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Lst>
  <p:notesMasterIdLst>
    <p:notesMasterId r:id="rId29"/>
  </p:notesMasterIdLst>
  <p:sldIdLst>
    <p:sldId id="330" r:id="rId6"/>
    <p:sldId id="311" r:id="rId7"/>
    <p:sldId id="331" r:id="rId8"/>
    <p:sldId id="334" r:id="rId9"/>
    <p:sldId id="338" r:id="rId10"/>
    <p:sldId id="359" r:id="rId11"/>
    <p:sldId id="335" r:id="rId12"/>
    <p:sldId id="332" r:id="rId13"/>
    <p:sldId id="337" r:id="rId14"/>
    <p:sldId id="352" r:id="rId15"/>
    <p:sldId id="301" r:id="rId16"/>
    <p:sldId id="345" r:id="rId17"/>
    <p:sldId id="353" r:id="rId18"/>
    <p:sldId id="343" r:id="rId19"/>
    <p:sldId id="346" r:id="rId20"/>
    <p:sldId id="354" r:id="rId21"/>
    <p:sldId id="355" r:id="rId22"/>
    <p:sldId id="356" r:id="rId23"/>
    <p:sldId id="306" r:id="rId24"/>
    <p:sldId id="350" r:id="rId25"/>
    <p:sldId id="351" r:id="rId26"/>
    <p:sldId id="348" r:id="rId27"/>
    <p:sldId id="358" r:id="rId28"/>
  </p:sldIdLst>
  <p:sldSz cx="9144000" cy="5143500" type="screen16x9"/>
  <p:notesSz cx="6742113"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DD"/>
    <a:srgbClr val="FFCEC4"/>
    <a:srgbClr val="EE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59B61-33BA-4FA6-BA19-ED20BFD365E0}" v="44" dt="2025-11-03T10:20:22.16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73729" autoAdjust="0"/>
  </p:normalViewPr>
  <p:slideViewPr>
    <p:cSldViewPr snapToGrid="0">
      <p:cViewPr varScale="1">
        <p:scale>
          <a:sx n="107" d="100"/>
          <a:sy n="107" d="100"/>
        </p:scale>
        <p:origin x="1752" y="108"/>
      </p:cViewPr>
      <p:guideLst>
        <p:guide orient="horz" pos="146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ette Maanum" userId="S::hmaanum@amnesty.no::9527e5d0-12a3-4a45-ba38-2ed60b6e2a7b" providerId="AD" clId="Web-{FF6A6BBB-1FCD-8D8E-3732-3B2E89830AB1}"/>
    <pc:docChg chg="modSld">
      <pc:chgData name="Henriette Maanum" userId="S::hmaanum@amnesty.no::9527e5d0-12a3-4a45-ba38-2ed60b6e2a7b" providerId="AD" clId="Web-{FF6A6BBB-1FCD-8D8E-3732-3B2E89830AB1}" dt="2025-10-22T14:24:02.131" v="2"/>
      <pc:docMkLst>
        <pc:docMk/>
      </pc:docMkLst>
      <pc:sldChg chg="addSp delSp modSp">
        <pc:chgData name="Henriette Maanum" userId="S::hmaanum@amnesty.no::9527e5d0-12a3-4a45-ba38-2ed60b6e2a7b" providerId="AD" clId="Web-{FF6A6BBB-1FCD-8D8E-3732-3B2E89830AB1}" dt="2025-10-22T14:24:02.131" v="2"/>
        <pc:sldMkLst>
          <pc:docMk/>
          <pc:sldMk cId="4061147565" sldId="357"/>
        </pc:sldMkLst>
      </pc:sldChg>
    </pc:docChg>
  </pc:docChgLst>
  <pc:docChgLst>
    <pc:chgData name="Amalie Bogen" userId="468bc7bd-133a-4bc4-a75e-c8eff35da068" providerId="ADAL" clId="{B45171C0-AB39-452F-BE2F-042374737650}"/>
    <pc:docChg chg="undo custSel modSld sldOrd">
      <pc:chgData name="Amalie Bogen" userId="468bc7bd-133a-4bc4-a75e-c8eff35da068" providerId="ADAL" clId="{B45171C0-AB39-452F-BE2F-042374737650}" dt="2025-10-23T12:11:46.846" v="3" actId="1076"/>
      <pc:docMkLst>
        <pc:docMk/>
      </pc:docMkLst>
      <pc:sldChg chg="modSp mod ord">
        <pc:chgData name="Amalie Bogen" userId="468bc7bd-133a-4bc4-a75e-c8eff35da068" providerId="ADAL" clId="{B45171C0-AB39-452F-BE2F-042374737650}" dt="2025-10-23T12:11:46.846" v="3" actId="1076"/>
        <pc:sldMkLst>
          <pc:docMk/>
          <pc:sldMk cId="1060054363" sldId="355"/>
        </pc:sldMkLst>
        <pc:picChg chg="mod">
          <ac:chgData name="Amalie Bogen" userId="468bc7bd-133a-4bc4-a75e-c8eff35da068" providerId="ADAL" clId="{B45171C0-AB39-452F-BE2F-042374737650}" dt="2025-10-23T12:11:46.846" v="3" actId="1076"/>
          <ac:picMkLst>
            <pc:docMk/>
            <pc:sldMk cId="1060054363" sldId="355"/>
            <ac:picMk id="5" creationId="{656D9699-4795-2728-3610-FF774FB39338}"/>
          </ac:picMkLst>
        </pc:picChg>
      </pc:sldChg>
    </pc:docChg>
  </pc:docChgLst>
  <pc:docChgLst>
    <pc:chgData name="Ida Patel Hellum" userId="S::ihellum@amnesty.no::9845c555-72eb-485b-b1ef-f1b3c2be111b" providerId="AD" clId="Web-{11924404-E139-13A6-3279-6838F22B410C}"/>
    <pc:docChg chg="modSld">
      <pc:chgData name="Ida Patel Hellum" userId="S::ihellum@amnesty.no::9845c555-72eb-485b-b1ef-f1b3c2be111b" providerId="AD" clId="Web-{11924404-E139-13A6-3279-6838F22B410C}" dt="2025-10-22T17:01:54.043" v="0" actId="14100"/>
      <pc:docMkLst>
        <pc:docMk/>
      </pc:docMkLst>
      <pc:sldChg chg="modSp">
        <pc:chgData name="Ida Patel Hellum" userId="S::ihellum@amnesty.no::9845c555-72eb-485b-b1ef-f1b3c2be111b" providerId="AD" clId="Web-{11924404-E139-13A6-3279-6838F22B410C}" dt="2025-10-22T17:01:54.043" v="0" actId="14100"/>
        <pc:sldMkLst>
          <pc:docMk/>
          <pc:sldMk cId="3727937641" sldId="338"/>
        </pc:sldMkLst>
        <pc:picChg chg="mod">
          <ac:chgData name="Ida Patel Hellum" userId="S::ihellum@amnesty.no::9845c555-72eb-485b-b1ef-f1b3c2be111b" providerId="AD" clId="Web-{11924404-E139-13A6-3279-6838F22B410C}" dt="2025-10-22T17:01:54.043" v="0" actId="14100"/>
          <ac:picMkLst>
            <pc:docMk/>
            <pc:sldMk cId="3727937641" sldId="338"/>
            <ac:picMk id="2" creationId="{4887659A-53C4-9C2B-0AD5-23A4B46FA4EC}"/>
          </ac:picMkLst>
        </pc:picChg>
      </pc:sldChg>
    </pc:docChg>
  </pc:docChgLst>
  <pc:docChgLst>
    <pc:chgData name="Elizabeth Bristow" userId="7bcaea2a-4066-423d-a3d5-e84d1b8d3251" providerId="ADAL" clId="{07502AD2-2167-4051-BC72-E30A2D3F79D8}"/>
    <pc:docChg chg="undo custSel addSld delSld modSld">
      <pc:chgData name="Elizabeth Bristow" userId="7bcaea2a-4066-423d-a3d5-e84d1b8d3251" providerId="ADAL" clId="{07502AD2-2167-4051-BC72-E30A2D3F79D8}" dt="2025-11-03T10:38:40.873" v="288" actId="1076"/>
      <pc:docMkLst>
        <pc:docMk/>
      </pc:docMkLst>
      <pc:sldChg chg="modNotesTx">
        <pc:chgData name="Elizabeth Bristow" userId="7bcaea2a-4066-423d-a3d5-e84d1b8d3251" providerId="ADAL" clId="{07502AD2-2167-4051-BC72-E30A2D3F79D8}" dt="2025-11-03T10:21:10.843" v="285" actId="20577"/>
        <pc:sldMkLst>
          <pc:docMk/>
          <pc:sldMk cId="2030418546" sldId="306"/>
        </pc:sldMkLst>
      </pc:sldChg>
      <pc:sldChg chg="modNotes">
        <pc:chgData name="Elizabeth Bristow" userId="7bcaea2a-4066-423d-a3d5-e84d1b8d3251" providerId="ADAL" clId="{07502AD2-2167-4051-BC72-E30A2D3F79D8}" dt="2025-10-22T14:15:18.635" v="6"/>
        <pc:sldMkLst>
          <pc:docMk/>
          <pc:sldMk cId="741617109" sldId="332"/>
        </pc:sldMkLst>
      </pc:sldChg>
      <pc:sldChg chg="modNotes">
        <pc:chgData name="Elizabeth Bristow" userId="7bcaea2a-4066-423d-a3d5-e84d1b8d3251" providerId="ADAL" clId="{07502AD2-2167-4051-BC72-E30A2D3F79D8}" dt="2025-10-22T14:15:18.635" v="6"/>
        <pc:sldMkLst>
          <pc:docMk/>
          <pc:sldMk cId="3727937641" sldId="338"/>
        </pc:sldMkLst>
      </pc:sldChg>
      <pc:sldChg chg="del">
        <pc:chgData name="Elizabeth Bristow" userId="7bcaea2a-4066-423d-a3d5-e84d1b8d3251" providerId="ADAL" clId="{07502AD2-2167-4051-BC72-E30A2D3F79D8}" dt="2025-11-03T09:34:43.951" v="8" actId="47"/>
        <pc:sldMkLst>
          <pc:docMk/>
          <pc:sldMk cId="3096312415" sldId="344"/>
        </pc:sldMkLst>
      </pc:sldChg>
      <pc:sldChg chg="del">
        <pc:chgData name="Elizabeth Bristow" userId="7bcaea2a-4066-423d-a3d5-e84d1b8d3251" providerId="ADAL" clId="{07502AD2-2167-4051-BC72-E30A2D3F79D8}" dt="2025-11-03T09:34:43.951" v="8" actId="47"/>
        <pc:sldMkLst>
          <pc:docMk/>
          <pc:sldMk cId="1862330589" sldId="347"/>
        </pc:sldMkLst>
      </pc:sldChg>
      <pc:sldChg chg="modNotesTx">
        <pc:chgData name="Elizabeth Bristow" userId="7bcaea2a-4066-423d-a3d5-e84d1b8d3251" providerId="ADAL" clId="{07502AD2-2167-4051-BC72-E30A2D3F79D8}" dt="2025-11-03T09:46:06.337" v="42" actId="20577"/>
        <pc:sldMkLst>
          <pc:docMk/>
          <pc:sldMk cId="4119694746" sldId="351"/>
        </pc:sldMkLst>
      </pc:sldChg>
      <pc:sldChg chg="modNotes modNotesTx">
        <pc:chgData name="Elizabeth Bristow" userId="7bcaea2a-4066-423d-a3d5-e84d1b8d3251" providerId="ADAL" clId="{07502AD2-2167-4051-BC72-E30A2D3F79D8}" dt="2025-11-03T10:18:20.884" v="145" actId="20577"/>
        <pc:sldMkLst>
          <pc:docMk/>
          <pc:sldMk cId="3654021779" sldId="352"/>
        </pc:sldMkLst>
      </pc:sldChg>
      <pc:sldChg chg="modNotes modNotesTx">
        <pc:chgData name="Elizabeth Bristow" userId="7bcaea2a-4066-423d-a3d5-e84d1b8d3251" providerId="ADAL" clId="{07502AD2-2167-4051-BC72-E30A2D3F79D8}" dt="2025-11-03T10:18:43.028" v="146" actId="20577"/>
        <pc:sldMkLst>
          <pc:docMk/>
          <pc:sldMk cId="2168507278" sldId="353"/>
        </pc:sldMkLst>
      </pc:sldChg>
      <pc:sldChg chg="addSp delSp modSp mod delAnim modAnim modNotes modNotesTx">
        <pc:chgData name="Elizabeth Bristow" userId="7bcaea2a-4066-423d-a3d5-e84d1b8d3251" providerId="ADAL" clId="{07502AD2-2167-4051-BC72-E30A2D3F79D8}" dt="2025-11-03T10:19:08.913" v="151" actId="20577"/>
        <pc:sldMkLst>
          <pc:docMk/>
          <pc:sldMk cId="3860921863" sldId="354"/>
        </pc:sldMkLst>
        <pc:picChg chg="add mod">
          <ac:chgData name="Elizabeth Bristow" userId="7bcaea2a-4066-423d-a3d5-e84d1b8d3251" providerId="ADAL" clId="{07502AD2-2167-4051-BC72-E30A2D3F79D8}" dt="2025-11-03T10:16:39.086" v="47"/>
          <ac:picMkLst>
            <pc:docMk/>
            <pc:sldMk cId="3860921863" sldId="354"/>
            <ac:picMk id="4" creationId="{0865B5E4-626A-B00A-80A8-BDCA408F9E50}"/>
          </ac:picMkLst>
        </pc:picChg>
        <pc:picChg chg="add del mod">
          <ac:chgData name="Elizabeth Bristow" userId="7bcaea2a-4066-423d-a3d5-e84d1b8d3251" providerId="ADAL" clId="{07502AD2-2167-4051-BC72-E30A2D3F79D8}" dt="2025-11-03T10:16:10.771" v="46" actId="478"/>
          <ac:picMkLst>
            <pc:docMk/>
            <pc:sldMk cId="3860921863" sldId="354"/>
            <ac:picMk id="5" creationId="{FD7346D2-FA4D-8358-77FF-76A1CA5356AA}"/>
          </ac:picMkLst>
        </pc:picChg>
      </pc:sldChg>
      <pc:sldChg chg="modNotesTx">
        <pc:chgData name="Elizabeth Bristow" userId="7bcaea2a-4066-423d-a3d5-e84d1b8d3251" providerId="ADAL" clId="{07502AD2-2167-4051-BC72-E30A2D3F79D8}" dt="2025-11-03T10:19:35.726" v="153" actId="5793"/>
        <pc:sldMkLst>
          <pc:docMk/>
          <pc:sldMk cId="1060054363" sldId="355"/>
        </pc:sldMkLst>
      </pc:sldChg>
      <pc:sldChg chg="modNotesTx">
        <pc:chgData name="Elizabeth Bristow" userId="7bcaea2a-4066-423d-a3d5-e84d1b8d3251" providerId="ADAL" clId="{07502AD2-2167-4051-BC72-E30A2D3F79D8}" dt="2025-11-03T10:20:44.865" v="162" actId="114"/>
        <pc:sldMkLst>
          <pc:docMk/>
          <pc:sldMk cId="3759370951" sldId="356"/>
        </pc:sldMkLst>
      </pc:sldChg>
      <pc:sldChg chg="addSp delSp modSp del mod delAnim modAnim modNotes">
        <pc:chgData name="Elizabeth Bristow" userId="7bcaea2a-4066-423d-a3d5-e84d1b8d3251" providerId="ADAL" clId="{07502AD2-2167-4051-BC72-E30A2D3F79D8}" dt="2025-11-03T09:34:43.951" v="8" actId="47"/>
        <pc:sldMkLst>
          <pc:docMk/>
          <pc:sldMk cId="4061147565" sldId="357"/>
        </pc:sldMkLst>
      </pc:sldChg>
      <pc:sldChg chg="modSp mod">
        <pc:chgData name="Elizabeth Bristow" userId="7bcaea2a-4066-423d-a3d5-e84d1b8d3251" providerId="ADAL" clId="{07502AD2-2167-4051-BC72-E30A2D3F79D8}" dt="2025-11-03T10:38:40.873" v="288" actId="1076"/>
        <pc:sldMkLst>
          <pc:docMk/>
          <pc:sldMk cId="1056923619" sldId="358"/>
        </pc:sldMkLst>
        <pc:spChg chg="mod">
          <ac:chgData name="Elizabeth Bristow" userId="7bcaea2a-4066-423d-a3d5-e84d1b8d3251" providerId="ADAL" clId="{07502AD2-2167-4051-BC72-E30A2D3F79D8}" dt="2025-11-03T10:38:40.873" v="288" actId="1076"/>
          <ac:spMkLst>
            <pc:docMk/>
            <pc:sldMk cId="1056923619" sldId="358"/>
            <ac:spMk id="4" creationId="{8D238ACD-436C-27DB-EEF6-9F7BA506D903}"/>
          </ac:spMkLst>
        </pc:spChg>
      </pc:sldChg>
      <pc:sldChg chg="modNotes modNotesTx">
        <pc:chgData name="Elizabeth Bristow" userId="7bcaea2a-4066-423d-a3d5-e84d1b8d3251" providerId="ADAL" clId="{07502AD2-2167-4051-BC72-E30A2D3F79D8}" dt="2025-10-22T16:57:45.956" v="7" actId="20577"/>
        <pc:sldMkLst>
          <pc:docMk/>
          <pc:sldMk cId="2278825982" sldId="359"/>
        </pc:sldMkLst>
      </pc:sldChg>
      <pc:sldChg chg="add del">
        <pc:chgData name="Elizabeth Bristow" userId="7bcaea2a-4066-423d-a3d5-e84d1b8d3251" providerId="ADAL" clId="{07502AD2-2167-4051-BC72-E30A2D3F79D8}" dt="2025-11-03T10:38:30.135" v="287" actId="47"/>
        <pc:sldMkLst>
          <pc:docMk/>
          <pc:sldMk cId="1036825913" sldId="360"/>
        </pc:sldMkLst>
      </pc:sldChg>
    </pc:docChg>
  </pc:docChgLst>
  <pc:docChgLst>
    <pc:chgData name="Natalie Kosiander" userId="a3cf2561-cad1-4a4b-85cd-df4f994338bb" providerId="ADAL" clId="{CE2284D5-88DF-4CA3-A80B-41900F248790}"/>
    <pc:docChg chg="modSld">
      <pc:chgData name="Natalie Kosiander" userId="a3cf2561-cad1-4a4b-85cd-df4f994338bb" providerId="ADAL" clId="{CE2284D5-88DF-4CA3-A80B-41900F248790}" dt="2025-11-03T08:35:43.852" v="2" actId="729"/>
      <pc:docMkLst>
        <pc:docMk/>
      </pc:docMkLst>
      <pc:sldChg chg="mod modShow">
        <pc:chgData name="Natalie Kosiander" userId="a3cf2561-cad1-4a4b-85cd-df4f994338bb" providerId="ADAL" clId="{CE2284D5-88DF-4CA3-A80B-41900F248790}" dt="2025-11-03T08:35:37.549" v="1" actId="729"/>
        <pc:sldMkLst>
          <pc:docMk/>
          <pc:sldMk cId="3096312415" sldId="344"/>
        </pc:sldMkLst>
      </pc:sldChg>
      <pc:sldChg chg="mod modShow">
        <pc:chgData name="Natalie Kosiander" userId="a3cf2561-cad1-4a4b-85cd-df4f994338bb" providerId="ADAL" clId="{CE2284D5-88DF-4CA3-A80B-41900F248790}" dt="2025-11-03T08:35:43.852" v="2" actId="729"/>
        <pc:sldMkLst>
          <pc:docMk/>
          <pc:sldMk cId="1862330589" sldId="347"/>
        </pc:sldMkLst>
      </pc:sldChg>
      <pc:sldChg chg="mod modShow">
        <pc:chgData name="Natalie Kosiander" userId="a3cf2561-cad1-4a4b-85cd-df4f994338bb" providerId="ADAL" clId="{CE2284D5-88DF-4CA3-A80B-41900F248790}" dt="2025-11-03T08:35:33.450" v="0" actId="729"/>
        <pc:sldMkLst>
          <pc:docMk/>
          <pc:sldMk cId="4061147565" sldId="357"/>
        </pc:sldMkLst>
      </pc:sldChg>
    </pc:docChg>
  </pc:docChgLst>
  <pc:docChgLst>
    <pc:chgData name="Amalie Bogen" userId="S::abogen@amnesty.no::468bc7bd-133a-4bc4-a75e-c8eff35da068" providerId="AD" clId="Web-{B7F72117-FD2A-4D14-BE70-00F13C58CF07}"/>
    <pc:docChg chg="modSld">
      <pc:chgData name="Amalie Bogen" userId="S::abogen@amnesty.no::468bc7bd-133a-4bc4-a75e-c8eff35da068" providerId="AD" clId="Web-{B7F72117-FD2A-4D14-BE70-00F13C58CF07}" dt="2025-10-23T12:10:09.281" v="3"/>
      <pc:docMkLst>
        <pc:docMk/>
      </pc:docMkLst>
      <pc:sldChg chg="modSp">
        <pc:chgData name="Amalie Bogen" userId="S::abogen@amnesty.no::468bc7bd-133a-4bc4-a75e-c8eff35da068" providerId="AD" clId="Web-{B7F72117-FD2A-4D14-BE70-00F13C58CF07}" dt="2025-10-23T12:10:09.281" v="3"/>
        <pc:sldMkLst>
          <pc:docMk/>
          <pc:sldMk cId="1060054363" sldId="355"/>
        </pc:sldMkLst>
        <pc:picChg chg="mod modCrop">
          <ac:chgData name="Amalie Bogen" userId="S::abogen@amnesty.no::468bc7bd-133a-4bc4-a75e-c8eff35da068" providerId="AD" clId="Web-{B7F72117-FD2A-4D14-BE70-00F13C58CF07}" dt="2025-10-23T12:10:09.281" v="3"/>
          <ac:picMkLst>
            <pc:docMk/>
            <pc:sldMk cId="1060054363" sldId="355"/>
            <ac:picMk id="5" creationId="{656D9699-4795-2728-3610-FF774FB393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826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ojEb2_zxk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58053-EBD4-3F23-905C-D9D64E0C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01FB-481E-2B53-0E09-6F5495C0F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198E7-C52C-2D7C-DD56-55F33FEB5BC4}"/>
              </a:ext>
            </a:extLst>
          </p:cNvPr>
          <p:cNvSpPr>
            <a:spLocks noGrp="1"/>
          </p:cNvSpPr>
          <p:nvPr>
            <p:ph type="body" idx="1"/>
          </p:nvPr>
        </p:nvSpPr>
        <p:spPr/>
        <p:txBody>
          <a:bodyPr lIns="106354" tIns="53177" rIns="106354" bIns="53177"/>
          <a:lstStyle/>
          <a:p>
            <a:r>
              <a:rPr lang="nb-NO" b="1"/>
              <a:t>Tidsramme: 1-2 min</a:t>
            </a:r>
          </a:p>
          <a:p>
            <a:r>
              <a:rPr lang="nb-NO" b="1"/>
              <a:t>Arbeidsform: formidler forteller</a:t>
            </a:r>
          </a:p>
          <a:p>
            <a:endParaRPr lang="nb-NO" b="1"/>
          </a:p>
          <a:p>
            <a:r>
              <a:rPr lang="nb-NO" b="0"/>
              <a:t>Formidler introduserer seg selv, organisasjonen og forteller at de skal holde menneskerettighetsundervisning de neste to skoletimene.</a:t>
            </a:r>
          </a:p>
          <a:p>
            <a:endParaRPr lang="nb-NO" b="1"/>
          </a:p>
          <a:p>
            <a:r>
              <a:rPr lang="nb-NO" b="1"/>
              <a:t>Praktisk informasjon</a:t>
            </a:r>
            <a:r>
              <a:rPr lang="nb-NO" b="0"/>
              <a:t>:</a:t>
            </a:r>
            <a:endParaRPr lang="nb-NO" i="0" noProof="0"/>
          </a:p>
          <a:p>
            <a:pPr marL="199413" indent="-199413">
              <a:buFont typeface="Arial" panose="020B0604020202020204" pitchFamily="34" charset="0"/>
              <a:buChar char="•"/>
            </a:pPr>
            <a:r>
              <a:rPr lang="nb-NO" b="0"/>
              <a:t>Før du starter timen er det greit å ha tenkt gjennom gruppefordeling (par/grupper) og om det er spesiell gruppesammensetning du ønsker. </a:t>
            </a:r>
          </a:p>
          <a:p>
            <a:pPr marL="199413" indent="-199413">
              <a:buFont typeface="Arial" panose="020B0604020202020204" pitchFamily="34" charset="0"/>
              <a:buChar char="•"/>
            </a:pPr>
            <a:r>
              <a:rPr lang="nb-NO" b="0"/>
              <a:t>Ha menneskerettighetserklæringen, ark og penner tilgjengelig.   </a:t>
            </a:r>
          </a:p>
          <a:p>
            <a:pPr marL="199413" indent="-199413">
              <a:buFont typeface="Arial" panose="020B0604020202020204" pitchFamily="34" charset="0"/>
              <a:buChar char="•"/>
            </a:pPr>
            <a:r>
              <a:rPr lang="nb-NO" b="0"/>
              <a:t>Skjul/slett lysbildene du ikke skal bruke. </a:t>
            </a:r>
          </a:p>
          <a:p>
            <a:endParaRPr lang="en-US"/>
          </a:p>
          <a:p>
            <a:endParaRPr lang="en-US" b="1"/>
          </a:p>
        </p:txBody>
      </p:sp>
      <p:sp>
        <p:nvSpPr>
          <p:cNvPr id="4" name="Slide Number Placeholder 3">
            <a:extLst>
              <a:ext uri="{FF2B5EF4-FFF2-40B4-BE49-F238E27FC236}">
                <a16:creationId xmlns:a16="http://schemas.microsoft.com/office/drawing/2014/main" id="{C13F9D1B-A6F1-98B5-3627-B559DCED924A}"/>
              </a:ext>
            </a:extLst>
          </p:cNvPr>
          <p:cNvSpPr>
            <a:spLocks noGrp="1"/>
          </p:cNvSpPr>
          <p:nvPr>
            <p:ph type="sldNum" sz="quarter" idx="10"/>
          </p:nvPr>
        </p:nvSpPr>
        <p:spPr/>
        <p:txBody>
          <a:bodyPr lIns="106354" tIns="53177" rIns="106354" bIns="53177"/>
          <a:lstStyle/>
          <a:p>
            <a:fld id="{F7021451-1387-4CA6-816F-3879F97B5CBC}" type="slidenum">
              <a:rPr lang="en-US"/>
              <a:t>1</a:t>
            </a:fld>
            <a:endParaRPr lang="en-US"/>
          </a:p>
        </p:txBody>
      </p:sp>
    </p:spTree>
    <p:extLst>
      <p:ext uri="{BB962C8B-B14F-4D97-AF65-F5344CB8AC3E}">
        <p14:creationId xmlns:p14="http://schemas.microsoft.com/office/powerpoint/2010/main" val="3576366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9575" y="1235075"/>
            <a:ext cx="5922963" cy="3332163"/>
          </a:xfrm>
          <a:prstGeom prst="rect">
            <a:avLst/>
          </a:prstGeom>
          <a:noFill/>
          <a:ln w="12700">
            <a:solidFill>
              <a:prstClr val="black"/>
            </a:solidFill>
          </a:ln>
        </p:spPr>
      </p:sp>
      <p:sp>
        <p:nvSpPr>
          <p:cNvPr id="3" name="Plassholder for notater 2"/>
          <p:cNvSpPr>
            <a:spLocks noGrp="1"/>
          </p:cNvSpPr>
          <p:nvPr>
            <p:ph type="body" idx="1"/>
          </p:nvPr>
        </p:nvSpPr>
        <p:spPr>
          <a:xfrm>
            <a:off x="674212" y="4752747"/>
            <a:ext cx="5393690" cy="3888611"/>
          </a:xfrm>
          <a:prstGeom prst="rect">
            <a:avLst/>
          </a:prstGeom>
        </p:spPr>
        <p:txBody>
          <a:bodyPr lIns="106354" tIns="53177" rIns="106354" bIns="53177"/>
          <a:lstStyle/>
          <a:p>
            <a:r>
              <a:rPr lang="nb-NO" b="1" dirty="0"/>
              <a:t>Tidsramme:  </a:t>
            </a:r>
            <a:r>
              <a:rPr lang="nb-NO" b="0" dirty="0"/>
              <a:t>ca</a:t>
            </a:r>
            <a:r>
              <a:rPr lang="nb-NO" b="1" dirty="0"/>
              <a:t>.</a:t>
            </a:r>
            <a:r>
              <a:rPr lang="nb-NO" dirty="0"/>
              <a:t>1 1/2 minutt (video) </a:t>
            </a:r>
            <a:br>
              <a:rPr lang="nb-NO" dirty="0"/>
            </a:br>
            <a:r>
              <a:rPr lang="nb-NO" b="1" dirty="0"/>
              <a:t>Videolenke:</a:t>
            </a:r>
            <a:r>
              <a:rPr lang="nb-NO" dirty="0"/>
              <a:t> https://www.youtube.com/watch?v=8VO1LGaQf2c&amp;feature=youtu.be</a:t>
            </a:r>
          </a:p>
          <a:p>
            <a:endParaRPr lang="nb-NO" dirty="0"/>
          </a:p>
          <a:p>
            <a:r>
              <a:rPr lang="nb-NO" dirty="0"/>
              <a:t>I denne filmen introduseres elevene til Sonia </a:t>
            </a:r>
            <a:r>
              <a:rPr lang="nb-NO" dirty="0" err="1"/>
              <a:t>Dahmani</a:t>
            </a:r>
            <a:r>
              <a:rPr lang="nb-NO" dirty="0"/>
              <a:t>, gjennom datterens fortelling. Du velger selv om du ønsker å vise denne videoen, eller hoppe videre til neste lysbilde og selv fortelle historien hennes. </a:t>
            </a:r>
          </a:p>
          <a:p>
            <a:endParaRPr lang="nb-NO" dirty="0"/>
          </a:p>
          <a:p>
            <a:pPr>
              <a:lnSpc>
                <a:spcPts val="2233"/>
              </a:lnSpc>
            </a:pPr>
            <a:r>
              <a:rPr lang="nb-NO" dirty="0"/>
              <a:t>Om du velger å vise videoen kan du bla til neste lysbilde og oppsummere det som står på lysbildet etter visningen.</a:t>
            </a:r>
          </a:p>
          <a:p>
            <a:r>
              <a:rPr lang="nb-NO" dirty="0"/>
              <a:t>Husk å understreke at Sonia er en av personene elevene kan skrive brev til i neste time.</a:t>
            </a:r>
          </a:p>
          <a:p>
            <a:endParaRPr lang="nb-NO" dirty="0"/>
          </a:p>
        </p:txBody>
      </p:sp>
    </p:spTree>
    <p:extLst>
      <p:ext uri="{BB962C8B-B14F-4D97-AF65-F5344CB8AC3E}">
        <p14:creationId xmlns:p14="http://schemas.microsoft.com/office/powerpoint/2010/main" val="246474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6354" tIns="53177" rIns="106354" bIns="53177"/>
          <a:lstStyle/>
          <a:p>
            <a:r>
              <a:rPr lang="nb-NO" sz="1400" b="1"/>
              <a:t>Tidsramme: </a:t>
            </a:r>
            <a:r>
              <a:rPr lang="nb-NO" sz="1400"/>
              <a:t>ca. 2 min</a:t>
            </a:r>
          </a:p>
          <a:p>
            <a:r>
              <a:rPr lang="nb-NO" sz="1400" b="1"/>
              <a:t>Arbeidsform</a:t>
            </a:r>
            <a:r>
              <a:rPr lang="nb-NO" sz="1400"/>
              <a:t>: formidler forteller</a:t>
            </a:r>
            <a:br>
              <a:rPr lang="nb-NO" sz="1400"/>
            </a:br>
            <a:r>
              <a:rPr lang="nb-NO" sz="1400"/>
              <a:t>OBS! Dersom du har vist videoen kan du oppsummere kort med det som står på lysbildet, og trenger ikke forholde deg til dette notatfeltet med mindre du ønsker å tilføye mer.</a:t>
            </a:r>
          </a:p>
          <a:p>
            <a:endParaRPr lang="nb-NO" sz="1400" b="1"/>
          </a:p>
          <a:p>
            <a:pPr marL="199413" indent="-199413">
              <a:buFont typeface="Arial" panose="020B0604020202020204" pitchFamily="34" charset="0"/>
              <a:buChar char="•"/>
            </a:pPr>
            <a:r>
              <a:rPr lang="en-US"/>
              <a:t>Sonia er </a:t>
            </a:r>
            <a:r>
              <a:rPr lang="en-US" err="1"/>
              <a:t>en</a:t>
            </a:r>
            <a:r>
              <a:rPr lang="en-US"/>
              <a:t> </a:t>
            </a:r>
            <a:r>
              <a:rPr lang="en-US" err="1"/>
              <a:t>tunisisk</a:t>
            </a:r>
            <a:r>
              <a:rPr lang="en-US"/>
              <a:t> </a:t>
            </a:r>
            <a:r>
              <a:rPr lang="en-US" err="1"/>
              <a:t>advokat</a:t>
            </a:r>
            <a:r>
              <a:rPr lang="en-US"/>
              <a:t> </a:t>
            </a:r>
            <a:r>
              <a:rPr lang="en-US" err="1"/>
              <a:t>og</a:t>
            </a:r>
            <a:r>
              <a:rPr lang="en-US"/>
              <a:t> </a:t>
            </a:r>
            <a:r>
              <a:rPr lang="en-US" err="1"/>
              <a:t>mediekommentator</a:t>
            </a:r>
            <a:r>
              <a:rPr lang="en-US"/>
              <a:t>. </a:t>
            </a:r>
            <a:r>
              <a:rPr lang="nb-NO" b="0" i="0">
                <a:effectLst/>
              </a:rPr>
              <a:t>Hun bruker stemmen sin for å forsvare menneskerettigheter, stå opp for de som blir diskriminert, og si det mange andre er redde for å si. Hun kritiserer blant annet dårlige fengselsforhold og rasisme i Tunisia – både på TV og radio.</a:t>
            </a:r>
          </a:p>
          <a:p>
            <a:endParaRPr lang="nb-NO" b="0" i="0">
              <a:effectLst/>
            </a:endParaRPr>
          </a:p>
          <a:p>
            <a:pPr marL="199413" indent="-199413">
              <a:buFont typeface="Arial" panose="020B0604020202020204" pitchFamily="34" charset="0"/>
              <a:buChar char="•"/>
            </a:pPr>
            <a:r>
              <a:rPr lang="nb-NO" b="0" i="0">
                <a:effectLst/>
              </a:rPr>
              <a:t>Den 11. mai 2024 ble hun arrestert av maskerte politifolk i Tunis, hovedstaden i Tunisia. Siden har hun blitt dømt til mer enn fire års fengsel i forskjellige rettssaker.</a:t>
            </a:r>
          </a:p>
          <a:p>
            <a:pPr marL="199413" indent="-199413">
              <a:buFont typeface="Arial" panose="020B0604020202020204" pitchFamily="34" charset="0"/>
              <a:buChar char="•"/>
            </a:pPr>
            <a:endParaRPr lang="nb-NO" b="0" i="0">
              <a:effectLst/>
            </a:endParaRPr>
          </a:p>
          <a:p>
            <a:pPr marL="199413" indent="-199413">
              <a:buFont typeface="Arial" panose="020B0604020202020204" pitchFamily="34" charset="0"/>
              <a:buChar char="•"/>
            </a:pPr>
            <a:r>
              <a:rPr lang="nb-NO" b="0" i="0">
                <a:effectLst/>
              </a:rPr>
              <a:t>Sonia sitter fengslet i </a:t>
            </a:r>
            <a:r>
              <a:rPr lang="nb-NO" b="0" i="0" err="1">
                <a:effectLst/>
              </a:rPr>
              <a:t>Manouba</a:t>
            </a:r>
            <a:r>
              <a:rPr lang="nb-NO" b="0" i="0">
                <a:effectLst/>
              </a:rPr>
              <a:t> i nærheten av Tunis, under svært dårlige forhold: Cellen hennes er rotteinfisert, hun får ikke medisiner og blir utsatt for nedverdigende behandling.</a:t>
            </a:r>
          </a:p>
          <a:p>
            <a:pPr marL="199413" indent="-199413">
              <a:buFont typeface="Arial" panose="020B0604020202020204" pitchFamily="34" charset="0"/>
              <a:buChar char="•"/>
            </a:pPr>
            <a:endParaRPr lang="nb-NO" b="0" i="0">
              <a:effectLst/>
            </a:endParaRPr>
          </a:p>
          <a:p>
            <a:pPr marL="199413" indent="-199413">
              <a:buFont typeface="Arial" panose="020B0604020202020204" pitchFamily="34" charset="0"/>
              <a:buChar char="•"/>
            </a:pPr>
            <a:r>
              <a:rPr lang="nb-NO" b="0" i="0">
                <a:effectLst/>
              </a:rPr>
              <a:t>Sonia er fengslet bare fordi hun har talt imot urett. Hun er en av flere </a:t>
            </a:r>
            <a:r>
              <a:rPr lang="nb-NO" b="0" i="0" err="1">
                <a:effectLst/>
              </a:rPr>
              <a:t>Tunisere</a:t>
            </a:r>
            <a:r>
              <a:rPr lang="nb-NO" b="0" i="0">
                <a:effectLst/>
              </a:rPr>
              <a:t> som har blitt straffet kun for å ha ytret seg. Dette er et forsøk på å tie henne.</a:t>
            </a:r>
          </a:p>
          <a:p>
            <a:pPr marL="199413" indent="-199413">
              <a:buFont typeface="Arial" panose="020B0604020202020204" pitchFamily="34" charset="0"/>
              <a:buChar char="•"/>
            </a:pPr>
            <a:endParaRPr lang="nb-NO" b="0" i="0">
              <a:effectLst/>
            </a:endParaRPr>
          </a:p>
          <a:p>
            <a:pPr marL="199413" indent="-199413">
              <a:buFont typeface="Arial" panose="020B0604020202020204" pitchFamily="34" charset="0"/>
              <a:buChar char="•"/>
            </a:pPr>
            <a:r>
              <a:rPr lang="nb-NO" b="0" i="0">
                <a:effectLst/>
              </a:rPr>
              <a:t>Myndighetene i Tunisia prøver å få Sonia til å gi opp den viktige jobben hun gjør for rettferdighet. Derfor er det ekstra viktig å vise henne at hun ikke står alene. Du kan skrive brev til Sonia i neste time.</a:t>
            </a:r>
          </a:p>
          <a:p>
            <a:pPr marL="199413" indent="-199413">
              <a:buFont typeface="Arial" panose="020B0604020202020204" pitchFamily="34" charset="0"/>
              <a:buChar char="•"/>
            </a:pPr>
            <a:endParaRPr lang="nb-NO" b="0" i="0">
              <a:effectLst/>
            </a:endParaRPr>
          </a:p>
          <a:p>
            <a:pPr marL="199413" indent="-199413">
              <a:buFont typeface="Arial" panose="020B0604020202020204" pitchFamily="34" charset="0"/>
              <a:buChar char="•"/>
            </a:pPr>
            <a:endParaRPr lang="nb-NO" b="0" i="0">
              <a:effectLst/>
            </a:endParaRPr>
          </a:p>
          <a:p>
            <a:endParaRPr lang="nb-NO" b="0" i="1" u="sng">
              <a:effectLst/>
            </a:endParaRPr>
          </a:p>
          <a:p>
            <a:r>
              <a:rPr lang="nb-NO" b="1" i="1" u="sng">
                <a:effectLst/>
              </a:rPr>
              <a:t>Tilleggsinformasjon for formidler:</a:t>
            </a:r>
            <a:br>
              <a:rPr lang="nb-NO" b="1" i="0">
                <a:effectLst/>
              </a:rPr>
            </a:br>
            <a:r>
              <a:rPr lang="nb-NO" b="1" i="0">
                <a:effectLst/>
              </a:rPr>
              <a:t>Land- og temabakgrunn:</a:t>
            </a:r>
          </a:p>
          <a:p>
            <a:pPr marL="199413" indent="-199413">
              <a:buFont typeface="Arial" panose="020B0604020202020204" pitchFamily="34" charset="0"/>
              <a:buChar char="•"/>
            </a:pPr>
            <a:r>
              <a:rPr lang="nb-NO" sz="1400"/>
              <a:t>Mellom 2023 og 2024 utviste myndighetene i Tunisia minst 10 000 migranter, asylsøkere og flyktninger gjennom strenge og undertrykkende tiltak. Migranter, asylsøkere og flyktninger ble utvist til nabolandene Algerie og Libya, i strid med internasjonal lov. Utvisningene skjedde ofte etter voldelige og rasistiske og vilkårlige arrestasjoner av migrantene. Myndighetene har også iverksatt etterforskninger mot minst 14 organisasjoner som arbeider for flyktninger og migranters rettigheter. </a:t>
            </a:r>
          </a:p>
          <a:p>
            <a:endParaRPr lang="nb-NO" sz="1400"/>
          </a:p>
          <a:p>
            <a:pPr marL="199413" indent="-199413">
              <a:buFont typeface="Arial" panose="020B0604020202020204" pitchFamily="34" charset="0"/>
              <a:buChar char="•"/>
            </a:pPr>
            <a:r>
              <a:rPr lang="nb-NO" sz="1400"/>
              <a:t>Saken mot Sonia </a:t>
            </a:r>
            <a:r>
              <a:rPr lang="nb-NO" sz="1400" err="1"/>
              <a:t>Dahmani</a:t>
            </a:r>
            <a:r>
              <a:rPr lang="nb-NO" sz="1400"/>
              <a:t> finner sted i en tid der ytringsfrihet i Tunisia er stadig under sterkere press. I 2022 fikk Tunisia en ny lov som skulle forebygge straffbare lovbrudd knyttet til informasjons- og kommunikasjonssystemer. I realiteten har loven blitt brukt for slå ned på ulike former for ytringer som er beskyttet av ytringsfriheten. Sonia er en av mange – advokater, journalister, bloggere og aktivister – som har blitt straffet for å bruke sin stemme. </a:t>
            </a:r>
          </a:p>
          <a:p>
            <a:endParaRPr lang="nb-NO" sz="1400"/>
          </a:p>
          <a:p>
            <a:r>
              <a:rPr lang="nb-NO" sz="1400"/>
              <a:t>Mer informasjon om </a:t>
            </a:r>
            <a:r>
              <a:rPr lang="nb-NO" sz="1400" err="1"/>
              <a:t>menneskrettighetssituasjonen</a:t>
            </a:r>
            <a:r>
              <a:rPr lang="nb-NO" sz="1400"/>
              <a:t> i Tunisia finner du her: https://www.amnesty.org/en/location/middle-east-and-north-africa/north-africa/tunisia/report-tunisia/</a:t>
            </a:r>
          </a:p>
          <a:p>
            <a:endParaRPr lang="nb-NO" sz="1400"/>
          </a:p>
          <a:p>
            <a:endParaRPr lang="en-US" b="1" i="0">
              <a:effectLst/>
            </a:endParaRPr>
          </a:p>
        </p:txBody>
      </p:sp>
      <p:sp>
        <p:nvSpPr>
          <p:cNvPr id="4" name="Slide Number Placeholder 3"/>
          <p:cNvSpPr>
            <a:spLocks noGrp="1"/>
          </p:cNvSpPr>
          <p:nvPr>
            <p:ph type="sldNum" sz="quarter" idx="10"/>
          </p:nvPr>
        </p:nvSpPr>
        <p:spPr/>
        <p:txBody>
          <a:bodyPr lIns="106354" tIns="53177" rIns="106354" bIns="53177"/>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AB054-B30E-969C-0BAC-7A8A29C29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A33CF-719F-ADE4-FAB3-DE440ECF8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7D3E7-CA2D-A09F-8AB3-D8447D1F0722}"/>
              </a:ext>
            </a:extLst>
          </p:cNvPr>
          <p:cNvSpPr>
            <a:spLocks noGrp="1"/>
          </p:cNvSpPr>
          <p:nvPr>
            <p:ph type="body" idx="1"/>
          </p:nvPr>
        </p:nvSpPr>
        <p:spPr/>
        <p:txBody>
          <a:bodyPr lIns="106354" tIns="53177" rIns="106354" bIns="53177"/>
          <a:lstStyle/>
          <a:p>
            <a:r>
              <a:rPr lang="nb-NO" sz="1400" b="1"/>
              <a:t>Tidsramme: </a:t>
            </a:r>
            <a:r>
              <a:rPr lang="nb-NO" sz="1400"/>
              <a:t>ca. 6 min</a:t>
            </a:r>
          </a:p>
          <a:p>
            <a:r>
              <a:rPr lang="nb-NO" sz="1400" b="1"/>
              <a:t>Arbeidsform</a:t>
            </a:r>
            <a:r>
              <a:rPr lang="nb-NO" sz="1400"/>
              <a:t>: par/gruppe og plenum</a:t>
            </a:r>
            <a:endParaRPr lang="nb-NO" sz="1400" b="1"/>
          </a:p>
          <a:p>
            <a:pPr marL="199413" indent="-199413">
              <a:buFont typeface="Arial" panose="020B0604020202020204" pitchFamily="34" charset="0"/>
              <a:buChar char="•"/>
            </a:pPr>
            <a:endParaRPr lang="en-US"/>
          </a:p>
          <a:p>
            <a:pPr marL="199413" indent="-199413">
              <a:buFont typeface="Arial" panose="020B0604020202020204" pitchFamily="34" charset="0"/>
              <a:buChar char="•"/>
            </a:pPr>
            <a:endParaRPr lang="en-US"/>
          </a:p>
          <a:p>
            <a:pPr marL="199413" indent="-199413">
              <a:buFont typeface="Arial" panose="020B0604020202020204" pitchFamily="34" charset="0"/>
              <a:buChar char="•"/>
            </a:pPr>
            <a:r>
              <a:rPr lang="en-US" err="1"/>
              <a:t>Eksempler</a:t>
            </a:r>
            <a:r>
              <a:rPr lang="en-US"/>
              <a:t> </a:t>
            </a:r>
            <a:r>
              <a:rPr lang="en-US" err="1"/>
              <a:t>på</a:t>
            </a:r>
            <a:r>
              <a:rPr lang="en-US"/>
              <a:t> </a:t>
            </a:r>
            <a:r>
              <a:rPr lang="en-US" err="1"/>
              <a:t>menneskerettigheter</a:t>
            </a:r>
            <a:r>
              <a:rPr lang="en-US"/>
              <a:t> </a:t>
            </a:r>
            <a:r>
              <a:rPr lang="en-US" err="1"/>
              <a:t>brutt</a:t>
            </a:r>
            <a:r>
              <a:rPr lang="en-US"/>
              <a:t> </a:t>
            </a:r>
            <a:r>
              <a:rPr lang="en-US" err="1"/>
              <a:t>i</a:t>
            </a:r>
            <a:r>
              <a:rPr lang="en-US"/>
              <a:t> </a:t>
            </a:r>
            <a:r>
              <a:rPr lang="en-US" err="1"/>
              <a:t>denne</a:t>
            </a:r>
            <a:r>
              <a:rPr lang="en-US"/>
              <a:t> </a:t>
            </a:r>
            <a:r>
              <a:rPr lang="en-US" err="1"/>
              <a:t>saken</a:t>
            </a:r>
            <a:r>
              <a:rPr lang="en-US"/>
              <a:t>: art 19 (</a:t>
            </a:r>
            <a:r>
              <a:rPr lang="en-US" err="1"/>
              <a:t>ytringsfrihet</a:t>
            </a:r>
            <a:r>
              <a:rPr lang="en-US"/>
              <a:t>), art 5 (</a:t>
            </a:r>
            <a:r>
              <a:rPr lang="en-US" err="1"/>
              <a:t>fri</a:t>
            </a:r>
            <a:r>
              <a:rPr lang="en-US"/>
              <a:t> </a:t>
            </a:r>
            <a:r>
              <a:rPr lang="en-US" err="1"/>
              <a:t>fra</a:t>
            </a:r>
            <a:r>
              <a:rPr lang="en-US"/>
              <a:t> </a:t>
            </a:r>
            <a:r>
              <a:rPr lang="en-US" err="1"/>
              <a:t>umenneskelig</a:t>
            </a:r>
            <a:r>
              <a:rPr lang="en-US"/>
              <a:t> </a:t>
            </a:r>
            <a:r>
              <a:rPr lang="en-US" err="1"/>
              <a:t>eller</a:t>
            </a:r>
            <a:r>
              <a:rPr lang="en-US"/>
              <a:t> </a:t>
            </a:r>
            <a:r>
              <a:rPr lang="en-US" err="1"/>
              <a:t>nedverdigende</a:t>
            </a:r>
            <a:r>
              <a:rPr lang="en-US"/>
              <a:t> </a:t>
            </a:r>
            <a:r>
              <a:rPr lang="en-US" err="1"/>
              <a:t>behandling</a:t>
            </a:r>
            <a:r>
              <a:rPr lang="en-US"/>
              <a:t> </a:t>
            </a:r>
            <a:r>
              <a:rPr lang="en-US" err="1"/>
              <a:t>eller</a:t>
            </a:r>
            <a:r>
              <a:rPr lang="en-US"/>
              <a:t> </a:t>
            </a:r>
            <a:r>
              <a:rPr lang="en-US" err="1"/>
              <a:t>straff</a:t>
            </a:r>
            <a:r>
              <a:rPr lang="en-US"/>
              <a:t>)</a:t>
            </a:r>
          </a:p>
        </p:txBody>
      </p:sp>
      <p:sp>
        <p:nvSpPr>
          <p:cNvPr id="4" name="Slide Number Placeholder 3">
            <a:extLst>
              <a:ext uri="{FF2B5EF4-FFF2-40B4-BE49-F238E27FC236}">
                <a16:creationId xmlns:a16="http://schemas.microsoft.com/office/drawing/2014/main" id="{09F8321A-EF61-8879-3023-AA2FA1642817}"/>
              </a:ext>
            </a:extLst>
          </p:cNvPr>
          <p:cNvSpPr>
            <a:spLocks noGrp="1"/>
          </p:cNvSpPr>
          <p:nvPr>
            <p:ph type="sldNum" sz="quarter" idx="10"/>
          </p:nvPr>
        </p:nvSpPr>
        <p:spPr/>
        <p:txBody>
          <a:bodyPr lIns="106354" tIns="53177" rIns="106354" bIns="53177"/>
          <a:lstStyle/>
          <a:p>
            <a:fld id="{F7021451-1387-4CA6-816F-3879F97B5CBC}" type="slidenum">
              <a:rPr lang="en-US"/>
              <a:t>12</a:t>
            </a:fld>
            <a:endParaRPr lang="en-US"/>
          </a:p>
        </p:txBody>
      </p:sp>
    </p:spTree>
    <p:extLst>
      <p:ext uri="{BB962C8B-B14F-4D97-AF65-F5344CB8AC3E}">
        <p14:creationId xmlns:p14="http://schemas.microsoft.com/office/powerpoint/2010/main" val="167445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9575" y="1235075"/>
            <a:ext cx="5922963" cy="3332163"/>
          </a:xfrm>
          <a:prstGeom prst="rect">
            <a:avLst/>
          </a:prstGeom>
          <a:noFill/>
          <a:ln w="12700">
            <a:solidFill>
              <a:prstClr val="black"/>
            </a:solidFill>
          </a:ln>
        </p:spPr>
      </p:sp>
      <p:sp>
        <p:nvSpPr>
          <p:cNvPr id="3" name="Plassholder for notater 2"/>
          <p:cNvSpPr>
            <a:spLocks noGrp="1"/>
          </p:cNvSpPr>
          <p:nvPr>
            <p:ph type="body" idx="1"/>
          </p:nvPr>
        </p:nvSpPr>
        <p:spPr>
          <a:xfrm>
            <a:off x="674212" y="4752747"/>
            <a:ext cx="5393690" cy="3888611"/>
          </a:xfrm>
          <a:prstGeom prst="rect">
            <a:avLst/>
          </a:prstGeom>
        </p:spPr>
        <p:txBody>
          <a:bodyPr lIns="106354" tIns="53177" rIns="106354" bIns="53177"/>
          <a:lstStyle/>
          <a:p>
            <a:r>
              <a:rPr lang="nb-NO" b="1" dirty="0"/>
              <a:t>Tidsramme:  </a:t>
            </a:r>
            <a:r>
              <a:rPr lang="nb-NO" b="0" dirty="0"/>
              <a:t>ca</a:t>
            </a:r>
            <a:r>
              <a:rPr lang="nb-NO" b="1" dirty="0"/>
              <a:t>.</a:t>
            </a:r>
            <a:r>
              <a:rPr lang="nb-NO" dirty="0"/>
              <a:t>1 1/2 minutt (video) </a:t>
            </a:r>
            <a:r>
              <a:rPr lang="nb-NO" b="1" dirty="0"/>
              <a:t>Videolenke</a:t>
            </a:r>
            <a:r>
              <a:rPr lang="nb-NO" dirty="0"/>
              <a:t>: https://www.youtube.com/watch?v=eVsFctToJoE&amp;feature=youtu.be</a:t>
            </a:r>
          </a:p>
          <a:p>
            <a:endParaRPr lang="nb-NO" dirty="0"/>
          </a:p>
          <a:p>
            <a:pPr>
              <a:lnSpc>
                <a:spcPts val="2233"/>
              </a:lnSpc>
            </a:pPr>
            <a:r>
              <a:rPr lang="nb-NO" dirty="0"/>
              <a:t>I denne filmen introduseres elevene til </a:t>
            </a:r>
            <a:r>
              <a:rPr lang="nb-NO" dirty="0" err="1"/>
              <a:t>Sai</a:t>
            </a:r>
            <a:r>
              <a:rPr lang="nb-NO" dirty="0"/>
              <a:t> </a:t>
            </a:r>
            <a:r>
              <a:rPr lang="nb-NO" dirty="0" err="1"/>
              <a:t>Zaw</a:t>
            </a:r>
            <a:r>
              <a:rPr lang="nb-NO" dirty="0"/>
              <a:t> </a:t>
            </a:r>
            <a:r>
              <a:rPr lang="nb-NO" dirty="0" err="1"/>
              <a:t>Thaike</a:t>
            </a:r>
            <a:r>
              <a:rPr lang="nb-NO" dirty="0"/>
              <a:t>. Du velger selv om du ønsker å vise denne videoen, eller hoppe videre til neste lysbilde og selv fortelle historien hans. Om du velger å vise videoen kan du bla til neste lysbilde og oppsummere det som står på lysbildet etter visningen.</a:t>
            </a:r>
          </a:p>
          <a:p>
            <a:endParaRPr lang="nb-NO" dirty="0"/>
          </a:p>
        </p:txBody>
      </p:sp>
    </p:spTree>
    <p:extLst>
      <p:ext uri="{BB962C8B-B14F-4D97-AF65-F5344CB8AC3E}">
        <p14:creationId xmlns:p14="http://schemas.microsoft.com/office/powerpoint/2010/main" val="273406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B5940-F25B-81A7-5332-E709124C6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EF5DA-CF0C-AF76-451A-07EC0B175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37BDE-F004-2367-00FC-84D9D024BD72}"/>
              </a:ext>
            </a:extLst>
          </p:cNvPr>
          <p:cNvSpPr>
            <a:spLocks noGrp="1"/>
          </p:cNvSpPr>
          <p:nvPr>
            <p:ph type="body" idx="1"/>
          </p:nvPr>
        </p:nvSpPr>
        <p:spPr/>
        <p:txBody>
          <a:bodyPr lIns="106354" tIns="53177" rIns="106354" bIns="53177"/>
          <a:lstStyle/>
          <a:p>
            <a:r>
              <a:rPr lang="nb-NO" sz="1400" b="1" dirty="0"/>
              <a:t>Tidsramme: </a:t>
            </a:r>
            <a:r>
              <a:rPr lang="nb-NO" sz="1400" dirty="0"/>
              <a:t>ca. 2 min</a:t>
            </a:r>
          </a:p>
          <a:p>
            <a:r>
              <a:rPr lang="nb-NO" sz="1400" b="1" dirty="0"/>
              <a:t>Arbeidsform</a:t>
            </a:r>
            <a:r>
              <a:rPr lang="nb-NO" sz="1400" dirty="0"/>
              <a:t>: formidler forteller</a:t>
            </a:r>
          </a:p>
          <a:p>
            <a:pPr defTabSz="1063539">
              <a:defRPr/>
            </a:pPr>
            <a:r>
              <a:rPr lang="nb-NO" sz="1400" dirty="0"/>
              <a:t>OBS! Dersom du har vist videoen kan du oppsummere kort med det som står på lysbildet, og trenger ikke forholde deg til dette notatfeltet med mindre du ønsker å tilføye mer. </a:t>
            </a:r>
            <a:r>
              <a:rPr lang="nb-NO" sz="1400" i="1" dirty="0"/>
              <a:t>Tankevekkende kommentar: I høst var det mange norske journalister som dekket stormen «Amy» – tenk om de hadde opplevd det samme som </a:t>
            </a:r>
            <a:r>
              <a:rPr lang="nb-NO" sz="1400" i="1" dirty="0" err="1"/>
              <a:t>Sai</a:t>
            </a:r>
            <a:r>
              <a:rPr lang="nb-NO" sz="1400" i="1" dirty="0"/>
              <a:t> </a:t>
            </a:r>
            <a:r>
              <a:rPr lang="nb-NO" sz="1400" i="1" dirty="0" err="1"/>
              <a:t>Saw</a:t>
            </a:r>
            <a:r>
              <a:rPr lang="nb-NO" sz="1400" i="1" dirty="0"/>
              <a:t> </a:t>
            </a:r>
            <a:r>
              <a:rPr lang="nb-NO" sz="1400" i="1" dirty="0" err="1"/>
              <a:t>Thaike</a:t>
            </a:r>
            <a:r>
              <a:rPr lang="nb-NO" sz="1400" i="1" dirty="0"/>
              <a:t>?</a:t>
            </a:r>
          </a:p>
          <a:p>
            <a:endParaRPr lang="nb-NO" sz="1400" b="1" dirty="0"/>
          </a:p>
          <a:p>
            <a:endParaRPr lang="en-US" dirty="0"/>
          </a:p>
          <a:p>
            <a:pPr marL="199413" indent="-199413">
              <a:buFont typeface="Arial" panose="020B0604020202020204" pitchFamily="34" charset="0"/>
              <a:buChar char="•"/>
            </a:pPr>
            <a:r>
              <a:rPr lang="en-US" dirty="0"/>
              <a:t>Sai Zaw </a:t>
            </a:r>
            <a:r>
              <a:rPr lang="en-US" dirty="0" err="1"/>
              <a:t>Thaike</a:t>
            </a:r>
            <a:r>
              <a:rPr lang="en-US" dirty="0"/>
              <a:t> er </a:t>
            </a:r>
            <a:r>
              <a:rPr lang="en-US" dirty="0" err="1"/>
              <a:t>en</a:t>
            </a:r>
            <a:r>
              <a:rPr lang="en-US" dirty="0"/>
              <a:t> </a:t>
            </a:r>
            <a:r>
              <a:rPr lang="en-US" dirty="0" err="1"/>
              <a:t>fotojournalist</a:t>
            </a:r>
            <a:r>
              <a:rPr lang="en-US" dirty="0"/>
              <a:t> </a:t>
            </a:r>
            <a:r>
              <a:rPr lang="en-US" dirty="0" err="1"/>
              <a:t>fra</a:t>
            </a:r>
            <a:r>
              <a:rPr lang="en-US" dirty="0"/>
              <a:t> Myanmar.</a:t>
            </a:r>
          </a:p>
          <a:p>
            <a:pPr marL="199413" indent="-199413">
              <a:buFont typeface="Arial" panose="020B0604020202020204" pitchFamily="34" charset="0"/>
              <a:buChar char="•"/>
            </a:pPr>
            <a:endParaRPr lang="en-US" dirty="0"/>
          </a:p>
          <a:p>
            <a:pPr marL="199413" indent="-199413">
              <a:buFont typeface="Arial" panose="020B0604020202020204" pitchFamily="34" charset="0"/>
              <a:buChar char="•"/>
            </a:pPr>
            <a:r>
              <a:rPr lang="nb-NO" b="0" i="0" dirty="0">
                <a:effectLst/>
              </a:rPr>
              <a:t>Å være journalist i Myanmar er livsfarlig. Etter at militæret tok makten i 2021 har over 200 journalister blitt fengslet, og minst sju er drept. Mange medier er forbudt eller tvunget ut av landet.</a:t>
            </a:r>
          </a:p>
          <a:p>
            <a:pPr marL="199413" indent="-199413">
              <a:buFont typeface="Arial" panose="020B0604020202020204" pitchFamily="34" charset="0"/>
              <a:buChar char="•"/>
            </a:pPr>
            <a:endParaRPr lang="nb-NO" b="0" i="0" dirty="0">
              <a:effectLst/>
            </a:endParaRPr>
          </a:p>
          <a:p>
            <a:pPr marL="199413" indent="-199413">
              <a:buFont typeface="Arial" panose="020B0604020202020204" pitchFamily="34" charset="0"/>
              <a:buChar char="•"/>
            </a:pPr>
            <a:r>
              <a:rPr lang="nb-NO" b="0" i="0" dirty="0">
                <a:effectLst/>
              </a:rPr>
              <a:t>Likevel tok fotojournalisten </a:t>
            </a:r>
            <a:r>
              <a:rPr lang="nb-NO" b="0" i="0" dirty="0" err="1">
                <a:effectLst/>
              </a:rPr>
              <a:t>Sai</a:t>
            </a:r>
            <a:r>
              <a:rPr lang="nb-NO" b="0" i="0" dirty="0">
                <a:effectLst/>
              </a:rPr>
              <a:t> </a:t>
            </a:r>
            <a:r>
              <a:rPr lang="nb-NO" b="0" i="0" dirty="0" err="1">
                <a:effectLst/>
              </a:rPr>
              <a:t>Zaw</a:t>
            </a:r>
            <a:r>
              <a:rPr lang="nb-NO" b="0" i="0" dirty="0">
                <a:effectLst/>
              </a:rPr>
              <a:t> </a:t>
            </a:r>
            <a:r>
              <a:rPr lang="nb-NO" b="0" i="0" dirty="0" err="1">
                <a:effectLst/>
              </a:rPr>
              <a:t>Thaike</a:t>
            </a:r>
            <a:r>
              <a:rPr lang="nb-NO" b="0" i="0" dirty="0">
                <a:effectLst/>
              </a:rPr>
              <a:t> sjansen da syklonen </a:t>
            </a:r>
            <a:r>
              <a:rPr lang="nb-NO" b="0" i="0" dirty="0" err="1">
                <a:effectLst/>
              </a:rPr>
              <a:t>Mocha</a:t>
            </a:r>
            <a:r>
              <a:rPr lang="nb-NO" b="0" i="0" dirty="0">
                <a:effectLst/>
              </a:rPr>
              <a:t> rammet landet i mai 2023. Han dro undercover til </a:t>
            </a:r>
            <a:r>
              <a:rPr lang="nb-NO" b="0" i="0" dirty="0" err="1">
                <a:effectLst/>
              </a:rPr>
              <a:t>Rakhine</a:t>
            </a:r>
            <a:r>
              <a:rPr lang="nb-NO" b="0" i="0" dirty="0">
                <a:effectLst/>
              </a:rPr>
              <a:t> for å dokumentere ødeleggelsene og fulgte en hjelpearbeidergruppe. En uke senere ble han arrestert, avhørt og slått.</a:t>
            </a:r>
          </a:p>
          <a:p>
            <a:pPr marL="199413" indent="-199413">
              <a:buFont typeface="Arial" panose="020B0604020202020204" pitchFamily="34" charset="0"/>
              <a:buChar char="•"/>
            </a:pPr>
            <a:endParaRPr lang="nb-NO" b="0" i="0" dirty="0">
              <a:effectLst/>
            </a:endParaRPr>
          </a:p>
          <a:p>
            <a:pPr marL="199413" indent="-199413">
              <a:buFont typeface="Arial" panose="020B0604020202020204" pitchFamily="34" charset="0"/>
              <a:buChar char="•"/>
            </a:pPr>
            <a:r>
              <a:rPr lang="nb-NO" b="0" i="0" dirty="0">
                <a:effectLst/>
              </a:rPr>
              <a:t>I september 2023 ble </a:t>
            </a:r>
            <a:r>
              <a:rPr lang="nb-NO" b="0" i="0" dirty="0" err="1">
                <a:effectLst/>
              </a:rPr>
              <a:t>Sai</a:t>
            </a:r>
            <a:r>
              <a:rPr lang="nb-NO" b="0" i="0" dirty="0">
                <a:effectLst/>
              </a:rPr>
              <a:t> </a:t>
            </a:r>
            <a:r>
              <a:rPr lang="nb-NO" b="0" i="0" dirty="0" err="1">
                <a:effectLst/>
              </a:rPr>
              <a:t>Zaw</a:t>
            </a:r>
            <a:r>
              <a:rPr lang="nb-NO" b="0" i="0" dirty="0">
                <a:effectLst/>
              </a:rPr>
              <a:t> dømt av en militærdomstol til 20 år i fengsel med hardt arbeid. Rettssaken hans varte bare én dag. Han har blitt mishandlet av fengselsvakter og holdt i isolasjon.</a:t>
            </a:r>
          </a:p>
          <a:p>
            <a:pPr marL="199413" indent="-199413">
              <a:buFont typeface="Arial" panose="020B0604020202020204" pitchFamily="34" charset="0"/>
              <a:buChar char="•"/>
            </a:pPr>
            <a:endParaRPr lang="nb-NO" b="0" i="0" dirty="0">
              <a:effectLst/>
            </a:endParaRPr>
          </a:p>
          <a:p>
            <a:pPr marL="199413" indent="-199413" defTabSz="1063539">
              <a:buFont typeface="Arial" panose="020B0604020202020204" pitchFamily="34" charset="0"/>
              <a:buChar char="•"/>
              <a:defRPr/>
            </a:pPr>
            <a:r>
              <a:rPr lang="nb-NO" sz="1400" dirty="0"/>
              <a:t>Militærmakthaverne i Myanmar gjør alt de kan for å stilne enhver kritikk mot dem. Likevel risikerte </a:t>
            </a:r>
            <a:r>
              <a:rPr lang="nb-NO" sz="1400" dirty="0" err="1"/>
              <a:t>Sai</a:t>
            </a:r>
            <a:r>
              <a:rPr lang="nb-NO" sz="1400" dirty="0"/>
              <a:t> </a:t>
            </a:r>
            <a:r>
              <a:rPr lang="nb-NO" sz="1400" dirty="0" err="1"/>
              <a:t>Zaw</a:t>
            </a:r>
            <a:r>
              <a:rPr lang="nb-NO" sz="1400" dirty="0"/>
              <a:t> alt for å dokumentere situasjonen i </a:t>
            </a:r>
            <a:r>
              <a:rPr lang="nb-NO" sz="1400" dirty="0" err="1"/>
              <a:t>Rakhine</a:t>
            </a:r>
            <a:br>
              <a:rPr lang="nb-NO" sz="1400" dirty="0"/>
            </a:br>
            <a:endParaRPr lang="en-US" sz="1300" dirty="0"/>
          </a:p>
          <a:p>
            <a:pPr marL="199413" indent="-199413">
              <a:buFont typeface="Arial" panose="020B0604020202020204" pitchFamily="34" charset="0"/>
              <a:buChar char="•"/>
            </a:pPr>
            <a:r>
              <a:rPr lang="nb-NO" b="0" i="0" dirty="0" err="1">
                <a:effectLst/>
              </a:rPr>
              <a:t>Sai</a:t>
            </a:r>
            <a:r>
              <a:rPr lang="nb-NO" b="0" i="0" dirty="0">
                <a:effectLst/>
              </a:rPr>
              <a:t> </a:t>
            </a:r>
            <a:r>
              <a:rPr lang="nb-NO" b="0" i="0" dirty="0" err="1">
                <a:effectLst/>
              </a:rPr>
              <a:t>Zaw</a:t>
            </a:r>
            <a:r>
              <a:rPr lang="nb-NO" b="0" i="0" dirty="0">
                <a:effectLst/>
              </a:rPr>
              <a:t> burde være fri til å jobbe og leve livet sitt! Du kan vise din støtte til </a:t>
            </a:r>
            <a:r>
              <a:rPr lang="nb-NO" b="0" i="0" dirty="0" err="1">
                <a:effectLst/>
              </a:rPr>
              <a:t>Sai</a:t>
            </a:r>
            <a:r>
              <a:rPr lang="nb-NO" b="0" i="0" dirty="0">
                <a:effectLst/>
              </a:rPr>
              <a:t> </a:t>
            </a:r>
            <a:r>
              <a:rPr lang="nb-NO" b="0" i="0" dirty="0" err="1">
                <a:effectLst/>
              </a:rPr>
              <a:t>Zaw</a:t>
            </a:r>
            <a:r>
              <a:rPr lang="nb-NO" b="0" i="0" dirty="0">
                <a:effectLst/>
              </a:rPr>
              <a:t> </a:t>
            </a:r>
            <a:r>
              <a:rPr lang="nb-NO" b="0" i="0" dirty="0" err="1">
                <a:effectLst/>
              </a:rPr>
              <a:t>Thaike</a:t>
            </a:r>
            <a:r>
              <a:rPr lang="nb-NO" b="0" i="0" dirty="0">
                <a:effectLst/>
              </a:rPr>
              <a:t> ved å skrive brev til ham i neste time.</a:t>
            </a:r>
          </a:p>
          <a:p>
            <a:endParaRPr lang="nb-NO" b="0" i="0" dirty="0">
              <a:effectLst/>
            </a:endParaRPr>
          </a:p>
          <a:p>
            <a:endParaRPr lang="nb-NO" b="0" i="0" dirty="0">
              <a:effectLst/>
            </a:endParaRPr>
          </a:p>
          <a:p>
            <a:pPr defTabSz="1063539">
              <a:defRPr/>
            </a:pPr>
            <a:r>
              <a:rPr lang="nb-NO" b="1" i="1" u="sng" dirty="0">
                <a:effectLst/>
              </a:rPr>
              <a:t>Tilleggsinformasjon for formidler:</a:t>
            </a:r>
            <a:br>
              <a:rPr lang="nb-NO" b="1" i="0" dirty="0">
                <a:effectLst/>
              </a:rPr>
            </a:br>
            <a:r>
              <a:rPr lang="nb-NO" b="1" i="0" dirty="0">
                <a:effectLst/>
              </a:rPr>
              <a:t>Land- og temabakgrunn:</a:t>
            </a:r>
          </a:p>
          <a:p>
            <a:pPr defTabSz="1063539">
              <a:defRPr/>
            </a:pPr>
            <a:endParaRPr lang="nb-NO" sz="1400" dirty="0"/>
          </a:p>
          <a:p>
            <a:pPr marL="199413" indent="-199413" defTabSz="1063539">
              <a:buFont typeface="Arial" panose="020B0604020202020204" pitchFamily="34" charset="0"/>
              <a:buChar char="•"/>
              <a:defRPr/>
            </a:pPr>
            <a:r>
              <a:rPr lang="nb-NO" sz="1400" dirty="0"/>
              <a:t>Siden militærkuppet i Myanmar i 2021 har titusenvis av mennesker blitt ulovlig arrestert, torturert og drept. Dette har blant annet ført til en økning av mennesker på flukt til nabolandene. </a:t>
            </a:r>
          </a:p>
          <a:p>
            <a:pPr marL="199413" indent="-199413" defTabSz="1063539">
              <a:buFont typeface="Arial" panose="020B0604020202020204" pitchFamily="34" charset="0"/>
              <a:buChar char="•"/>
              <a:defRPr/>
            </a:pPr>
            <a:endParaRPr lang="nb-NO" sz="1400" dirty="0"/>
          </a:p>
          <a:p>
            <a:pPr marL="199413" indent="-199413" defTabSz="1063539">
              <a:buFont typeface="Arial" panose="020B0604020202020204" pitchFamily="34" charset="0"/>
              <a:buChar char="•"/>
              <a:defRPr/>
            </a:pPr>
            <a:r>
              <a:rPr lang="nb-NO" sz="1400" dirty="0" err="1"/>
              <a:t>Sai</a:t>
            </a:r>
            <a:r>
              <a:rPr lang="nb-NO" sz="1400" dirty="0"/>
              <a:t> </a:t>
            </a:r>
            <a:r>
              <a:rPr lang="nb-NO" sz="1400" dirty="0" err="1"/>
              <a:t>Zaw</a:t>
            </a:r>
            <a:r>
              <a:rPr lang="nb-NO" sz="1400" dirty="0"/>
              <a:t> sin sak understreker det Myanmarske militærets angrep på ytringsfriheten og pressefriheten siden de kom til makten. Militæret inndro lisensen til </a:t>
            </a:r>
            <a:r>
              <a:rPr lang="nb-NO" sz="1400" dirty="0" err="1"/>
              <a:t>Sai</a:t>
            </a:r>
            <a:r>
              <a:rPr lang="nb-NO" sz="1400" dirty="0"/>
              <a:t> </a:t>
            </a:r>
            <a:r>
              <a:rPr lang="nb-NO" sz="1400" dirty="0" err="1"/>
              <a:t>Zaw</a:t>
            </a:r>
            <a:r>
              <a:rPr lang="nb-NO" sz="1400" dirty="0"/>
              <a:t> og mediehuset han jobbet for etter kuppet i 2021 – derfor har </a:t>
            </a:r>
            <a:r>
              <a:rPr lang="nb-NO" sz="1400" dirty="0" err="1"/>
              <a:t>Sai</a:t>
            </a:r>
            <a:r>
              <a:rPr lang="nb-NO" sz="1400" dirty="0"/>
              <a:t> </a:t>
            </a:r>
            <a:r>
              <a:rPr lang="nb-NO" sz="1400" dirty="0" err="1"/>
              <a:t>Zaw</a:t>
            </a:r>
            <a:r>
              <a:rPr lang="nb-NO" sz="1400" dirty="0"/>
              <a:t> vært nødt til å arbeide i skjul. </a:t>
            </a:r>
          </a:p>
          <a:p>
            <a:pPr defTabSz="1063539">
              <a:defRPr/>
            </a:pPr>
            <a:endParaRPr lang="nb-NO" sz="1400" dirty="0"/>
          </a:p>
          <a:p>
            <a:pPr marL="199413" indent="-199413" defTabSz="1063539">
              <a:buFont typeface="Arial" panose="020B0604020202020204" pitchFamily="34" charset="0"/>
              <a:buChar char="•"/>
              <a:defRPr/>
            </a:pPr>
            <a:r>
              <a:rPr lang="nb-NO" sz="1400" dirty="0"/>
              <a:t>Ifølge International Center for Not-For-Profit Law har militæret arrestert over 220 journalister siden 2021, over 50 av dem sitter fremdeles fengslet (per Februar 2025). Organisasjonen Committee to </a:t>
            </a:r>
            <a:r>
              <a:rPr lang="nb-NO" sz="1400" dirty="0" err="1"/>
              <a:t>Protect</a:t>
            </a:r>
            <a:r>
              <a:rPr lang="nb-NO" sz="1400" dirty="0"/>
              <a:t> Journalists har rangert Myanmar verdens tredje verste land når det kommer til fengsling av journalister, og landet ligger på 171. plass av 180 land på World Press </a:t>
            </a:r>
            <a:r>
              <a:rPr lang="nb-NO" sz="1400" dirty="0" err="1"/>
              <a:t>Freedom</a:t>
            </a:r>
            <a:r>
              <a:rPr lang="nb-NO" sz="1400" dirty="0"/>
              <a:t> </a:t>
            </a:r>
            <a:r>
              <a:rPr lang="nb-NO" sz="1400" dirty="0" err="1"/>
              <a:t>index</a:t>
            </a:r>
            <a:r>
              <a:rPr lang="nb-NO" sz="1400" dirty="0"/>
              <a:t>.</a:t>
            </a:r>
          </a:p>
          <a:p>
            <a:endParaRPr lang="en-US" dirty="0"/>
          </a:p>
          <a:p>
            <a:r>
              <a:rPr lang="en-US" dirty="0"/>
              <a:t>Mer </a:t>
            </a:r>
            <a:r>
              <a:rPr lang="en-US" dirty="0" err="1"/>
              <a:t>informasjon</a:t>
            </a:r>
            <a:r>
              <a:rPr lang="en-US" dirty="0"/>
              <a:t> om </a:t>
            </a:r>
            <a:r>
              <a:rPr lang="en-US" dirty="0" err="1"/>
              <a:t>Myanmars</a:t>
            </a:r>
            <a:r>
              <a:rPr lang="en-US" dirty="0"/>
              <a:t> </a:t>
            </a:r>
            <a:r>
              <a:rPr lang="en-US" dirty="0" err="1"/>
              <a:t>menneskerettighetssituasjon</a:t>
            </a:r>
            <a:r>
              <a:rPr lang="en-US" dirty="0"/>
              <a:t> </a:t>
            </a:r>
            <a:r>
              <a:rPr lang="en-US" dirty="0" err="1"/>
              <a:t>finner</a:t>
            </a:r>
            <a:r>
              <a:rPr lang="en-US" dirty="0"/>
              <a:t> du her: https://www.amnesty.org/en/location/asia-and-the-pacific/south-east-asia-and-the-pacific/myanmar/report-myanmar/</a:t>
            </a:r>
          </a:p>
        </p:txBody>
      </p:sp>
      <p:sp>
        <p:nvSpPr>
          <p:cNvPr id="4" name="Slide Number Placeholder 3">
            <a:extLst>
              <a:ext uri="{FF2B5EF4-FFF2-40B4-BE49-F238E27FC236}">
                <a16:creationId xmlns:a16="http://schemas.microsoft.com/office/drawing/2014/main" id="{8C1104E4-6AF2-4B47-A7A3-989195620EBA}"/>
              </a:ext>
            </a:extLst>
          </p:cNvPr>
          <p:cNvSpPr>
            <a:spLocks noGrp="1"/>
          </p:cNvSpPr>
          <p:nvPr>
            <p:ph type="sldNum" sz="quarter" idx="10"/>
          </p:nvPr>
        </p:nvSpPr>
        <p:spPr/>
        <p:txBody>
          <a:bodyPr lIns="106354" tIns="53177" rIns="106354" bIns="53177"/>
          <a:lstStyle/>
          <a:p>
            <a:fld id="{F7021451-1387-4CA6-816F-3879F97B5CBC}" type="slidenum">
              <a:rPr lang="en-US"/>
              <a:t>14</a:t>
            </a:fld>
            <a:endParaRPr lang="en-US"/>
          </a:p>
        </p:txBody>
      </p:sp>
    </p:spTree>
    <p:extLst>
      <p:ext uri="{BB962C8B-B14F-4D97-AF65-F5344CB8AC3E}">
        <p14:creationId xmlns:p14="http://schemas.microsoft.com/office/powerpoint/2010/main" val="285264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80A49-AAC0-A944-01D9-B3E95209D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22BAA-7CBC-21D5-D62B-E0789F205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72A4A-2DAF-4DF7-4C17-233E1C9F729B}"/>
              </a:ext>
            </a:extLst>
          </p:cNvPr>
          <p:cNvSpPr>
            <a:spLocks noGrp="1"/>
          </p:cNvSpPr>
          <p:nvPr>
            <p:ph type="body" idx="1"/>
          </p:nvPr>
        </p:nvSpPr>
        <p:spPr/>
        <p:txBody>
          <a:bodyPr lIns="106354" tIns="53177" rIns="106354" bIns="53177"/>
          <a:lstStyle/>
          <a:p>
            <a:r>
              <a:rPr lang="nb-NO" sz="1400" b="1" dirty="0"/>
              <a:t>Tidsramme: </a:t>
            </a:r>
            <a:r>
              <a:rPr lang="nb-NO" sz="1400" dirty="0"/>
              <a:t>ca. 6 min</a:t>
            </a:r>
          </a:p>
          <a:p>
            <a:r>
              <a:rPr lang="nb-NO" sz="1400" b="1" dirty="0"/>
              <a:t>Arbeidsform</a:t>
            </a:r>
            <a:r>
              <a:rPr lang="nb-NO" sz="1400" dirty="0"/>
              <a:t>: par/gruppe og plenum</a:t>
            </a:r>
            <a:endParaRPr lang="nb-NO" sz="1400" b="1" dirty="0"/>
          </a:p>
          <a:p>
            <a:endParaRPr lang="en-US" dirty="0"/>
          </a:p>
          <a:p>
            <a:pPr marL="199413" indent="-199413" defTabSz="1063539">
              <a:buFont typeface="Arial" panose="020B0604020202020204" pitchFamily="34" charset="0"/>
              <a:buChar char="•"/>
              <a:defRPr/>
            </a:pPr>
            <a:r>
              <a:rPr lang="en-US" dirty="0" err="1"/>
              <a:t>Eksempler</a:t>
            </a:r>
            <a:r>
              <a:rPr lang="en-US" dirty="0"/>
              <a:t> </a:t>
            </a:r>
            <a:r>
              <a:rPr lang="en-US" dirty="0" err="1"/>
              <a:t>på</a:t>
            </a:r>
            <a:r>
              <a:rPr lang="en-US" dirty="0"/>
              <a:t> </a:t>
            </a:r>
            <a:r>
              <a:rPr lang="en-US" dirty="0" err="1"/>
              <a:t>menneskerettigheter</a:t>
            </a:r>
            <a:r>
              <a:rPr lang="en-US" dirty="0"/>
              <a:t> </a:t>
            </a:r>
            <a:r>
              <a:rPr lang="en-US" dirty="0" err="1"/>
              <a:t>brutt</a:t>
            </a:r>
            <a:r>
              <a:rPr lang="en-US" dirty="0"/>
              <a:t> </a:t>
            </a:r>
            <a:r>
              <a:rPr lang="en-US" dirty="0" err="1"/>
              <a:t>i</a:t>
            </a:r>
            <a:r>
              <a:rPr lang="en-US" dirty="0"/>
              <a:t> </a:t>
            </a:r>
            <a:r>
              <a:rPr lang="en-US" dirty="0" err="1"/>
              <a:t>denne</a:t>
            </a:r>
            <a:r>
              <a:rPr lang="en-US" dirty="0"/>
              <a:t> </a:t>
            </a:r>
            <a:r>
              <a:rPr lang="en-US" dirty="0" err="1"/>
              <a:t>saken</a:t>
            </a:r>
            <a:r>
              <a:rPr lang="en-US" dirty="0"/>
              <a:t>: art 19 (</a:t>
            </a:r>
            <a:r>
              <a:rPr lang="en-US" dirty="0" err="1"/>
              <a:t>ytringsfrihet</a:t>
            </a:r>
            <a:r>
              <a:rPr lang="en-US" dirty="0"/>
              <a:t>), art 5 (</a:t>
            </a:r>
            <a:r>
              <a:rPr lang="en-US" dirty="0" err="1"/>
              <a:t>fri</a:t>
            </a:r>
            <a:r>
              <a:rPr lang="en-US" dirty="0"/>
              <a:t> </a:t>
            </a:r>
            <a:r>
              <a:rPr lang="en-US" dirty="0" err="1"/>
              <a:t>fra</a:t>
            </a:r>
            <a:r>
              <a:rPr lang="en-US" dirty="0"/>
              <a:t> </a:t>
            </a:r>
            <a:r>
              <a:rPr lang="en-US" dirty="0" err="1"/>
              <a:t>umenneskelig</a:t>
            </a:r>
            <a:r>
              <a:rPr lang="en-US" dirty="0"/>
              <a:t> </a:t>
            </a:r>
            <a:r>
              <a:rPr lang="en-US" dirty="0" err="1"/>
              <a:t>eller</a:t>
            </a:r>
            <a:r>
              <a:rPr lang="en-US" dirty="0"/>
              <a:t> </a:t>
            </a:r>
            <a:r>
              <a:rPr lang="en-US" dirty="0" err="1"/>
              <a:t>nedverdigende</a:t>
            </a:r>
            <a:r>
              <a:rPr lang="en-US" dirty="0"/>
              <a:t> </a:t>
            </a:r>
            <a:r>
              <a:rPr lang="en-US" dirty="0" err="1"/>
              <a:t>behandling</a:t>
            </a:r>
            <a:r>
              <a:rPr lang="en-US" dirty="0"/>
              <a:t> </a:t>
            </a:r>
            <a:r>
              <a:rPr lang="en-US" dirty="0" err="1"/>
              <a:t>eller</a:t>
            </a:r>
            <a:r>
              <a:rPr lang="en-US" dirty="0"/>
              <a:t> </a:t>
            </a:r>
            <a:r>
              <a:rPr lang="en-US" dirty="0" err="1"/>
              <a:t>straff</a:t>
            </a:r>
            <a:r>
              <a:rPr lang="en-US" dirty="0"/>
              <a:t>)</a:t>
            </a:r>
          </a:p>
          <a:p>
            <a:endParaRPr lang="en-US" dirty="0"/>
          </a:p>
        </p:txBody>
      </p:sp>
      <p:sp>
        <p:nvSpPr>
          <p:cNvPr id="4" name="Slide Number Placeholder 3">
            <a:extLst>
              <a:ext uri="{FF2B5EF4-FFF2-40B4-BE49-F238E27FC236}">
                <a16:creationId xmlns:a16="http://schemas.microsoft.com/office/drawing/2014/main" id="{A809EE0A-88C9-5925-41A3-919D2091F515}"/>
              </a:ext>
            </a:extLst>
          </p:cNvPr>
          <p:cNvSpPr>
            <a:spLocks noGrp="1"/>
          </p:cNvSpPr>
          <p:nvPr>
            <p:ph type="sldNum" sz="quarter" idx="10"/>
          </p:nvPr>
        </p:nvSpPr>
        <p:spPr/>
        <p:txBody>
          <a:bodyPr lIns="106354" tIns="53177" rIns="106354" bIns="53177"/>
          <a:lstStyle/>
          <a:p>
            <a:fld id="{F7021451-1387-4CA6-816F-3879F97B5CBC}" type="slidenum">
              <a:rPr lang="en-US"/>
              <a:t>15</a:t>
            </a:fld>
            <a:endParaRPr lang="en-US"/>
          </a:p>
        </p:txBody>
      </p:sp>
    </p:spTree>
    <p:extLst>
      <p:ext uri="{BB962C8B-B14F-4D97-AF65-F5344CB8AC3E}">
        <p14:creationId xmlns:p14="http://schemas.microsoft.com/office/powerpoint/2010/main" val="180897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Plassholder for notater 2"/>
          <p:cNvSpPr>
            <a:spLocks noGrp="1"/>
          </p:cNvSpPr>
          <p:nvPr>
            <p:ph type="body" idx="1"/>
          </p:nvPr>
        </p:nvSpPr>
        <p:spPr>
          <a:xfrm>
            <a:off x="514350" y="4400550"/>
            <a:ext cx="4114800" cy="3600450"/>
          </a:xfrm>
          <a:prstGeom prst="rect">
            <a:avLst/>
          </a:prstGeom>
        </p:spPr>
        <p:txBody>
          <a:bodyPr/>
          <a:lstStyle/>
          <a:p>
            <a:r>
              <a:rPr lang="nb-NO" b="1" dirty="0"/>
              <a:t>Tidsramme:  </a:t>
            </a:r>
            <a:r>
              <a:rPr lang="nb-NO" b="0" dirty="0"/>
              <a:t>ca</a:t>
            </a:r>
            <a:r>
              <a:rPr lang="nb-NO" b="1" dirty="0"/>
              <a:t>.</a:t>
            </a:r>
            <a:r>
              <a:rPr lang="nb-NO" dirty="0"/>
              <a:t>1 1/2 minutt (video) </a:t>
            </a:r>
            <a:r>
              <a:rPr lang="nb-NO" b="1" dirty="0"/>
              <a:t>Videolenke</a:t>
            </a:r>
            <a:r>
              <a:rPr lang="nb-NO" dirty="0"/>
              <a:t>: https://www.youtube.com/watch?v=ViFwQcgVllA</a:t>
            </a:r>
          </a:p>
          <a:p>
            <a:endParaRPr lang="nb-NO" dirty="0"/>
          </a:p>
          <a:p>
            <a:pPr>
              <a:lnSpc>
                <a:spcPts val="2233"/>
              </a:lnSpc>
            </a:pPr>
            <a:r>
              <a:rPr lang="nb-NO" dirty="0"/>
              <a:t>I denne filmen introduseres elevene til </a:t>
            </a:r>
            <a:r>
              <a:rPr lang="nb-NO" dirty="0" err="1"/>
              <a:t>Nargiz</a:t>
            </a:r>
            <a:r>
              <a:rPr lang="nb-NO" dirty="0"/>
              <a:t> </a:t>
            </a:r>
            <a:r>
              <a:rPr lang="nb-NO" dirty="0" err="1"/>
              <a:t>Absalamova</a:t>
            </a:r>
            <a:r>
              <a:rPr lang="nb-NO" dirty="0"/>
              <a:t>. Du velger selv om du ønsker å vise denne videoen, eller hoppe videre til neste lysbilde og selv fortelle historien hans. Om du velger å vise videoen kan du bla til neste lysbilde og oppsummere det som står på lysbildet etter visningen.</a:t>
            </a:r>
          </a:p>
          <a:p>
            <a:endParaRPr lang="nb-NO" dirty="0"/>
          </a:p>
        </p:txBody>
      </p:sp>
    </p:spTree>
    <p:extLst>
      <p:ext uri="{BB962C8B-B14F-4D97-AF65-F5344CB8AC3E}">
        <p14:creationId xmlns:p14="http://schemas.microsoft.com/office/powerpoint/2010/main" val="168993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758B-381C-8CB3-8288-1E130E0B4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CC6FD-2222-5055-F09F-31044D5D5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B7949-C005-8974-5BF1-3F758764194A}"/>
              </a:ext>
            </a:extLst>
          </p:cNvPr>
          <p:cNvSpPr>
            <a:spLocks noGrp="1"/>
          </p:cNvSpPr>
          <p:nvPr>
            <p:ph type="body" idx="1"/>
          </p:nvPr>
        </p:nvSpPr>
        <p:spPr/>
        <p:txBody>
          <a:bodyPr lIns="106354" tIns="53177" rIns="106354" bIns="53177"/>
          <a:lstStyle/>
          <a:p>
            <a:r>
              <a:rPr lang="nb-NO" sz="1200" b="1" dirty="0"/>
              <a:t>Tidsramme: </a:t>
            </a:r>
            <a:r>
              <a:rPr lang="nb-NO" sz="1200" dirty="0"/>
              <a:t>ca. 2 min</a:t>
            </a:r>
          </a:p>
          <a:p>
            <a:r>
              <a:rPr lang="nb-NO" sz="1200" b="1" dirty="0"/>
              <a:t>Arbeidsform</a:t>
            </a:r>
            <a:r>
              <a:rPr lang="nb-NO" sz="1200" dirty="0"/>
              <a:t>: formidler forteller</a:t>
            </a:r>
          </a:p>
          <a:p>
            <a:pPr marL="0" indent="0">
              <a:buFont typeface="Arial" panose="020B0604020202020204" pitchFamily="34" charset="0"/>
              <a:buNone/>
            </a:pPr>
            <a:endParaRPr lang="en-US" dirty="0"/>
          </a:p>
          <a:p>
            <a:pPr marL="199413" indent="-199413">
              <a:buFont typeface="Arial" panose="020B0604020202020204" pitchFamily="34" charset="0"/>
              <a:buChar char="•"/>
            </a:pPr>
            <a:r>
              <a:rPr lang="en-US" dirty="0"/>
              <a:t>27 </a:t>
            </a:r>
            <a:r>
              <a:rPr lang="en-US" dirty="0" err="1"/>
              <a:t>år</a:t>
            </a:r>
            <a:r>
              <a:rPr lang="en-US" dirty="0"/>
              <a:t> </a:t>
            </a:r>
            <a:r>
              <a:rPr lang="en-US" dirty="0" err="1"/>
              <a:t>gamle</a:t>
            </a:r>
            <a:r>
              <a:rPr lang="en-US" dirty="0"/>
              <a:t> Nargiz </a:t>
            </a:r>
            <a:r>
              <a:rPr lang="en-US" dirty="0" err="1"/>
              <a:t>har</a:t>
            </a:r>
            <a:r>
              <a:rPr lang="en-US" dirty="0"/>
              <a:t> </a:t>
            </a:r>
            <a:r>
              <a:rPr lang="en-US" dirty="0" err="1"/>
              <a:t>lenge</a:t>
            </a:r>
            <a:r>
              <a:rPr lang="en-US" dirty="0"/>
              <a:t> </a:t>
            </a:r>
            <a:r>
              <a:rPr lang="en-US" dirty="0" err="1"/>
              <a:t>drømt</a:t>
            </a:r>
            <a:r>
              <a:rPr lang="en-US" dirty="0"/>
              <a:t> om å </a:t>
            </a:r>
            <a:r>
              <a:rPr lang="en-US" dirty="0" err="1"/>
              <a:t>løfte</a:t>
            </a:r>
            <a:r>
              <a:rPr lang="en-US" dirty="0"/>
              <a:t> </a:t>
            </a:r>
            <a:r>
              <a:rPr lang="en-US" dirty="0" err="1"/>
              <a:t>stemmene</a:t>
            </a:r>
            <a:r>
              <a:rPr lang="en-US" dirty="0"/>
              <a:t> </a:t>
            </a:r>
            <a:r>
              <a:rPr lang="en-US" dirty="0" err="1"/>
              <a:t>til</a:t>
            </a:r>
            <a:r>
              <a:rPr lang="en-US" dirty="0"/>
              <a:t> </a:t>
            </a:r>
            <a:r>
              <a:rPr lang="en-US" dirty="0" err="1"/>
              <a:t>vanlige</a:t>
            </a:r>
            <a:r>
              <a:rPr lang="en-US" dirty="0"/>
              <a:t> </a:t>
            </a:r>
            <a:r>
              <a:rPr lang="en-US" dirty="0" err="1"/>
              <a:t>mennesker</a:t>
            </a:r>
            <a:r>
              <a:rPr lang="en-US" dirty="0"/>
              <a:t> </a:t>
            </a:r>
            <a:r>
              <a:rPr lang="en-US" dirty="0" err="1"/>
              <a:t>gjennom</a:t>
            </a:r>
            <a:r>
              <a:rPr lang="en-US" dirty="0"/>
              <a:t> </a:t>
            </a:r>
            <a:r>
              <a:rPr lang="en-US" dirty="0" err="1"/>
              <a:t>journalistikk</a:t>
            </a:r>
            <a:r>
              <a:rPr lang="en-US" dirty="0"/>
              <a:t>.</a:t>
            </a:r>
            <a:br>
              <a:rPr lang="en-US" dirty="0"/>
            </a:br>
            <a:endParaRPr lang="en-US" dirty="0"/>
          </a:p>
          <a:p>
            <a:pPr marL="199413" indent="-199413">
              <a:buFont typeface="Arial" panose="020B0604020202020204" pitchFamily="34" charset="0"/>
              <a:buChar char="•"/>
            </a:pPr>
            <a:r>
              <a:rPr lang="en-US" dirty="0"/>
              <a:t>I et land </a:t>
            </a:r>
            <a:r>
              <a:rPr lang="en-US" dirty="0" err="1"/>
              <a:t>hvor</a:t>
            </a:r>
            <a:r>
              <a:rPr lang="en-US" dirty="0"/>
              <a:t> </a:t>
            </a:r>
            <a:r>
              <a:rPr lang="en-US" dirty="0" err="1"/>
              <a:t>journalister</a:t>
            </a:r>
            <a:r>
              <a:rPr lang="en-US" dirty="0"/>
              <a:t> </a:t>
            </a:r>
            <a:r>
              <a:rPr lang="en-US" dirty="0" err="1"/>
              <a:t>angripes</a:t>
            </a:r>
            <a:r>
              <a:rPr lang="en-US" dirty="0"/>
              <a:t> for å </a:t>
            </a:r>
            <a:r>
              <a:rPr lang="en-US" dirty="0" err="1"/>
              <a:t>stå</a:t>
            </a:r>
            <a:r>
              <a:rPr lang="en-US" dirty="0"/>
              <a:t> </a:t>
            </a:r>
            <a:r>
              <a:rPr lang="en-US" dirty="0" err="1"/>
              <a:t>på</a:t>
            </a:r>
            <a:r>
              <a:rPr lang="en-US" dirty="0"/>
              <a:t> </a:t>
            </a:r>
            <a:r>
              <a:rPr lang="en-US" dirty="0" err="1"/>
              <a:t>frontlinjen</a:t>
            </a:r>
            <a:r>
              <a:rPr lang="en-US" dirty="0"/>
              <a:t> for </a:t>
            </a:r>
            <a:r>
              <a:rPr lang="en-US" dirty="0" err="1"/>
              <a:t>menneskerettigheter</a:t>
            </a:r>
            <a:r>
              <a:rPr lang="en-US" dirty="0"/>
              <a:t> </a:t>
            </a:r>
            <a:r>
              <a:rPr lang="en-US" dirty="0" err="1"/>
              <a:t>møtte</a:t>
            </a:r>
            <a:r>
              <a:rPr lang="en-US" dirty="0"/>
              <a:t> Nargiz </a:t>
            </a:r>
            <a:r>
              <a:rPr lang="en-US" dirty="0" err="1"/>
              <a:t>ekstra</a:t>
            </a:r>
            <a:r>
              <a:rPr lang="en-US" dirty="0"/>
              <a:t> </a:t>
            </a:r>
            <a:r>
              <a:rPr lang="en-US" dirty="0" err="1"/>
              <a:t>motstand</a:t>
            </a:r>
            <a:r>
              <a:rPr lang="en-US" dirty="0"/>
              <a:t> </a:t>
            </a:r>
            <a:r>
              <a:rPr lang="en-US" dirty="0" err="1"/>
              <a:t>fordi</a:t>
            </a:r>
            <a:r>
              <a:rPr lang="en-US" dirty="0"/>
              <a:t> </a:t>
            </a:r>
            <a:r>
              <a:rPr lang="en-US" dirty="0" err="1"/>
              <a:t>hun</a:t>
            </a:r>
            <a:r>
              <a:rPr lang="en-US" dirty="0"/>
              <a:t> er </a:t>
            </a:r>
            <a:r>
              <a:rPr lang="en-US" i="1" dirty="0" err="1"/>
              <a:t>kvinne</a:t>
            </a:r>
            <a:r>
              <a:rPr lang="en-US" i="1" dirty="0"/>
              <a:t>. </a:t>
            </a:r>
          </a:p>
          <a:p>
            <a:pPr marL="199413" indent="-199413">
              <a:buFont typeface="Arial" panose="020B0604020202020204" pitchFamily="34" charset="0"/>
              <a:buChar char="•"/>
            </a:pPr>
            <a:endParaRPr lang="en-US" i="1" dirty="0"/>
          </a:p>
          <a:p>
            <a:pPr marL="199413" indent="-199413">
              <a:buFont typeface="Arial" panose="020B0604020202020204" pitchFamily="34" charset="0"/>
              <a:buChar char="•"/>
            </a:pPr>
            <a:r>
              <a:rPr lang="en-US" i="0" dirty="0"/>
              <a:t>Nargiz er </a:t>
            </a:r>
            <a:r>
              <a:rPr lang="en-US" i="0" dirty="0" err="1"/>
              <a:t>en</a:t>
            </a:r>
            <a:r>
              <a:rPr lang="en-US" i="0" dirty="0"/>
              <a:t> av </a:t>
            </a:r>
            <a:r>
              <a:rPr lang="en-US" i="0" dirty="0" err="1"/>
              <a:t>flere</a:t>
            </a:r>
            <a:r>
              <a:rPr lang="en-US" i="0" dirty="0"/>
              <a:t> </a:t>
            </a:r>
            <a:r>
              <a:rPr lang="en-US" i="0" dirty="0" err="1"/>
              <a:t>journalister</a:t>
            </a:r>
            <a:r>
              <a:rPr lang="en-US" i="0" dirty="0"/>
              <a:t> hos </a:t>
            </a:r>
            <a:r>
              <a:rPr lang="en-US" i="0" dirty="0" err="1"/>
              <a:t>Abzas</a:t>
            </a:r>
            <a:r>
              <a:rPr lang="en-US" i="0" dirty="0"/>
              <a:t> Media </a:t>
            </a:r>
            <a:r>
              <a:rPr lang="en-US" i="0" dirty="0" err="1"/>
              <a:t>som</a:t>
            </a:r>
            <a:r>
              <a:rPr lang="en-US" i="0" dirty="0"/>
              <a:t> </a:t>
            </a:r>
            <a:r>
              <a:rPr lang="en-US" i="0" dirty="0" err="1"/>
              <a:t>har</a:t>
            </a:r>
            <a:r>
              <a:rPr lang="en-US" i="0" dirty="0"/>
              <a:t> </a:t>
            </a:r>
            <a:r>
              <a:rPr lang="en-US" i="0" dirty="0" err="1"/>
              <a:t>blitt</a:t>
            </a:r>
            <a:r>
              <a:rPr lang="en-US" i="0" dirty="0"/>
              <a:t> </a:t>
            </a:r>
            <a:r>
              <a:rPr lang="en-US" i="0" dirty="0" err="1"/>
              <a:t>arrestert</a:t>
            </a:r>
            <a:r>
              <a:rPr lang="en-US" i="0" dirty="0"/>
              <a:t> </a:t>
            </a:r>
            <a:r>
              <a:rPr lang="en-US" i="0" dirty="0" err="1"/>
              <a:t>som</a:t>
            </a:r>
            <a:r>
              <a:rPr lang="en-US" i="0" dirty="0"/>
              <a:t> </a:t>
            </a:r>
            <a:r>
              <a:rPr lang="en-US" i="0" dirty="0" err="1"/>
              <a:t>følge</a:t>
            </a:r>
            <a:r>
              <a:rPr lang="en-US" i="0" dirty="0"/>
              <a:t> av </a:t>
            </a:r>
            <a:r>
              <a:rPr lang="en-US" i="0" dirty="0" err="1"/>
              <a:t>myndighetenes</a:t>
            </a:r>
            <a:r>
              <a:rPr lang="en-US" i="0" dirty="0"/>
              <a:t> </a:t>
            </a:r>
            <a:r>
              <a:rPr lang="en-US" i="0" dirty="0" err="1"/>
              <a:t>harde</a:t>
            </a:r>
            <a:r>
              <a:rPr lang="en-US" i="0" dirty="0"/>
              <a:t> </a:t>
            </a:r>
            <a:r>
              <a:rPr lang="en-US" i="0" dirty="0" err="1"/>
              <a:t>nedslåing</a:t>
            </a:r>
            <a:r>
              <a:rPr lang="en-US" i="0" dirty="0"/>
              <a:t> av </a:t>
            </a:r>
            <a:r>
              <a:rPr lang="en-US" i="0" dirty="0" err="1"/>
              <a:t>kritiske</a:t>
            </a:r>
            <a:r>
              <a:rPr lang="en-US" i="0" dirty="0"/>
              <a:t> stemmer. </a:t>
            </a:r>
            <a:r>
              <a:rPr lang="en-US" i="0" dirty="0" err="1"/>
              <a:t>Rettssakene</a:t>
            </a:r>
            <a:r>
              <a:rPr lang="en-US" i="0" dirty="0"/>
              <a:t> </a:t>
            </a:r>
            <a:r>
              <a:rPr lang="en-US" i="0" dirty="0" err="1"/>
              <a:t>deres</a:t>
            </a:r>
            <a:r>
              <a:rPr lang="en-US" i="0" dirty="0"/>
              <a:t> var </a:t>
            </a:r>
            <a:r>
              <a:rPr lang="en-US" i="0" dirty="0" err="1"/>
              <a:t>preget</a:t>
            </a:r>
            <a:r>
              <a:rPr lang="en-US" i="0" dirty="0"/>
              <a:t> av </a:t>
            </a:r>
            <a:r>
              <a:rPr lang="en-US" i="0" dirty="0" err="1"/>
              <a:t>av</a:t>
            </a:r>
            <a:r>
              <a:rPr lang="en-US" i="0" dirty="0"/>
              <a:t> </a:t>
            </a:r>
            <a:r>
              <a:rPr lang="en-US" i="0" dirty="0" err="1"/>
              <a:t>mangel</a:t>
            </a:r>
            <a:r>
              <a:rPr lang="en-US" i="0" dirty="0"/>
              <a:t> </a:t>
            </a:r>
            <a:r>
              <a:rPr lang="en-US" i="0" dirty="0" err="1"/>
              <a:t>på</a:t>
            </a:r>
            <a:r>
              <a:rPr lang="en-US" i="0" dirty="0"/>
              <a:t> </a:t>
            </a:r>
            <a:r>
              <a:rPr lang="en-US" i="0" dirty="0" err="1"/>
              <a:t>bevis</a:t>
            </a:r>
            <a:r>
              <a:rPr lang="en-US" i="0" dirty="0"/>
              <a:t>, </a:t>
            </a:r>
            <a:r>
              <a:rPr lang="en-US" i="0" dirty="0" err="1"/>
              <a:t>urettferdig</a:t>
            </a:r>
            <a:r>
              <a:rPr lang="en-US" i="0" dirty="0"/>
              <a:t> </a:t>
            </a:r>
            <a:r>
              <a:rPr lang="en-US" i="0" dirty="0" err="1"/>
              <a:t>rettsgang</a:t>
            </a:r>
            <a:r>
              <a:rPr lang="en-US" i="0" dirty="0"/>
              <a:t> </a:t>
            </a:r>
            <a:r>
              <a:rPr lang="en-US" i="0" dirty="0" err="1"/>
              <a:t>og</a:t>
            </a:r>
            <a:r>
              <a:rPr lang="en-US" i="0" dirty="0"/>
              <a:t> press av </a:t>
            </a:r>
            <a:r>
              <a:rPr lang="en-US" i="0" dirty="0" err="1"/>
              <a:t>vitner</a:t>
            </a:r>
            <a:r>
              <a:rPr lang="en-US" i="0" dirty="0"/>
              <a:t>. </a:t>
            </a:r>
          </a:p>
          <a:p>
            <a:pPr marL="199413" indent="-199413">
              <a:buFont typeface="Arial" panose="020B0604020202020204" pitchFamily="34" charset="0"/>
              <a:buChar char="•"/>
            </a:pPr>
            <a:endParaRPr lang="en-US" i="0" dirty="0"/>
          </a:p>
          <a:p>
            <a:pPr marL="199413" indent="-199413">
              <a:buFont typeface="Arial" panose="020B0604020202020204" pitchFamily="34" charset="0"/>
              <a:buChar char="•"/>
            </a:pPr>
            <a:r>
              <a:rPr lang="en-US" i="0" dirty="0" err="1"/>
              <a:t>Straffen</a:t>
            </a:r>
            <a:r>
              <a:rPr lang="en-US" i="0" dirty="0"/>
              <a:t> de </a:t>
            </a:r>
            <a:r>
              <a:rPr lang="en-US" i="0" dirty="0" err="1"/>
              <a:t>har</a:t>
            </a:r>
            <a:r>
              <a:rPr lang="en-US" i="0" dirty="0"/>
              <a:t> </a:t>
            </a:r>
            <a:r>
              <a:rPr lang="en-US" i="0" dirty="0" err="1"/>
              <a:t>mottatt</a:t>
            </a:r>
            <a:r>
              <a:rPr lang="en-US" i="0" dirty="0"/>
              <a:t> </a:t>
            </a:r>
            <a:r>
              <a:rPr lang="en-US" i="0" dirty="0" err="1"/>
              <a:t>baserte</a:t>
            </a:r>
            <a:r>
              <a:rPr lang="en-US" i="0" dirty="0"/>
              <a:t> seg </a:t>
            </a:r>
            <a:r>
              <a:rPr lang="en-US" i="0" dirty="0" err="1"/>
              <a:t>på</a:t>
            </a:r>
            <a:r>
              <a:rPr lang="en-US" i="0" dirty="0"/>
              <a:t> </a:t>
            </a:r>
            <a:r>
              <a:rPr lang="en-US" i="0" dirty="0" err="1"/>
              <a:t>falske</a:t>
            </a:r>
            <a:r>
              <a:rPr lang="en-US" i="0" dirty="0"/>
              <a:t> </a:t>
            </a:r>
            <a:r>
              <a:rPr lang="en-US" i="0" dirty="0" err="1"/>
              <a:t>dommer</a:t>
            </a:r>
            <a:r>
              <a:rPr lang="en-US" i="0" dirty="0"/>
              <a:t> om </a:t>
            </a:r>
            <a:r>
              <a:rPr lang="en-US" i="0" dirty="0" err="1"/>
              <a:t>pengesmugling</a:t>
            </a:r>
            <a:r>
              <a:rPr lang="en-US" i="0" dirty="0"/>
              <a:t>, </a:t>
            </a:r>
            <a:r>
              <a:rPr lang="en-US" i="0" dirty="0" err="1"/>
              <a:t>skattesvindel</a:t>
            </a:r>
            <a:r>
              <a:rPr lang="en-US" i="0" dirty="0"/>
              <a:t> </a:t>
            </a:r>
            <a:r>
              <a:rPr lang="en-US" i="0" dirty="0" err="1"/>
              <a:t>og</a:t>
            </a:r>
            <a:r>
              <a:rPr lang="en-US" i="0" dirty="0"/>
              <a:t> </a:t>
            </a:r>
            <a:r>
              <a:rPr lang="en-US" i="0" dirty="0" err="1"/>
              <a:t>forfalskning</a:t>
            </a:r>
            <a:r>
              <a:rPr lang="en-US" i="0" dirty="0"/>
              <a:t> av documenter – </a:t>
            </a:r>
            <a:r>
              <a:rPr lang="en-US" i="0" dirty="0" err="1"/>
              <a:t>ingenting</a:t>
            </a:r>
            <a:r>
              <a:rPr lang="en-US" i="0" dirty="0"/>
              <a:t> av </a:t>
            </a:r>
            <a:r>
              <a:rPr lang="en-US" i="0" dirty="0" err="1"/>
              <a:t>dette</a:t>
            </a:r>
            <a:r>
              <a:rPr lang="en-US" i="0" dirty="0"/>
              <a:t> </a:t>
            </a:r>
            <a:r>
              <a:rPr lang="en-US" i="0" dirty="0" err="1"/>
              <a:t>finnes</a:t>
            </a:r>
            <a:r>
              <a:rPr lang="en-US" i="0" dirty="0"/>
              <a:t> det </a:t>
            </a:r>
            <a:r>
              <a:rPr lang="en-US" i="0" dirty="0" err="1"/>
              <a:t>bevis</a:t>
            </a:r>
            <a:r>
              <a:rPr lang="en-US" i="0" dirty="0"/>
              <a:t> for. Nargiz </a:t>
            </a:r>
            <a:r>
              <a:rPr lang="en-US" i="0" dirty="0" err="1"/>
              <a:t>protesterte</a:t>
            </a:r>
            <a:r>
              <a:rPr lang="en-US" i="0" dirty="0"/>
              <a:t> </a:t>
            </a:r>
            <a:r>
              <a:rPr lang="en-US" i="0" dirty="0" err="1"/>
              <a:t>dommen</a:t>
            </a:r>
            <a:r>
              <a:rPr lang="en-US" i="0" dirty="0"/>
              <a:t> </a:t>
            </a:r>
            <a:r>
              <a:rPr lang="en-US" i="0" dirty="0" err="1"/>
              <a:t>hun</a:t>
            </a:r>
            <a:r>
              <a:rPr lang="en-US" i="0" dirty="0"/>
              <a:t> </a:t>
            </a:r>
            <a:r>
              <a:rPr lang="en-US" i="0" dirty="0" err="1"/>
              <a:t>mottok</a:t>
            </a:r>
            <a:r>
              <a:rPr lang="en-US" i="0" dirty="0"/>
              <a:t> </a:t>
            </a:r>
            <a:r>
              <a:rPr lang="en-US" i="0" dirty="0" err="1"/>
              <a:t>ved</a:t>
            </a:r>
            <a:r>
              <a:rPr lang="en-US" i="0" dirty="0"/>
              <a:t> å </a:t>
            </a:r>
            <a:r>
              <a:rPr lang="en-US" i="0" dirty="0" err="1"/>
              <a:t>snu</a:t>
            </a:r>
            <a:r>
              <a:rPr lang="en-US" i="0" dirty="0"/>
              <a:t> </a:t>
            </a:r>
            <a:r>
              <a:rPr lang="en-US" i="0" dirty="0" err="1"/>
              <a:t>ryggen</a:t>
            </a:r>
            <a:r>
              <a:rPr lang="en-US" i="0" dirty="0"/>
              <a:t> </a:t>
            </a:r>
            <a:r>
              <a:rPr lang="en-US" i="0" dirty="0" err="1"/>
              <a:t>til</a:t>
            </a:r>
            <a:r>
              <a:rPr lang="en-US" i="0" dirty="0"/>
              <a:t> </a:t>
            </a:r>
            <a:r>
              <a:rPr lang="en-US" i="0" dirty="0" err="1"/>
              <a:t>dommeren</a:t>
            </a:r>
            <a:r>
              <a:rPr lang="en-US" i="0" dirty="0"/>
              <a:t>. En </a:t>
            </a:r>
            <a:r>
              <a:rPr lang="en-US" i="0" dirty="0" err="1"/>
              <a:t>annen</a:t>
            </a:r>
            <a:r>
              <a:rPr lang="en-US" i="0" dirty="0"/>
              <a:t> gang </a:t>
            </a:r>
            <a:r>
              <a:rPr lang="en-US" i="0" dirty="0" err="1"/>
              <a:t>tok</a:t>
            </a:r>
            <a:r>
              <a:rPr lang="en-US" i="0" dirty="0"/>
              <a:t> </a:t>
            </a:r>
            <a:r>
              <a:rPr lang="en-US" i="0" dirty="0" err="1"/>
              <a:t>hun</a:t>
            </a:r>
            <a:r>
              <a:rPr lang="en-US" i="0" dirty="0"/>
              <a:t> med seg popcorn for å </a:t>
            </a:r>
            <a:r>
              <a:rPr lang="en-US" i="0" dirty="0" err="1"/>
              <a:t>signalisere</a:t>
            </a:r>
            <a:r>
              <a:rPr lang="en-US" i="0" dirty="0"/>
              <a:t> at </a:t>
            </a:r>
            <a:r>
              <a:rPr lang="en-US" i="0" dirty="0" err="1"/>
              <a:t>hun</a:t>
            </a:r>
            <a:r>
              <a:rPr lang="en-US" i="0" dirty="0"/>
              <a:t> </a:t>
            </a:r>
            <a:r>
              <a:rPr lang="en-US" i="0" dirty="0" err="1"/>
              <a:t>så</a:t>
            </a:r>
            <a:r>
              <a:rPr lang="en-US" i="0" dirty="0"/>
              <a:t> </a:t>
            </a:r>
            <a:r>
              <a:rPr lang="en-US" i="0" dirty="0" err="1"/>
              <a:t>på</a:t>
            </a:r>
            <a:r>
              <a:rPr lang="en-US" i="0" dirty="0"/>
              <a:t> </a:t>
            </a:r>
            <a:r>
              <a:rPr lang="en-US" i="0" dirty="0" err="1"/>
              <a:t>rettssaken</a:t>
            </a:r>
            <a:r>
              <a:rPr lang="en-US" i="0" dirty="0"/>
              <a:t> </a:t>
            </a:r>
            <a:r>
              <a:rPr lang="en-US" i="0" dirty="0" err="1"/>
              <a:t>som</a:t>
            </a:r>
            <a:r>
              <a:rPr lang="en-US" i="0" dirty="0"/>
              <a:t> </a:t>
            </a:r>
            <a:r>
              <a:rPr lang="en-US" i="0" dirty="0" err="1"/>
              <a:t>en</a:t>
            </a:r>
            <a:r>
              <a:rPr lang="en-US" i="0" dirty="0"/>
              <a:t> </a:t>
            </a:r>
            <a:r>
              <a:rPr lang="en-US" i="0" dirty="0" err="1"/>
              <a:t>forestilling</a:t>
            </a:r>
            <a:r>
              <a:rPr lang="en-US" i="0" dirty="0"/>
              <a:t>. </a:t>
            </a:r>
          </a:p>
          <a:p>
            <a:pPr marL="199413" indent="-199413">
              <a:buFont typeface="Arial" panose="020B0604020202020204" pitchFamily="34" charset="0"/>
              <a:buChar char="•"/>
            </a:pPr>
            <a:endParaRPr lang="en-US" i="0" dirty="0"/>
          </a:p>
          <a:p>
            <a:pPr marL="199413" indent="-199413">
              <a:buFont typeface="Arial" panose="020B0604020202020204" pitchFamily="34" charset="0"/>
              <a:buChar char="•"/>
            </a:pPr>
            <a:r>
              <a:rPr lang="en-US" i="0" dirty="0"/>
              <a:t>For å </a:t>
            </a:r>
            <a:r>
              <a:rPr lang="en-US" i="0" dirty="0" err="1"/>
              <a:t>holde</a:t>
            </a:r>
            <a:r>
              <a:rPr lang="en-US" i="0" dirty="0"/>
              <a:t> motet </a:t>
            </a:r>
            <a:r>
              <a:rPr lang="en-US" i="0" dirty="0" err="1"/>
              <a:t>oppe</a:t>
            </a:r>
            <a:r>
              <a:rPr lang="en-US" i="0" dirty="0"/>
              <a:t> </a:t>
            </a:r>
            <a:r>
              <a:rPr lang="en-US" i="0" dirty="0" err="1"/>
              <a:t>leser</a:t>
            </a:r>
            <a:r>
              <a:rPr lang="en-US" i="0" dirty="0"/>
              <a:t> </a:t>
            </a:r>
            <a:r>
              <a:rPr lang="en-US" i="0" dirty="0" err="1"/>
              <a:t>hun</a:t>
            </a:r>
            <a:r>
              <a:rPr lang="en-US" i="0" dirty="0"/>
              <a:t> </a:t>
            </a:r>
            <a:r>
              <a:rPr lang="en-US" i="0" dirty="0" err="1"/>
              <a:t>poesi</a:t>
            </a:r>
            <a:r>
              <a:rPr lang="en-US" i="0" dirty="0"/>
              <a:t> </a:t>
            </a:r>
            <a:r>
              <a:rPr lang="en-US" i="0" dirty="0" err="1"/>
              <a:t>i</a:t>
            </a:r>
            <a:r>
              <a:rPr lang="en-US" i="0" dirty="0"/>
              <a:t> </a:t>
            </a:r>
            <a:r>
              <a:rPr lang="en-US" i="0" dirty="0" err="1"/>
              <a:t>fengselet</a:t>
            </a:r>
            <a:endParaRPr lang="en-US" i="0" dirty="0"/>
          </a:p>
          <a:p>
            <a:pPr marL="199413" indent="-199413">
              <a:buFont typeface="Arial" panose="020B0604020202020204" pitchFamily="34" charset="0"/>
              <a:buChar char="•"/>
            </a:pPr>
            <a:endParaRPr lang="en-US" i="0" dirty="0"/>
          </a:p>
          <a:p>
            <a:endParaRPr lang="en-US" i="0" dirty="0"/>
          </a:p>
          <a:p>
            <a:pPr defTabSz="1063539">
              <a:defRPr/>
            </a:pPr>
            <a:r>
              <a:rPr lang="nb-NO" b="1" i="1" u="sng" dirty="0">
                <a:effectLst/>
              </a:rPr>
              <a:t>Tilleggsinformasjon for formidler:</a:t>
            </a:r>
            <a:br>
              <a:rPr lang="nb-NO" b="1" i="0" dirty="0">
                <a:effectLst/>
              </a:rPr>
            </a:br>
            <a:r>
              <a:rPr lang="nb-NO" b="1" i="0" dirty="0">
                <a:effectLst/>
              </a:rPr>
              <a:t>Land- og temabakgrunn:</a:t>
            </a:r>
          </a:p>
          <a:p>
            <a:pPr marL="199413" indent="-199413">
              <a:buFont typeface="Arial" panose="020B0604020202020204" pitchFamily="34" charset="0"/>
              <a:buChar char="•"/>
            </a:pPr>
            <a:r>
              <a:rPr lang="en-US" i="0" dirty="0" err="1"/>
              <a:t>Aserbajdsjan</a:t>
            </a:r>
            <a:r>
              <a:rPr lang="en-US" i="0" dirty="0"/>
              <a:t> er </a:t>
            </a:r>
            <a:r>
              <a:rPr lang="en-US" i="0" dirty="0" err="1"/>
              <a:t>preget</a:t>
            </a:r>
            <a:r>
              <a:rPr lang="en-US" i="0" dirty="0"/>
              <a:t> av </a:t>
            </a:r>
            <a:r>
              <a:rPr lang="en-US" i="0" dirty="0" err="1"/>
              <a:t>korrupsjon</a:t>
            </a:r>
            <a:r>
              <a:rPr lang="en-US" i="0" dirty="0"/>
              <a:t>, </a:t>
            </a:r>
            <a:r>
              <a:rPr lang="en-US" i="0" dirty="0" err="1"/>
              <a:t>undertrykkelse</a:t>
            </a:r>
            <a:r>
              <a:rPr lang="en-US" i="0" dirty="0"/>
              <a:t> av </a:t>
            </a:r>
            <a:r>
              <a:rPr lang="en-US" i="0" dirty="0" err="1"/>
              <a:t>menneskerettigheter</a:t>
            </a:r>
            <a:r>
              <a:rPr lang="en-US" i="0" dirty="0"/>
              <a:t> </a:t>
            </a:r>
            <a:r>
              <a:rPr lang="en-US" i="0" dirty="0" err="1"/>
              <a:t>og</a:t>
            </a:r>
            <a:r>
              <a:rPr lang="en-US" i="0" dirty="0"/>
              <a:t> </a:t>
            </a:r>
            <a:r>
              <a:rPr lang="en-US" i="0" dirty="0" err="1"/>
              <a:t>særlig</a:t>
            </a:r>
            <a:r>
              <a:rPr lang="en-US" i="0" dirty="0"/>
              <a:t> </a:t>
            </a:r>
            <a:r>
              <a:rPr lang="en-US" i="0" dirty="0" err="1"/>
              <a:t>fraværende</a:t>
            </a:r>
            <a:r>
              <a:rPr lang="en-US" i="0" dirty="0"/>
              <a:t> </a:t>
            </a:r>
            <a:r>
              <a:rPr lang="en-US" i="0" dirty="0" err="1"/>
              <a:t>pressefrihet</a:t>
            </a:r>
            <a:r>
              <a:rPr lang="en-US" i="0" dirty="0"/>
              <a:t>. </a:t>
            </a:r>
          </a:p>
          <a:p>
            <a:pPr marL="199413" indent="-199413">
              <a:buFont typeface="Arial" panose="020B0604020202020204" pitchFamily="34" charset="0"/>
              <a:buChar char="•"/>
            </a:pPr>
            <a:endParaRPr lang="en-US" i="0" dirty="0"/>
          </a:p>
          <a:p>
            <a:pPr marL="199413" indent="-199413">
              <a:buFont typeface="Arial" panose="020B0604020202020204" pitchFamily="34" charset="0"/>
              <a:buChar char="•"/>
            </a:pPr>
            <a:r>
              <a:rPr lang="en-US" i="0" dirty="0" err="1"/>
              <a:t>Landet</a:t>
            </a:r>
            <a:r>
              <a:rPr lang="en-US" i="0" dirty="0"/>
              <a:t> </a:t>
            </a:r>
            <a:r>
              <a:rPr lang="en-US" i="0" dirty="0" err="1"/>
              <a:t>har</a:t>
            </a:r>
            <a:r>
              <a:rPr lang="en-US" i="0" dirty="0"/>
              <a:t> et </a:t>
            </a:r>
            <a:r>
              <a:rPr lang="en-US" i="0" dirty="0" err="1"/>
              <a:t>anspent</a:t>
            </a:r>
            <a:r>
              <a:rPr lang="en-US" i="0" dirty="0"/>
              <a:t> forhold </a:t>
            </a:r>
            <a:r>
              <a:rPr lang="en-US" i="0" dirty="0" err="1"/>
              <a:t>til</a:t>
            </a:r>
            <a:r>
              <a:rPr lang="en-US" i="0" dirty="0"/>
              <a:t> </a:t>
            </a:r>
            <a:r>
              <a:rPr lang="en-US" i="0" dirty="0" err="1"/>
              <a:t>nabolandet</a:t>
            </a:r>
            <a:r>
              <a:rPr lang="en-US" i="0" dirty="0"/>
              <a:t> Armenia, </a:t>
            </a:r>
            <a:r>
              <a:rPr lang="en-US" i="0" dirty="0" err="1"/>
              <a:t>som</a:t>
            </a:r>
            <a:r>
              <a:rPr lang="en-US" i="0" dirty="0"/>
              <a:t> </a:t>
            </a:r>
            <a:r>
              <a:rPr lang="en-US" i="0" dirty="0" err="1"/>
              <a:t>følge</a:t>
            </a:r>
            <a:r>
              <a:rPr lang="en-US" i="0" dirty="0"/>
              <a:t> av </a:t>
            </a:r>
            <a:r>
              <a:rPr lang="en-US" i="0" dirty="0" err="1"/>
              <a:t>en</a:t>
            </a:r>
            <a:r>
              <a:rPr lang="en-US" i="0" dirty="0"/>
              <a:t> </a:t>
            </a:r>
            <a:r>
              <a:rPr lang="en-US" i="0" dirty="0" err="1"/>
              <a:t>langvarig</a:t>
            </a:r>
            <a:r>
              <a:rPr lang="en-US" i="0" dirty="0"/>
              <a:t> </a:t>
            </a:r>
            <a:r>
              <a:rPr lang="en-US" i="0" dirty="0" err="1"/>
              <a:t>konflikt</a:t>
            </a:r>
            <a:r>
              <a:rPr lang="en-US" i="0" dirty="0"/>
              <a:t> om </a:t>
            </a:r>
            <a:r>
              <a:rPr lang="en-US" i="0" dirty="0" err="1"/>
              <a:t>regionen</a:t>
            </a:r>
            <a:r>
              <a:rPr lang="en-US" i="0" dirty="0"/>
              <a:t> Nagorno-Karabakh. </a:t>
            </a:r>
            <a:r>
              <a:rPr lang="en-US" i="0" dirty="0" err="1"/>
              <a:t>Konflikten</a:t>
            </a:r>
            <a:r>
              <a:rPr lang="en-US" i="0" dirty="0"/>
              <a:t> med Armenia </a:t>
            </a:r>
            <a:r>
              <a:rPr lang="en-US" i="0" dirty="0" err="1"/>
              <a:t>som</a:t>
            </a:r>
            <a:r>
              <a:rPr lang="en-US" i="0" dirty="0"/>
              <a:t> </a:t>
            </a:r>
            <a:r>
              <a:rPr lang="en-US" i="0" dirty="0" err="1"/>
              <a:t>blant</a:t>
            </a:r>
            <a:r>
              <a:rPr lang="en-US" i="0" dirty="0"/>
              <a:t> </a:t>
            </a:r>
            <a:r>
              <a:rPr lang="en-US" i="0" dirty="0" err="1"/>
              <a:t>annet</a:t>
            </a:r>
            <a:r>
              <a:rPr lang="en-US" i="0" dirty="0"/>
              <a:t> </a:t>
            </a:r>
            <a:r>
              <a:rPr lang="en-US" i="0" dirty="0" err="1"/>
              <a:t>har</a:t>
            </a:r>
            <a:r>
              <a:rPr lang="en-US" i="0" dirty="0"/>
              <a:t> </a:t>
            </a:r>
            <a:r>
              <a:rPr lang="en-US" i="0" dirty="0" err="1"/>
              <a:t>forårsaket</a:t>
            </a:r>
            <a:r>
              <a:rPr lang="en-US" i="0" dirty="0"/>
              <a:t> </a:t>
            </a:r>
            <a:r>
              <a:rPr lang="en-US" i="0" dirty="0" err="1"/>
              <a:t>fordrivelsen</a:t>
            </a:r>
            <a:r>
              <a:rPr lang="en-US" i="0" dirty="0"/>
              <a:t> av ca. 100 000 </a:t>
            </a:r>
            <a:r>
              <a:rPr lang="en-US" i="0" dirty="0" err="1"/>
              <a:t>etniske</a:t>
            </a:r>
            <a:r>
              <a:rPr lang="en-US" i="0" dirty="0"/>
              <a:t> </a:t>
            </a:r>
            <a:r>
              <a:rPr lang="en-US" i="0" dirty="0" err="1"/>
              <a:t>armenere</a:t>
            </a:r>
            <a:r>
              <a:rPr lang="en-US" i="0" dirty="0"/>
              <a:t> </a:t>
            </a:r>
            <a:r>
              <a:rPr lang="en-US" i="0" dirty="0" err="1"/>
              <a:t>ut</a:t>
            </a:r>
            <a:r>
              <a:rPr lang="en-US" i="0" dirty="0"/>
              <a:t> av Nagorno-Karabakh-</a:t>
            </a:r>
            <a:r>
              <a:rPr lang="en-US" i="0" dirty="0" err="1"/>
              <a:t>regionen</a:t>
            </a:r>
            <a:r>
              <a:rPr lang="en-US" i="0" dirty="0"/>
              <a:t>, er </a:t>
            </a:r>
            <a:r>
              <a:rPr lang="en-US" i="0" dirty="0" err="1"/>
              <a:t>en</a:t>
            </a:r>
            <a:r>
              <a:rPr lang="en-US" i="0" dirty="0"/>
              <a:t> av </a:t>
            </a:r>
            <a:r>
              <a:rPr lang="en-US" i="0" dirty="0" err="1"/>
              <a:t>flere</a:t>
            </a:r>
            <a:r>
              <a:rPr lang="en-US" i="0" dirty="0"/>
              <a:t> </a:t>
            </a:r>
            <a:r>
              <a:rPr lang="en-US" i="0" dirty="0" err="1"/>
              <a:t>tilfeller</a:t>
            </a:r>
            <a:r>
              <a:rPr lang="en-US" i="0" dirty="0"/>
              <a:t> </a:t>
            </a:r>
            <a:r>
              <a:rPr lang="en-US" i="0" dirty="0" err="1"/>
              <a:t>hvor</a:t>
            </a:r>
            <a:r>
              <a:rPr lang="en-US" i="0" dirty="0"/>
              <a:t> </a:t>
            </a:r>
            <a:r>
              <a:rPr lang="en-US" i="0" dirty="0" err="1"/>
              <a:t>Aserbajdsjan</a:t>
            </a:r>
            <a:r>
              <a:rPr lang="en-US" i="0" dirty="0"/>
              <a:t> </a:t>
            </a:r>
            <a:r>
              <a:rPr lang="en-US" i="0" dirty="0" err="1"/>
              <a:t>bryter</a:t>
            </a:r>
            <a:r>
              <a:rPr lang="en-US" i="0" dirty="0"/>
              <a:t> </a:t>
            </a:r>
            <a:r>
              <a:rPr lang="en-US" i="0" dirty="0" err="1"/>
              <a:t>menneskerettighetskonvensjonen</a:t>
            </a:r>
            <a:endParaRPr lang="en-US" i="0" dirty="0"/>
          </a:p>
          <a:p>
            <a:pPr marL="199413" indent="-199413">
              <a:buFont typeface="Arial" panose="020B0604020202020204" pitchFamily="34" charset="0"/>
              <a:buChar char="•"/>
            </a:pPr>
            <a:endParaRPr lang="en-US" i="0" dirty="0"/>
          </a:p>
          <a:p>
            <a:pPr marL="199413" indent="-199413">
              <a:buFont typeface="Arial" panose="020B0604020202020204" pitchFamily="34" charset="0"/>
              <a:buChar char="•"/>
            </a:pPr>
            <a:r>
              <a:rPr lang="en-US" i="0" dirty="0"/>
              <a:t>Mediasektoren er </a:t>
            </a:r>
            <a:r>
              <a:rPr lang="en-US" i="0" dirty="0" err="1"/>
              <a:t>i</a:t>
            </a:r>
            <a:r>
              <a:rPr lang="en-US" i="0" dirty="0"/>
              <a:t> </a:t>
            </a:r>
            <a:r>
              <a:rPr lang="en-US" i="0" dirty="0" err="1"/>
              <a:t>stor</a:t>
            </a:r>
            <a:r>
              <a:rPr lang="en-US" i="0" dirty="0"/>
              <a:t> grad </a:t>
            </a:r>
            <a:r>
              <a:rPr lang="en-US" i="0" dirty="0" err="1"/>
              <a:t>underlagt</a:t>
            </a:r>
            <a:r>
              <a:rPr lang="en-US" i="0" dirty="0"/>
              <a:t> </a:t>
            </a:r>
            <a:r>
              <a:rPr lang="en-US" i="0" dirty="0" err="1"/>
              <a:t>myndighetenes</a:t>
            </a:r>
            <a:r>
              <a:rPr lang="en-US" i="0" dirty="0"/>
              <a:t> </a:t>
            </a:r>
            <a:r>
              <a:rPr lang="en-US" i="0" dirty="0" err="1"/>
              <a:t>kontroll</a:t>
            </a:r>
            <a:r>
              <a:rPr lang="en-US" i="0" dirty="0"/>
              <a:t>, </a:t>
            </a:r>
            <a:r>
              <a:rPr lang="en-US" i="0" dirty="0" err="1"/>
              <a:t>noe</a:t>
            </a:r>
            <a:r>
              <a:rPr lang="en-US" i="0" dirty="0"/>
              <a:t> </a:t>
            </a:r>
            <a:r>
              <a:rPr lang="en-US" i="0" dirty="0" err="1"/>
              <a:t>som</a:t>
            </a:r>
            <a:r>
              <a:rPr lang="en-US" i="0" dirty="0"/>
              <a:t> </a:t>
            </a:r>
            <a:r>
              <a:rPr lang="en-US" i="0" dirty="0" err="1"/>
              <a:t>har</a:t>
            </a:r>
            <a:r>
              <a:rPr lang="en-US" i="0" dirty="0"/>
              <a:t> </a:t>
            </a:r>
            <a:r>
              <a:rPr lang="en-US" i="0" dirty="0" err="1"/>
              <a:t>ført</a:t>
            </a:r>
            <a:r>
              <a:rPr lang="en-US" i="0" dirty="0"/>
              <a:t> </a:t>
            </a:r>
            <a:r>
              <a:rPr lang="en-US" i="0" dirty="0" err="1"/>
              <a:t>til</a:t>
            </a:r>
            <a:r>
              <a:rPr lang="en-US" i="0" dirty="0"/>
              <a:t> </a:t>
            </a:r>
            <a:r>
              <a:rPr lang="en-US" i="0" dirty="0" err="1"/>
              <a:t>selvsensur</a:t>
            </a:r>
            <a:r>
              <a:rPr lang="en-US" i="0" dirty="0"/>
              <a:t>. </a:t>
            </a:r>
            <a:r>
              <a:rPr lang="en-US" i="0" dirty="0" err="1"/>
              <a:t>Angrepet</a:t>
            </a:r>
            <a:r>
              <a:rPr lang="en-US" i="0" dirty="0"/>
              <a:t> </a:t>
            </a:r>
            <a:r>
              <a:rPr lang="en-US" i="0" dirty="0" err="1"/>
              <a:t>journalister</a:t>
            </a:r>
            <a:r>
              <a:rPr lang="en-US" i="0" dirty="0"/>
              <a:t> </a:t>
            </a:r>
            <a:r>
              <a:rPr lang="en-US" i="0" dirty="0" err="1"/>
              <a:t>understreker</a:t>
            </a:r>
            <a:r>
              <a:rPr lang="en-US" i="0" dirty="0"/>
              <a:t> </a:t>
            </a:r>
            <a:r>
              <a:rPr lang="en-US" i="0" dirty="0" err="1"/>
              <a:t>myndighetenes</a:t>
            </a:r>
            <a:r>
              <a:rPr lang="en-US" i="0" dirty="0"/>
              <a:t> </a:t>
            </a:r>
            <a:r>
              <a:rPr lang="en-US" i="0" dirty="0" err="1"/>
              <a:t>brudd</a:t>
            </a:r>
            <a:r>
              <a:rPr lang="en-US" i="0" dirty="0"/>
              <a:t> </a:t>
            </a:r>
            <a:r>
              <a:rPr lang="en-US" i="0" dirty="0" err="1"/>
              <a:t>på</a:t>
            </a:r>
            <a:r>
              <a:rPr lang="en-US" i="0" dirty="0"/>
              <a:t> </a:t>
            </a:r>
            <a:r>
              <a:rPr lang="en-US" i="0" dirty="0" err="1"/>
              <a:t>menings</a:t>
            </a:r>
            <a:r>
              <a:rPr lang="en-US" i="0" dirty="0"/>
              <a:t>-, </a:t>
            </a:r>
            <a:r>
              <a:rPr lang="en-US" i="0" dirty="0" err="1"/>
              <a:t>ytrings</a:t>
            </a:r>
            <a:r>
              <a:rPr lang="en-US" i="0" dirty="0"/>
              <a:t>- </a:t>
            </a:r>
            <a:r>
              <a:rPr lang="en-US" i="0" dirty="0" err="1"/>
              <a:t>og</a:t>
            </a:r>
            <a:r>
              <a:rPr lang="en-US" i="0" dirty="0"/>
              <a:t> </a:t>
            </a:r>
            <a:r>
              <a:rPr lang="en-US" i="0" dirty="0" err="1"/>
              <a:t>pressefriheten</a:t>
            </a:r>
            <a:r>
              <a:rPr lang="en-US" i="0" dirty="0"/>
              <a:t>. I </a:t>
            </a:r>
            <a:r>
              <a:rPr lang="en-US" i="0" dirty="0" err="1"/>
              <a:t>tillegg</a:t>
            </a:r>
            <a:r>
              <a:rPr lang="en-US" i="0" dirty="0"/>
              <a:t> er </a:t>
            </a:r>
            <a:r>
              <a:rPr lang="en-US" i="0" dirty="0" err="1"/>
              <a:t>organisasjonsfriheten</a:t>
            </a:r>
            <a:r>
              <a:rPr lang="en-US" i="0" dirty="0"/>
              <a:t> </a:t>
            </a:r>
            <a:r>
              <a:rPr lang="en-US" i="0" dirty="0" err="1"/>
              <a:t>svært</a:t>
            </a:r>
            <a:r>
              <a:rPr lang="en-US" i="0" dirty="0"/>
              <a:t> </a:t>
            </a:r>
            <a:r>
              <a:rPr lang="en-US" i="0" dirty="0" err="1"/>
              <a:t>begrenset</a:t>
            </a:r>
            <a:r>
              <a:rPr lang="en-US" i="0" dirty="0"/>
              <a:t> </a:t>
            </a:r>
            <a:r>
              <a:rPr lang="en-US" i="0" dirty="0" err="1"/>
              <a:t>og</a:t>
            </a:r>
            <a:r>
              <a:rPr lang="en-US" i="0" dirty="0"/>
              <a:t> </a:t>
            </a:r>
            <a:r>
              <a:rPr lang="en-US" i="0" dirty="0" err="1"/>
              <a:t>aktivister</a:t>
            </a:r>
            <a:r>
              <a:rPr lang="en-US" i="0" dirty="0"/>
              <a:t> </a:t>
            </a:r>
            <a:r>
              <a:rPr lang="en-US" i="0" dirty="0" err="1"/>
              <a:t>som</a:t>
            </a:r>
            <a:r>
              <a:rPr lang="en-US" i="0" dirty="0"/>
              <a:t> </a:t>
            </a:r>
            <a:r>
              <a:rPr lang="en-US" i="0" dirty="0" err="1"/>
              <a:t>deltar</a:t>
            </a:r>
            <a:r>
              <a:rPr lang="en-US" i="0" dirty="0"/>
              <a:t> </a:t>
            </a:r>
            <a:r>
              <a:rPr lang="en-US" i="0" dirty="0" err="1"/>
              <a:t>på</a:t>
            </a:r>
            <a:r>
              <a:rPr lang="en-US" i="0" dirty="0"/>
              <a:t> </a:t>
            </a:r>
            <a:r>
              <a:rPr lang="en-US" i="0" dirty="0" err="1"/>
              <a:t>fredelige</a:t>
            </a:r>
            <a:r>
              <a:rPr lang="en-US" i="0" dirty="0"/>
              <a:t> protester </a:t>
            </a:r>
            <a:r>
              <a:rPr lang="en-US" i="0" dirty="0" err="1"/>
              <a:t>risikerer</a:t>
            </a:r>
            <a:r>
              <a:rPr lang="en-US" i="0" dirty="0"/>
              <a:t> </a:t>
            </a:r>
            <a:r>
              <a:rPr lang="en-US" i="0" dirty="0" err="1"/>
              <a:t>straff</a:t>
            </a:r>
            <a:r>
              <a:rPr lang="en-US" i="0" dirty="0"/>
              <a:t>.</a:t>
            </a:r>
          </a:p>
          <a:p>
            <a:endParaRPr lang="en-US" i="0" dirty="0"/>
          </a:p>
        </p:txBody>
      </p:sp>
      <p:sp>
        <p:nvSpPr>
          <p:cNvPr id="4" name="Slide Number Placeholder 3">
            <a:extLst>
              <a:ext uri="{FF2B5EF4-FFF2-40B4-BE49-F238E27FC236}">
                <a16:creationId xmlns:a16="http://schemas.microsoft.com/office/drawing/2014/main" id="{D85431C6-89D4-5ABB-07D5-284BC7343729}"/>
              </a:ext>
            </a:extLst>
          </p:cNvPr>
          <p:cNvSpPr>
            <a:spLocks noGrp="1"/>
          </p:cNvSpPr>
          <p:nvPr>
            <p:ph type="sldNum" sz="quarter" idx="10"/>
          </p:nvPr>
        </p:nvSpPr>
        <p:spPr/>
        <p:txBody>
          <a:bodyPr lIns="106354" tIns="53177" rIns="106354" bIns="53177"/>
          <a:lstStyle/>
          <a:p>
            <a:fld id="{F7021451-1387-4CA6-816F-3879F97B5CBC}" type="slidenum">
              <a:rPr lang="en-US"/>
              <a:t>17</a:t>
            </a:fld>
            <a:endParaRPr lang="en-US"/>
          </a:p>
        </p:txBody>
      </p:sp>
    </p:spTree>
    <p:extLst>
      <p:ext uri="{BB962C8B-B14F-4D97-AF65-F5344CB8AC3E}">
        <p14:creationId xmlns:p14="http://schemas.microsoft.com/office/powerpoint/2010/main" val="328758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364E5-A07B-F222-C01A-E92F6C8C1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C4475-A9E4-21D2-0AE6-9629C19C3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E35D8-F759-96EC-F87B-9DF8F71FE395}"/>
              </a:ext>
            </a:extLst>
          </p:cNvPr>
          <p:cNvSpPr>
            <a:spLocks noGrp="1"/>
          </p:cNvSpPr>
          <p:nvPr>
            <p:ph type="body" idx="1"/>
          </p:nvPr>
        </p:nvSpPr>
        <p:spPr/>
        <p:txBody>
          <a:bodyPr lIns="106354" tIns="53177" rIns="106354" bIns="53177"/>
          <a:lstStyle/>
          <a:p>
            <a:r>
              <a:rPr lang="nb-NO" sz="1200" b="1" dirty="0"/>
              <a:t>Tidsramme: </a:t>
            </a:r>
            <a:r>
              <a:rPr lang="nb-NO" sz="1200" dirty="0"/>
              <a:t>ca. 6 min</a:t>
            </a:r>
          </a:p>
          <a:p>
            <a:r>
              <a:rPr lang="nb-NO" sz="1200" b="1" dirty="0"/>
              <a:t>Arbeidsform</a:t>
            </a:r>
            <a:r>
              <a:rPr lang="nb-NO" sz="1200" dirty="0"/>
              <a:t>: par/gruppe og plenum</a:t>
            </a:r>
            <a:endParaRPr lang="en-US" sz="1200" dirty="0"/>
          </a:p>
          <a:p>
            <a:pPr marL="171450" indent="-171450">
              <a:buFont typeface="Arial" panose="020B0604020202020204" pitchFamily="34" charset="0"/>
              <a:buChar char="•"/>
            </a:pPr>
            <a:endParaRPr lang="en-US" sz="1200" b="1" i="0" dirty="0"/>
          </a:p>
          <a:p>
            <a:pPr marL="171450" indent="-171450">
              <a:buFont typeface="Arial" panose="020B0604020202020204" pitchFamily="34" charset="0"/>
              <a:buChar char="•"/>
            </a:pPr>
            <a:r>
              <a:rPr lang="en-US" i="0" dirty="0" err="1"/>
              <a:t>Eksempler</a:t>
            </a:r>
            <a:r>
              <a:rPr lang="en-US" i="0" dirty="0"/>
              <a:t> </a:t>
            </a:r>
            <a:r>
              <a:rPr lang="en-US" i="0" dirty="0" err="1"/>
              <a:t>på</a:t>
            </a:r>
            <a:r>
              <a:rPr lang="en-US" i="0" dirty="0"/>
              <a:t> </a:t>
            </a:r>
            <a:r>
              <a:rPr lang="en-US" i="0" dirty="0" err="1"/>
              <a:t>menneskerettigheter</a:t>
            </a:r>
            <a:r>
              <a:rPr lang="en-US" i="0" dirty="0"/>
              <a:t> </a:t>
            </a:r>
            <a:r>
              <a:rPr lang="en-US" i="0" dirty="0" err="1"/>
              <a:t>brutt</a:t>
            </a:r>
            <a:r>
              <a:rPr lang="en-US" i="0" dirty="0"/>
              <a:t> </a:t>
            </a:r>
            <a:r>
              <a:rPr lang="en-US" i="0" dirty="0" err="1"/>
              <a:t>i</a:t>
            </a:r>
            <a:r>
              <a:rPr lang="en-US" i="0" dirty="0"/>
              <a:t> </a:t>
            </a:r>
            <a:r>
              <a:rPr lang="en-US" i="0" dirty="0" err="1"/>
              <a:t>denne</a:t>
            </a:r>
            <a:r>
              <a:rPr lang="en-US" i="0" dirty="0"/>
              <a:t> </a:t>
            </a:r>
            <a:r>
              <a:rPr lang="en-US" i="0" dirty="0" err="1"/>
              <a:t>saken</a:t>
            </a:r>
            <a:r>
              <a:rPr lang="en-US" i="0" dirty="0"/>
              <a:t>: art 19 (</a:t>
            </a:r>
            <a:r>
              <a:rPr lang="en-US" i="0" dirty="0" err="1"/>
              <a:t>ytringsfrihet</a:t>
            </a:r>
            <a:r>
              <a:rPr lang="en-US" i="0" dirty="0"/>
              <a:t>)</a:t>
            </a:r>
            <a:endParaRPr lang="nb-NO" sz="1200" b="1" i="0" dirty="0"/>
          </a:p>
        </p:txBody>
      </p:sp>
      <p:sp>
        <p:nvSpPr>
          <p:cNvPr id="4" name="Slide Number Placeholder 3">
            <a:extLst>
              <a:ext uri="{FF2B5EF4-FFF2-40B4-BE49-F238E27FC236}">
                <a16:creationId xmlns:a16="http://schemas.microsoft.com/office/drawing/2014/main" id="{8BEA27E7-2BB2-E9A7-C22B-A82359F66B92}"/>
              </a:ext>
            </a:extLst>
          </p:cNvPr>
          <p:cNvSpPr>
            <a:spLocks noGrp="1"/>
          </p:cNvSpPr>
          <p:nvPr>
            <p:ph type="sldNum" sz="quarter" idx="10"/>
          </p:nvPr>
        </p:nvSpPr>
        <p:spPr/>
        <p:txBody>
          <a:bodyPr lIns="106354" tIns="53177" rIns="106354" bIns="53177"/>
          <a:lstStyle/>
          <a:p>
            <a:fld id="{F7021451-1387-4CA6-816F-3879F97B5CBC}" type="slidenum">
              <a:rPr lang="en-US"/>
              <a:t>18</a:t>
            </a:fld>
            <a:endParaRPr lang="en-US"/>
          </a:p>
        </p:txBody>
      </p:sp>
    </p:spTree>
    <p:extLst>
      <p:ext uri="{BB962C8B-B14F-4D97-AF65-F5344CB8AC3E}">
        <p14:creationId xmlns:p14="http://schemas.microsoft.com/office/powerpoint/2010/main" val="3220549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76B3-0696-131A-ACCD-4E32ADF05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64679-AA71-1345-46F9-6CB03260A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5029A-C427-0931-0E35-0B0045C8E3B4}"/>
              </a:ext>
            </a:extLst>
          </p:cNvPr>
          <p:cNvSpPr>
            <a:spLocks noGrp="1"/>
          </p:cNvSpPr>
          <p:nvPr>
            <p:ph type="body" idx="1"/>
          </p:nvPr>
        </p:nvSpPr>
        <p:spPr/>
        <p:txBody>
          <a:bodyPr lIns="106354" tIns="53177" rIns="106354" bIns="53177"/>
          <a:lstStyle/>
          <a:p>
            <a:r>
              <a:rPr lang="nb-NO" sz="1400" b="1" dirty="0"/>
              <a:t>Tidsramme: </a:t>
            </a:r>
            <a:r>
              <a:rPr lang="nb-NO" sz="1400" dirty="0"/>
              <a:t>1 min</a:t>
            </a:r>
            <a:endParaRPr lang="nb-NO" sz="1400" b="1" dirty="0"/>
          </a:p>
          <a:p>
            <a:r>
              <a:rPr lang="nb-NO" sz="1400" b="1" dirty="0"/>
              <a:t>Arbeidsform</a:t>
            </a:r>
            <a:r>
              <a:rPr lang="nb-NO" sz="1400" dirty="0"/>
              <a:t>: formidler forteller</a:t>
            </a:r>
          </a:p>
          <a:p>
            <a:endParaRPr lang="en-US" dirty="0"/>
          </a:p>
          <a:p>
            <a:r>
              <a:rPr lang="en-US" dirty="0" err="1"/>
              <a:t>Nå</a:t>
            </a:r>
            <a:r>
              <a:rPr lang="en-US" dirty="0"/>
              <a:t> </a:t>
            </a:r>
            <a:r>
              <a:rPr lang="en-US" dirty="0" err="1"/>
              <a:t>har</a:t>
            </a:r>
            <a:r>
              <a:rPr lang="en-US" dirty="0"/>
              <a:t> </a:t>
            </a:r>
            <a:r>
              <a:rPr lang="en-US" dirty="0" err="1"/>
              <a:t>elevene</a:t>
            </a:r>
            <a:r>
              <a:rPr lang="en-US" dirty="0"/>
              <a:t> </a:t>
            </a:r>
            <a:r>
              <a:rPr lang="en-US" dirty="0" err="1"/>
              <a:t>blitt</a:t>
            </a:r>
            <a:r>
              <a:rPr lang="en-US" dirty="0"/>
              <a:t> </a:t>
            </a:r>
            <a:r>
              <a:rPr lang="en-US" dirty="0" err="1"/>
              <a:t>bedre</a:t>
            </a:r>
            <a:r>
              <a:rPr lang="en-US" dirty="0"/>
              <a:t> </a:t>
            </a:r>
            <a:r>
              <a:rPr lang="en-US" dirty="0" err="1"/>
              <a:t>kjent</a:t>
            </a:r>
            <a:r>
              <a:rPr lang="en-US" dirty="0"/>
              <a:t> med </a:t>
            </a:r>
            <a:r>
              <a:rPr lang="en-US" dirty="0" err="1"/>
              <a:t>ytringsfrihet</a:t>
            </a:r>
            <a:r>
              <a:rPr lang="en-US" dirty="0"/>
              <a:t>, </a:t>
            </a:r>
            <a:r>
              <a:rPr lang="en-US" dirty="0" err="1"/>
              <a:t>og</a:t>
            </a:r>
            <a:r>
              <a:rPr lang="en-US" dirty="0"/>
              <a:t> </a:t>
            </a:r>
            <a:r>
              <a:rPr lang="en-US" dirty="0" err="1"/>
              <a:t>lært</a:t>
            </a:r>
            <a:r>
              <a:rPr lang="en-US" dirty="0"/>
              <a:t> om </a:t>
            </a:r>
            <a:r>
              <a:rPr lang="en-US" dirty="0" err="1"/>
              <a:t>mennesker</a:t>
            </a:r>
            <a:r>
              <a:rPr lang="en-US" dirty="0"/>
              <a:t> </a:t>
            </a:r>
            <a:r>
              <a:rPr lang="en-US" dirty="0" err="1"/>
              <a:t>som</a:t>
            </a:r>
            <a:r>
              <a:rPr lang="en-US" dirty="0"/>
              <a:t> </a:t>
            </a:r>
            <a:r>
              <a:rPr lang="en-US" dirty="0" err="1"/>
              <a:t>har</a:t>
            </a:r>
            <a:r>
              <a:rPr lang="en-US" dirty="0"/>
              <a:t> </a:t>
            </a:r>
            <a:r>
              <a:rPr lang="en-US" dirty="0" err="1"/>
              <a:t>blitt</a:t>
            </a:r>
            <a:r>
              <a:rPr lang="en-US" dirty="0"/>
              <a:t> </a:t>
            </a:r>
            <a:r>
              <a:rPr lang="en-US" dirty="0" err="1"/>
              <a:t>straffet</a:t>
            </a:r>
            <a:r>
              <a:rPr lang="en-US" dirty="0"/>
              <a:t> for å </a:t>
            </a:r>
            <a:r>
              <a:rPr lang="en-US" dirty="0" err="1"/>
              <a:t>bruke</a:t>
            </a:r>
            <a:r>
              <a:rPr lang="en-US" dirty="0"/>
              <a:t> </a:t>
            </a:r>
            <a:r>
              <a:rPr lang="en-US" dirty="0" err="1"/>
              <a:t>stemmen</a:t>
            </a:r>
            <a:r>
              <a:rPr lang="en-US" dirty="0"/>
              <a:t> sin. </a:t>
            </a:r>
            <a:r>
              <a:rPr lang="en-US" dirty="0" err="1"/>
              <a:t>Nå</a:t>
            </a:r>
            <a:r>
              <a:rPr lang="en-US" dirty="0"/>
              <a:t> </a:t>
            </a:r>
            <a:r>
              <a:rPr lang="en-US" dirty="0" err="1"/>
              <a:t>begynner</a:t>
            </a:r>
            <a:r>
              <a:rPr lang="en-US" dirty="0"/>
              <a:t> </a:t>
            </a:r>
            <a:r>
              <a:rPr lang="en-US" dirty="0" err="1"/>
              <a:t>brevskrivingen</a:t>
            </a:r>
            <a:r>
              <a:rPr lang="en-US" dirty="0"/>
              <a:t>. </a:t>
            </a:r>
            <a:r>
              <a:rPr lang="en-US" dirty="0" err="1"/>
              <a:t>På</a:t>
            </a:r>
            <a:r>
              <a:rPr lang="en-US" dirty="0"/>
              <a:t> de </a:t>
            </a:r>
            <a:r>
              <a:rPr lang="en-US" dirty="0" err="1"/>
              <a:t>neste</a:t>
            </a:r>
            <a:r>
              <a:rPr lang="en-US" dirty="0"/>
              <a:t> </a:t>
            </a:r>
            <a:r>
              <a:rPr lang="en-US" dirty="0" err="1"/>
              <a:t>lysbildene</a:t>
            </a:r>
            <a:r>
              <a:rPr lang="en-US" dirty="0"/>
              <a:t> </a:t>
            </a:r>
            <a:r>
              <a:rPr lang="en-US" dirty="0" err="1"/>
              <a:t>vil</a:t>
            </a:r>
            <a:r>
              <a:rPr lang="en-US" dirty="0"/>
              <a:t> </a:t>
            </a:r>
            <a:r>
              <a:rPr lang="en-US" dirty="0" err="1"/>
              <a:t>elevene</a:t>
            </a:r>
            <a:r>
              <a:rPr lang="en-US" dirty="0"/>
              <a:t> </a:t>
            </a:r>
            <a:r>
              <a:rPr lang="en-US" dirty="0" err="1"/>
              <a:t>få</a:t>
            </a:r>
            <a:r>
              <a:rPr lang="en-US" dirty="0"/>
              <a:t> tips </a:t>
            </a:r>
            <a:r>
              <a:rPr lang="en-US" dirty="0" err="1"/>
              <a:t>til</a:t>
            </a:r>
            <a:r>
              <a:rPr lang="en-US" dirty="0"/>
              <a:t> </a:t>
            </a:r>
            <a:r>
              <a:rPr lang="en-US" dirty="0" err="1"/>
              <a:t>hva</a:t>
            </a:r>
            <a:r>
              <a:rPr lang="en-US" dirty="0"/>
              <a:t> de </a:t>
            </a:r>
            <a:r>
              <a:rPr lang="en-US" dirty="0" err="1"/>
              <a:t>kan</a:t>
            </a:r>
            <a:r>
              <a:rPr lang="en-US" dirty="0"/>
              <a:t> </a:t>
            </a:r>
            <a:r>
              <a:rPr lang="en-US" dirty="0" err="1"/>
              <a:t>inkludere</a:t>
            </a:r>
            <a:r>
              <a:rPr lang="en-US" dirty="0"/>
              <a:t> </a:t>
            </a:r>
            <a:r>
              <a:rPr lang="en-US" dirty="0" err="1"/>
              <a:t>i</a:t>
            </a:r>
            <a:r>
              <a:rPr lang="en-US" dirty="0"/>
              <a:t> </a:t>
            </a:r>
            <a:r>
              <a:rPr lang="en-US" dirty="0" err="1"/>
              <a:t>brevene</a:t>
            </a:r>
            <a:r>
              <a:rPr lang="en-US" dirty="0"/>
              <a:t>, </a:t>
            </a:r>
            <a:r>
              <a:rPr lang="en-US" dirty="0" err="1"/>
              <a:t>eksempler</a:t>
            </a:r>
            <a:r>
              <a:rPr lang="en-US" dirty="0"/>
              <a:t> </a:t>
            </a:r>
            <a:r>
              <a:rPr lang="en-US" dirty="0" err="1"/>
              <a:t>på</a:t>
            </a:r>
            <a:r>
              <a:rPr lang="en-US" dirty="0"/>
              <a:t> </a:t>
            </a:r>
            <a:r>
              <a:rPr lang="en-US" dirty="0" err="1"/>
              <a:t>hilsner</a:t>
            </a:r>
            <a:r>
              <a:rPr lang="en-US" dirty="0"/>
              <a:t> </a:t>
            </a:r>
            <a:r>
              <a:rPr lang="en-US" dirty="0" err="1"/>
              <a:t>på</a:t>
            </a:r>
            <a:r>
              <a:rPr lang="en-US" dirty="0"/>
              <a:t> </a:t>
            </a:r>
            <a:r>
              <a:rPr lang="en-US" dirty="0" err="1"/>
              <a:t>engelsk</a:t>
            </a:r>
            <a:r>
              <a:rPr lang="en-US" dirty="0"/>
              <a:t>, </a:t>
            </a:r>
            <a:r>
              <a:rPr lang="en-US" dirty="0" err="1"/>
              <a:t>og</a:t>
            </a:r>
            <a:r>
              <a:rPr lang="en-US" dirty="0"/>
              <a:t> </a:t>
            </a:r>
            <a:r>
              <a:rPr lang="en-US" dirty="0" err="1"/>
              <a:t>informasjon</a:t>
            </a:r>
            <a:r>
              <a:rPr lang="en-US" dirty="0"/>
              <a:t> om </a:t>
            </a:r>
            <a:r>
              <a:rPr lang="en-US" dirty="0" err="1"/>
              <a:t>fritidsinteresser</a:t>
            </a:r>
            <a:r>
              <a:rPr lang="en-US" dirty="0"/>
              <a:t> hos de </a:t>
            </a:r>
            <a:r>
              <a:rPr lang="en-US" dirty="0" err="1"/>
              <a:t>enkelte</a:t>
            </a:r>
            <a:r>
              <a:rPr lang="en-US" dirty="0"/>
              <a:t> </a:t>
            </a:r>
            <a:r>
              <a:rPr lang="en-US" dirty="0" err="1"/>
              <a:t>Skriv</a:t>
            </a:r>
            <a:r>
              <a:rPr lang="en-US" dirty="0"/>
              <a:t> for liv-</a:t>
            </a:r>
            <a:r>
              <a:rPr lang="en-US" dirty="0" err="1"/>
              <a:t>personene</a:t>
            </a:r>
            <a:r>
              <a:rPr lang="en-US" dirty="0"/>
              <a:t> </a:t>
            </a:r>
            <a:r>
              <a:rPr lang="en-US" dirty="0" err="1"/>
              <a:t>slik</a:t>
            </a:r>
            <a:r>
              <a:rPr lang="en-US" dirty="0"/>
              <a:t> at de </a:t>
            </a:r>
            <a:r>
              <a:rPr lang="en-US" dirty="0" err="1"/>
              <a:t>kan</a:t>
            </a:r>
            <a:r>
              <a:rPr lang="en-US" dirty="0"/>
              <a:t> </a:t>
            </a:r>
            <a:r>
              <a:rPr lang="en-US" dirty="0" err="1"/>
              <a:t>tilpasse</a:t>
            </a:r>
            <a:r>
              <a:rPr lang="en-US" dirty="0"/>
              <a:t> </a:t>
            </a:r>
            <a:r>
              <a:rPr lang="en-US" dirty="0" err="1"/>
              <a:t>brevene</a:t>
            </a:r>
            <a:r>
              <a:rPr lang="en-US" dirty="0"/>
              <a:t> med </a:t>
            </a:r>
            <a:r>
              <a:rPr lang="en-US" dirty="0" err="1"/>
              <a:t>personlige</a:t>
            </a:r>
            <a:r>
              <a:rPr lang="en-US" dirty="0"/>
              <a:t> </a:t>
            </a:r>
            <a:r>
              <a:rPr lang="en-US" dirty="0" err="1"/>
              <a:t>hilsener</a:t>
            </a:r>
            <a:r>
              <a:rPr lang="en-US" dirty="0"/>
              <a:t> </a:t>
            </a:r>
            <a:r>
              <a:rPr lang="en-US" dirty="0" err="1"/>
              <a:t>og</a:t>
            </a:r>
            <a:r>
              <a:rPr lang="en-US" dirty="0"/>
              <a:t> </a:t>
            </a:r>
            <a:r>
              <a:rPr lang="en-US" dirty="0" err="1"/>
              <a:t>tegninger</a:t>
            </a:r>
            <a:r>
              <a:rPr lang="en-US" dirty="0"/>
              <a:t>. </a:t>
            </a:r>
          </a:p>
        </p:txBody>
      </p:sp>
      <p:sp>
        <p:nvSpPr>
          <p:cNvPr id="4" name="Slide Number Placeholder 3">
            <a:extLst>
              <a:ext uri="{FF2B5EF4-FFF2-40B4-BE49-F238E27FC236}">
                <a16:creationId xmlns:a16="http://schemas.microsoft.com/office/drawing/2014/main" id="{3E6D8154-13CD-4C73-EB4C-82B5B2E37A97}"/>
              </a:ext>
            </a:extLst>
          </p:cNvPr>
          <p:cNvSpPr>
            <a:spLocks noGrp="1"/>
          </p:cNvSpPr>
          <p:nvPr>
            <p:ph type="sldNum" sz="quarter" idx="10"/>
          </p:nvPr>
        </p:nvSpPr>
        <p:spPr/>
        <p:txBody>
          <a:bodyPr lIns="106354" tIns="53177" rIns="106354" bIns="53177"/>
          <a:lstStyle/>
          <a:p>
            <a:fld id="{F7021451-1387-4CA6-816F-3879F97B5CBC}" type="slidenum">
              <a:rPr lang="en-US"/>
              <a:t>19</a:t>
            </a:fld>
            <a:endParaRPr lang="en-US"/>
          </a:p>
        </p:txBody>
      </p:sp>
    </p:spTree>
    <p:extLst>
      <p:ext uri="{BB962C8B-B14F-4D97-AF65-F5344CB8AC3E}">
        <p14:creationId xmlns:p14="http://schemas.microsoft.com/office/powerpoint/2010/main" val="244570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43B47-AB30-A9C8-D1B1-BA587D74E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6334A-2F29-7472-EF9F-583FD85E9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77D3C-1551-2740-20AD-8AE84F57F474}"/>
              </a:ext>
            </a:extLst>
          </p:cNvPr>
          <p:cNvSpPr>
            <a:spLocks noGrp="1"/>
          </p:cNvSpPr>
          <p:nvPr>
            <p:ph type="body" idx="1"/>
          </p:nvPr>
        </p:nvSpPr>
        <p:spPr/>
        <p:txBody>
          <a:bodyPr lIns="106354" tIns="53177" rIns="106354" bIns="53177"/>
          <a:lstStyle/>
          <a:p>
            <a:r>
              <a:rPr lang="nb-NO" sz="1400" b="1"/>
              <a:t>Tidsramme: </a:t>
            </a:r>
            <a:r>
              <a:rPr lang="nb-NO" sz="1400"/>
              <a:t>ca. 1 minutt</a:t>
            </a:r>
            <a:endParaRPr lang="nb-NO" sz="1400" kern="100">
              <a:ea typeface="Calibri" panose="020F0502020204030204" pitchFamily="34" charset="0"/>
              <a:cs typeface="Times New Roman" panose="02020603050405020304" pitchFamily="18" charset="0"/>
            </a:endParaRPr>
          </a:p>
          <a:p>
            <a:pPr>
              <a:lnSpc>
                <a:spcPct val="107000"/>
              </a:lnSpc>
              <a:spcAft>
                <a:spcPts val="930"/>
              </a:spcAft>
              <a:tabLst>
                <a:tab pos="1783643" algn="l"/>
              </a:tabLst>
            </a:pPr>
            <a:r>
              <a:rPr lang="nb-NO" sz="1400" b="1"/>
              <a:t>Arbeidsform</a:t>
            </a:r>
            <a:r>
              <a:rPr lang="nb-NO" sz="1400"/>
              <a:t>: formidler forteller </a:t>
            </a:r>
          </a:p>
          <a:p>
            <a:endParaRPr lang="nb-NO" b="1" i="0" noProof="0"/>
          </a:p>
          <a:p>
            <a:r>
              <a:rPr lang="nb-NO" b="1" i="0" noProof="0"/>
              <a:t>Dette skal elevene arbeide med den kommende timen/timene: </a:t>
            </a:r>
          </a:p>
          <a:p>
            <a:endParaRPr lang="nb-NO" b="1" i="0" noProof="0"/>
          </a:p>
          <a:p>
            <a:r>
              <a:rPr lang="nb-NO" b="1" i="0" noProof="0"/>
              <a:t>Del 1: </a:t>
            </a:r>
            <a:r>
              <a:rPr lang="nb-NO" i="0" noProof="0"/>
              <a:t>Elevene skal lære mer om Amnesty sitt arbeid og de skal være med på Amnestys årlige brevskrivingskampanje Skriv for liv.</a:t>
            </a:r>
          </a:p>
          <a:p>
            <a:r>
              <a:rPr lang="nb-NO" b="1" i="0" noProof="0"/>
              <a:t>Del 2: </a:t>
            </a:r>
            <a:r>
              <a:rPr lang="nb-NO" i="0" noProof="0"/>
              <a:t>De skal få høre historien(e) til mennesker som har opplevd</a:t>
            </a:r>
            <a:r>
              <a:rPr lang="en-US" i="0"/>
              <a:t> </a:t>
            </a:r>
            <a:r>
              <a:rPr lang="nb-NO" i="0" noProof="0"/>
              <a:t>stor urettferdighet, og de skal lære mer om menneskerettighetene som er blitt brutt. De skal jobbe med ulike typer oppgaver.</a:t>
            </a:r>
          </a:p>
          <a:p>
            <a:r>
              <a:rPr lang="nb-NO" sz="1400" b="1">
                <a:solidFill>
                  <a:schemeClr val="tx1">
                    <a:lumMod val="85000"/>
                    <a:lumOff val="15000"/>
                  </a:schemeClr>
                </a:solidFill>
              </a:rPr>
              <a:t>Del 3: </a:t>
            </a:r>
            <a:r>
              <a:rPr lang="nb-NO" sz="1400">
                <a:solidFill>
                  <a:schemeClr val="tx1">
                    <a:lumMod val="85000"/>
                    <a:lumOff val="15000"/>
                  </a:schemeClr>
                </a:solidFill>
              </a:rPr>
              <a:t>Elevene skal tilslutt få muligheten til å skrive et personlig brev til personen(e) de har blitt introdusert til.</a:t>
            </a:r>
            <a:endParaRPr lang="nb-NO"/>
          </a:p>
          <a:p>
            <a:endParaRPr lang="en-US"/>
          </a:p>
        </p:txBody>
      </p:sp>
      <p:sp>
        <p:nvSpPr>
          <p:cNvPr id="4" name="Slide Number Placeholder 3">
            <a:extLst>
              <a:ext uri="{FF2B5EF4-FFF2-40B4-BE49-F238E27FC236}">
                <a16:creationId xmlns:a16="http://schemas.microsoft.com/office/drawing/2014/main" id="{B3004DC3-2C3D-1930-9826-A3AEF25C1574}"/>
              </a:ext>
            </a:extLst>
          </p:cNvPr>
          <p:cNvSpPr>
            <a:spLocks noGrp="1"/>
          </p:cNvSpPr>
          <p:nvPr>
            <p:ph type="sldNum" sz="quarter" idx="10"/>
          </p:nvPr>
        </p:nvSpPr>
        <p:spPr/>
        <p:txBody>
          <a:bodyPr lIns="106354" tIns="53177" rIns="106354" bIns="53177"/>
          <a:lstStyle/>
          <a:p>
            <a:fld id="{F7021451-1387-4CA6-816F-3879F97B5CBC}" type="slidenum">
              <a:rPr lang="en-US"/>
              <a:t>2</a:t>
            </a:fld>
            <a:endParaRPr lang="en-US"/>
          </a:p>
        </p:txBody>
      </p:sp>
    </p:spTree>
    <p:extLst>
      <p:ext uri="{BB962C8B-B14F-4D97-AF65-F5344CB8AC3E}">
        <p14:creationId xmlns:p14="http://schemas.microsoft.com/office/powerpoint/2010/main" val="158550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473E-1061-4A4F-46DE-0AF04E9BC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D2C28-F38B-7AD9-9BD1-38F7B731A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CD755-7DC0-B812-1FB5-B6FD207DBB15}"/>
              </a:ext>
            </a:extLst>
          </p:cNvPr>
          <p:cNvSpPr>
            <a:spLocks noGrp="1"/>
          </p:cNvSpPr>
          <p:nvPr>
            <p:ph type="body" idx="1"/>
          </p:nvPr>
        </p:nvSpPr>
        <p:spPr/>
        <p:txBody>
          <a:bodyPr lIns="106354" tIns="53177" rIns="106354" bIns="53177"/>
          <a:lstStyle/>
          <a:p>
            <a:r>
              <a:rPr lang="nb-NO" sz="1400" b="1"/>
              <a:t>Tidsramme: </a:t>
            </a:r>
            <a:r>
              <a:rPr lang="nb-NO" sz="1400"/>
              <a:t>1 min</a:t>
            </a:r>
            <a:endParaRPr lang="nb-NO" sz="1400" b="1"/>
          </a:p>
          <a:p>
            <a:r>
              <a:rPr lang="nb-NO" sz="1400" b="1"/>
              <a:t>Arbeidsform</a:t>
            </a:r>
            <a:r>
              <a:rPr lang="nb-NO" sz="1400"/>
              <a:t>: formidler forteller</a:t>
            </a:r>
          </a:p>
          <a:p>
            <a:endParaRPr lang="nb-NO" sz="1400"/>
          </a:p>
          <a:p>
            <a:r>
              <a:rPr lang="nb-NO" sz="1400"/>
              <a:t>Presenter brevskrivingsaktiviteten – gå gjennom de seks punktene; dette bidrar til å gi elevene noe konkret å skrive. </a:t>
            </a:r>
          </a:p>
          <a:p>
            <a:r>
              <a:rPr lang="nb-NO" sz="1400"/>
              <a:t>Del ut case-</a:t>
            </a:r>
            <a:r>
              <a:rPr lang="nb-NO" sz="1400" err="1"/>
              <a:t>cards</a:t>
            </a:r>
            <a:r>
              <a:rPr lang="nb-NO" sz="1400"/>
              <a:t> som elevene kan bruke til å skrive personlige brev.</a:t>
            </a:r>
          </a:p>
          <a:p>
            <a:endParaRPr lang="nb-NO" sz="1400"/>
          </a:p>
          <a:p>
            <a:r>
              <a:rPr lang="nb-NO" sz="1400"/>
              <a:t>I notatfeltet på neste lysbilde finner du utfyllende informasjon om de enkelte personenes interesser – dette kan være greit å fortelle mens du går rundt og veileder. </a:t>
            </a:r>
            <a:endParaRPr lang="en-US"/>
          </a:p>
        </p:txBody>
      </p:sp>
      <p:sp>
        <p:nvSpPr>
          <p:cNvPr id="4" name="Slide Number Placeholder 3">
            <a:extLst>
              <a:ext uri="{FF2B5EF4-FFF2-40B4-BE49-F238E27FC236}">
                <a16:creationId xmlns:a16="http://schemas.microsoft.com/office/drawing/2014/main" id="{AF040486-528C-A290-C047-A86908E7B0E9}"/>
              </a:ext>
            </a:extLst>
          </p:cNvPr>
          <p:cNvSpPr>
            <a:spLocks noGrp="1"/>
          </p:cNvSpPr>
          <p:nvPr>
            <p:ph type="sldNum" sz="quarter" idx="10"/>
          </p:nvPr>
        </p:nvSpPr>
        <p:spPr/>
        <p:txBody>
          <a:bodyPr lIns="106354" tIns="53177" rIns="106354" bIns="53177"/>
          <a:lstStyle/>
          <a:p>
            <a:fld id="{F7021451-1387-4CA6-816F-3879F97B5CBC}" type="slidenum">
              <a:rPr lang="en-US"/>
              <a:t>20</a:t>
            </a:fld>
            <a:endParaRPr lang="en-US"/>
          </a:p>
        </p:txBody>
      </p:sp>
    </p:spTree>
    <p:extLst>
      <p:ext uri="{BB962C8B-B14F-4D97-AF65-F5344CB8AC3E}">
        <p14:creationId xmlns:p14="http://schemas.microsoft.com/office/powerpoint/2010/main" val="3675841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922E3-F519-C530-3B7E-4A94E1837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D4027-495B-C98F-A02A-1428BB1E1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663B4-55CE-95F7-C16A-5B8EF75CFDA1}"/>
              </a:ext>
            </a:extLst>
          </p:cNvPr>
          <p:cNvSpPr>
            <a:spLocks noGrp="1"/>
          </p:cNvSpPr>
          <p:nvPr>
            <p:ph type="body" idx="1"/>
          </p:nvPr>
        </p:nvSpPr>
        <p:spPr/>
        <p:txBody>
          <a:bodyPr lIns="106354" tIns="53177" rIns="106354" bIns="53177"/>
          <a:lstStyle/>
          <a:p>
            <a:r>
              <a:rPr lang="nb-NO" sz="1400" b="1" dirty="0"/>
              <a:t>Tidsramme: </a:t>
            </a:r>
            <a:r>
              <a:rPr lang="nb-NO" sz="1400" dirty="0"/>
              <a:t>1-3 min (lysbildet kan gjerne stå på mens elevene skriver brev)</a:t>
            </a:r>
            <a:endParaRPr lang="nb-NO" sz="1400" b="1" dirty="0"/>
          </a:p>
          <a:p>
            <a:r>
              <a:rPr lang="nb-NO" sz="1400" b="1" dirty="0"/>
              <a:t>Arbeidsform</a:t>
            </a:r>
            <a:r>
              <a:rPr lang="nb-NO" sz="1400" dirty="0"/>
              <a:t>: formidler forteller </a:t>
            </a:r>
          </a:p>
          <a:p>
            <a:endParaRPr lang="nb-NO" sz="1400" dirty="0"/>
          </a:p>
          <a:p>
            <a:r>
              <a:rPr lang="nb-NO" sz="1400" dirty="0"/>
              <a:t>Sjekk at alle har fått med seg hva som nå skal skje, og om de lurer på noe. </a:t>
            </a:r>
          </a:p>
          <a:p>
            <a:endParaRPr lang="nb-NO" sz="1400" dirty="0"/>
          </a:p>
          <a:p>
            <a:r>
              <a:rPr lang="en-US" b="1" dirty="0" err="1"/>
              <a:t>Tilleggsinformasjon</a:t>
            </a:r>
            <a:r>
              <a:rPr lang="en-US" b="1" dirty="0"/>
              <a:t> om de </a:t>
            </a:r>
            <a:r>
              <a:rPr lang="en-US" b="1" dirty="0" err="1"/>
              <a:t>ulike</a:t>
            </a:r>
            <a:r>
              <a:rPr lang="en-US" b="1" dirty="0"/>
              <a:t> </a:t>
            </a:r>
            <a:r>
              <a:rPr lang="en-US" b="1" dirty="0" err="1"/>
              <a:t>personene</a:t>
            </a:r>
            <a:r>
              <a:rPr lang="en-US" b="1" dirty="0"/>
              <a:t> man </a:t>
            </a:r>
            <a:r>
              <a:rPr lang="en-US" b="1" dirty="0" err="1"/>
              <a:t>kan</a:t>
            </a:r>
            <a:r>
              <a:rPr lang="en-US" b="1" dirty="0"/>
              <a:t> </a:t>
            </a:r>
            <a:r>
              <a:rPr lang="en-US" b="1" dirty="0" err="1"/>
              <a:t>skrive</a:t>
            </a:r>
            <a:r>
              <a:rPr lang="en-US" b="1" dirty="0"/>
              <a:t> </a:t>
            </a:r>
            <a:r>
              <a:rPr lang="en-US" b="1" dirty="0" err="1"/>
              <a:t>til</a:t>
            </a:r>
            <a:r>
              <a:rPr lang="en-US" b="1" dirty="0"/>
              <a:t> (</a:t>
            </a:r>
            <a:r>
              <a:rPr lang="en-US" b="1" dirty="0" err="1"/>
              <a:t>dersom</a:t>
            </a:r>
            <a:r>
              <a:rPr lang="en-US" b="1" dirty="0"/>
              <a:t> </a:t>
            </a:r>
            <a:r>
              <a:rPr lang="en-US" b="1" dirty="0" err="1"/>
              <a:t>noen</a:t>
            </a:r>
            <a:r>
              <a:rPr lang="en-US" b="1" dirty="0"/>
              <a:t> </a:t>
            </a:r>
            <a:r>
              <a:rPr lang="en-US" b="1" dirty="0" err="1"/>
              <a:t>vil</a:t>
            </a:r>
            <a:r>
              <a:rPr lang="en-US" b="1" dirty="0"/>
              <a:t> </a:t>
            </a:r>
            <a:r>
              <a:rPr lang="en-US" b="1" dirty="0" err="1"/>
              <a:t>tegne</a:t>
            </a:r>
            <a:r>
              <a:rPr lang="en-US" b="1" dirty="0"/>
              <a:t>/</a:t>
            </a:r>
            <a:r>
              <a:rPr lang="en-US" b="1" dirty="0" err="1"/>
              <a:t>skrive</a:t>
            </a:r>
            <a:r>
              <a:rPr lang="en-US" b="1" dirty="0"/>
              <a:t> om det):</a:t>
            </a:r>
          </a:p>
          <a:p>
            <a:endParaRPr lang="en-US" b="0" dirty="0"/>
          </a:p>
          <a:p>
            <a:r>
              <a:rPr lang="en-US" b="0" dirty="0"/>
              <a:t>Sonias </a:t>
            </a:r>
            <a:r>
              <a:rPr lang="en-US" b="0" dirty="0" err="1"/>
              <a:t>interesser</a:t>
            </a:r>
            <a:r>
              <a:rPr lang="en-US" b="0" dirty="0"/>
              <a:t>:</a:t>
            </a:r>
          </a:p>
          <a:p>
            <a:pPr marL="199413" indent="-199413">
              <a:buFont typeface="Arial" panose="020B0604020202020204" pitchFamily="34" charset="0"/>
              <a:buChar char="•"/>
            </a:pPr>
            <a:r>
              <a:rPr lang="nb-NO" dirty="0"/>
              <a:t>Hun elsker havet, dager på stranden med venner og kvelder tilbrakt med å se på filmer og serier – noe hun virkelig elsker og sluker med lidenskap.</a:t>
            </a:r>
          </a:p>
          <a:p>
            <a:pPr marL="199413" indent="-199413">
              <a:buFont typeface="Arial" panose="020B0604020202020204" pitchFamily="34" charset="0"/>
              <a:buChar char="•"/>
            </a:pPr>
            <a:r>
              <a:rPr lang="nb-NO" dirty="0"/>
              <a:t>Sonia delte hverdagen sin med Carla, hunden hennes som snart er 11 år gammel, og som hun tok med seg overalt: til venner, på turer, til stranden... Carla er en del av familien.</a:t>
            </a:r>
          </a:p>
          <a:p>
            <a:pPr marL="199413" indent="-199413">
              <a:buFont typeface="Arial" panose="020B0604020202020204" pitchFamily="34" charset="0"/>
              <a:buChar char="•"/>
            </a:pPr>
            <a:r>
              <a:rPr lang="nb-NO" dirty="0"/>
              <a:t>Musikk spiller også en viktig rolle i livet hennes – enten det er arabiske klassikere eller sanger fra 80-tallet, som hun kan utenat.</a:t>
            </a:r>
          </a:p>
          <a:p>
            <a:pPr marL="199413" indent="-199413">
              <a:buFont typeface="Arial" panose="020B0604020202020204" pitchFamily="34" charset="0"/>
              <a:buChar char="•"/>
            </a:pPr>
            <a:r>
              <a:rPr lang="nb-NO" dirty="0"/>
              <a:t>Sonia vokste opp i en familie av fotballsupportere og følger kampene med stor entusiasme, omgitt av sine kjære. Hun heier på </a:t>
            </a:r>
            <a:r>
              <a:rPr lang="nb-NO" dirty="0" err="1"/>
              <a:t>Stade</a:t>
            </a:r>
            <a:r>
              <a:rPr lang="nb-NO" dirty="0"/>
              <a:t> </a:t>
            </a:r>
            <a:r>
              <a:rPr lang="nb-NO" dirty="0" err="1"/>
              <a:t>Tunisien</a:t>
            </a:r>
            <a:r>
              <a:rPr lang="nb-NO" dirty="0"/>
              <a:t> – det er en familietradisjon, faren og brødrene hennes er også fans.</a:t>
            </a:r>
          </a:p>
          <a:p>
            <a:pPr marL="199413" indent="-199413">
              <a:buFont typeface="Arial" panose="020B0604020202020204" pitchFamily="34" charset="0"/>
              <a:buChar char="•"/>
            </a:pPr>
            <a:endParaRPr lang="nb-NO" dirty="0"/>
          </a:p>
          <a:p>
            <a:r>
              <a:rPr lang="nb-NO" dirty="0" err="1"/>
              <a:t>Sai</a:t>
            </a:r>
            <a:r>
              <a:rPr lang="nb-NO" dirty="0"/>
              <a:t> </a:t>
            </a:r>
            <a:r>
              <a:rPr lang="nb-NO" dirty="0" err="1"/>
              <a:t>Zaws</a:t>
            </a:r>
            <a:r>
              <a:rPr lang="nb-NO" dirty="0"/>
              <a:t> interesser: </a:t>
            </a:r>
          </a:p>
          <a:p>
            <a:pPr marL="199413" indent="-199413">
              <a:buFont typeface="Arial" panose="020B0604020202020204" pitchFamily="34" charset="0"/>
              <a:buChar char="•"/>
            </a:pPr>
            <a:r>
              <a:rPr lang="nb-NO" dirty="0" err="1"/>
              <a:t>Sai</a:t>
            </a:r>
            <a:r>
              <a:rPr lang="nb-NO" dirty="0"/>
              <a:t> </a:t>
            </a:r>
            <a:r>
              <a:rPr lang="nb-NO" dirty="0" err="1"/>
              <a:t>Zaw</a:t>
            </a:r>
            <a:r>
              <a:rPr lang="nb-NO" dirty="0"/>
              <a:t> liker å se på film, spille fotball og videospill, i tillegg samler han på vintage ting som kameraer og vesker på fritiden.</a:t>
            </a:r>
          </a:p>
          <a:p>
            <a:pPr marL="199413" indent="-199413">
              <a:buFont typeface="Arial" panose="020B0604020202020204" pitchFamily="34" charset="0"/>
              <a:buChar char="•"/>
            </a:pPr>
            <a:r>
              <a:rPr lang="nb-NO" dirty="0"/>
              <a:t>Han er veldig glad i katter og tilbringer mesteparten av tiden sammen med sine fem katter.</a:t>
            </a:r>
          </a:p>
          <a:p>
            <a:pPr marL="199413" indent="-199413">
              <a:buFont typeface="Arial" panose="020B0604020202020204" pitchFamily="34" charset="0"/>
              <a:buChar char="•"/>
            </a:pPr>
            <a:r>
              <a:rPr lang="nb-NO" dirty="0"/>
              <a:t>Han liker også å være med venner på </a:t>
            </a:r>
            <a:r>
              <a:rPr lang="nb-NO" dirty="0" err="1"/>
              <a:t>tesjapper</a:t>
            </a:r>
            <a:r>
              <a:rPr lang="nb-NO" dirty="0"/>
              <a:t>, hvor de deler historier, ler sammen og noen ganger spiller fotball sammen. </a:t>
            </a:r>
            <a:r>
              <a:rPr lang="nb-NO" dirty="0" err="1"/>
              <a:t>Sai</a:t>
            </a:r>
            <a:r>
              <a:rPr lang="nb-NO" dirty="0"/>
              <a:t> </a:t>
            </a:r>
            <a:r>
              <a:rPr lang="nb-NO" dirty="0" err="1"/>
              <a:t>Zaw</a:t>
            </a:r>
            <a:r>
              <a:rPr lang="nb-NO" dirty="0"/>
              <a:t> er Man-U supporter.</a:t>
            </a:r>
          </a:p>
          <a:p>
            <a:endParaRPr lang="en-US" b="0" dirty="0"/>
          </a:p>
          <a:p>
            <a:pPr marL="0" indent="0">
              <a:buFont typeface="Arial" panose="020B0604020202020204" pitchFamily="34" charset="0"/>
              <a:buNone/>
            </a:pPr>
            <a:r>
              <a:rPr lang="nb-NO" b="0" dirty="0" err="1"/>
              <a:t>Nargiz</a:t>
            </a:r>
            <a:r>
              <a:rPr lang="nb-NO" b="0" dirty="0"/>
              <a:t> interesser: </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hun elsker dikt, og også prøver å lære seg litt engelsk</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Hun elsker </a:t>
            </a:r>
            <a:r>
              <a:rPr lang="nb-NO" sz="1200" kern="1200" dirty="0" err="1">
                <a:solidFill>
                  <a:schemeClr val="tx1"/>
                </a:solidFill>
                <a:effectLst/>
                <a:latin typeface="+mn-lt"/>
                <a:ea typeface="+mn-ea"/>
                <a:cs typeface="+mn-cs"/>
              </a:rPr>
              <a:t>cookies</a:t>
            </a:r>
            <a:r>
              <a:rPr lang="nb-NO"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Hun var engasjert i kvinners rettigheter og jobbet frivillig for en feminist-gruppe der hun var med å lage en sang</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Hun savner å reise rundt og filme i landet</a:t>
            </a:r>
            <a:br>
              <a:rPr lang="nb-NO" b="0" dirty="0"/>
            </a:br>
            <a:endParaRPr lang="nb-NO" dirty="0"/>
          </a:p>
          <a:p>
            <a:endParaRPr lang="en-US" b="0" dirty="0"/>
          </a:p>
        </p:txBody>
      </p:sp>
      <p:sp>
        <p:nvSpPr>
          <p:cNvPr id="4" name="Slide Number Placeholder 3">
            <a:extLst>
              <a:ext uri="{FF2B5EF4-FFF2-40B4-BE49-F238E27FC236}">
                <a16:creationId xmlns:a16="http://schemas.microsoft.com/office/drawing/2014/main" id="{CFD64E8E-0A56-36BE-02C3-6323E4BE313C}"/>
              </a:ext>
            </a:extLst>
          </p:cNvPr>
          <p:cNvSpPr>
            <a:spLocks noGrp="1"/>
          </p:cNvSpPr>
          <p:nvPr>
            <p:ph type="sldNum" sz="quarter" idx="10"/>
          </p:nvPr>
        </p:nvSpPr>
        <p:spPr/>
        <p:txBody>
          <a:bodyPr lIns="106354" tIns="53177" rIns="106354" bIns="53177"/>
          <a:lstStyle/>
          <a:p>
            <a:fld id="{F7021451-1387-4CA6-816F-3879F97B5CBC}" type="slidenum">
              <a:rPr lang="en-US"/>
              <a:t>21</a:t>
            </a:fld>
            <a:endParaRPr lang="en-US"/>
          </a:p>
        </p:txBody>
      </p:sp>
    </p:spTree>
    <p:extLst>
      <p:ext uri="{BB962C8B-B14F-4D97-AF65-F5344CB8AC3E}">
        <p14:creationId xmlns:p14="http://schemas.microsoft.com/office/powerpoint/2010/main" val="3199792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6412-3E4C-19D0-BF1D-084676A8D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EAE3F-ACDE-89F6-095C-B715596F3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595FE-9356-59A6-2141-92D82C54C61F}"/>
              </a:ext>
            </a:extLst>
          </p:cNvPr>
          <p:cNvSpPr>
            <a:spLocks noGrp="1"/>
          </p:cNvSpPr>
          <p:nvPr>
            <p:ph type="body" idx="1"/>
          </p:nvPr>
        </p:nvSpPr>
        <p:spPr/>
        <p:txBody>
          <a:bodyPr lIns="106354" tIns="53177" rIns="106354" bIns="53177"/>
          <a:lstStyle/>
          <a:p>
            <a:r>
              <a:rPr lang="en-US" err="1"/>
              <a:t>Takk</a:t>
            </a:r>
            <a:r>
              <a:rPr lang="en-US"/>
              <a:t> for at vi </a:t>
            </a:r>
            <a:r>
              <a:rPr lang="en-US" err="1"/>
              <a:t>fikk</a:t>
            </a:r>
            <a:r>
              <a:rPr lang="en-US"/>
              <a:t> </a:t>
            </a:r>
            <a:r>
              <a:rPr lang="en-US" err="1"/>
              <a:t>komme</a:t>
            </a:r>
            <a:r>
              <a:rPr lang="en-US"/>
              <a:t> </a:t>
            </a:r>
            <a:r>
              <a:rPr lang="en-US" err="1"/>
              <a:t>på</a:t>
            </a:r>
            <a:r>
              <a:rPr lang="en-US"/>
              <a:t> </a:t>
            </a:r>
            <a:r>
              <a:rPr lang="en-US" err="1"/>
              <a:t>besøk</a:t>
            </a:r>
            <a:r>
              <a:rPr lang="en-US"/>
              <a:t> </a:t>
            </a:r>
            <a:r>
              <a:rPr lang="en-US" err="1"/>
              <a:t>til</a:t>
            </a:r>
            <a:r>
              <a:rPr lang="en-US"/>
              <a:t> </a:t>
            </a:r>
            <a:r>
              <a:rPr lang="en-US" err="1"/>
              <a:t>dere</a:t>
            </a:r>
            <a:r>
              <a:rPr lang="en-US"/>
              <a:t> </a:t>
            </a:r>
            <a:r>
              <a:rPr lang="en-US" err="1"/>
              <a:t>i</a:t>
            </a:r>
            <a:r>
              <a:rPr lang="en-US"/>
              <a:t> </a:t>
            </a:r>
            <a:r>
              <a:rPr lang="en-US" err="1"/>
              <a:t>dag</a:t>
            </a:r>
            <a:r>
              <a:rPr lang="en-US"/>
              <a:t>. </a:t>
            </a:r>
          </a:p>
          <a:p>
            <a:endParaRPr lang="en-US"/>
          </a:p>
          <a:p>
            <a:r>
              <a:rPr lang="en-US" err="1"/>
              <a:t>Hvis</a:t>
            </a:r>
            <a:r>
              <a:rPr lang="en-US"/>
              <a:t> </a:t>
            </a:r>
            <a:r>
              <a:rPr lang="en-US" err="1"/>
              <a:t>dere</a:t>
            </a:r>
            <a:r>
              <a:rPr lang="en-US"/>
              <a:t> er </a:t>
            </a:r>
            <a:r>
              <a:rPr lang="en-US" err="1"/>
              <a:t>interessert</a:t>
            </a:r>
            <a:r>
              <a:rPr lang="en-US"/>
              <a:t> </a:t>
            </a:r>
            <a:r>
              <a:rPr lang="en-US" err="1"/>
              <a:t>i</a:t>
            </a:r>
            <a:r>
              <a:rPr lang="en-US"/>
              <a:t> å </a:t>
            </a:r>
            <a:r>
              <a:rPr lang="en-US" err="1"/>
              <a:t>jobbe</a:t>
            </a:r>
            <a:r>
              <a:rPr lang="en-US"/>
              <a:t> </a:t>
            </a:r>
            <a:r>
              <a:rPr lang="en-US" err="1"/>
              <a:t>mer</a:t>
            </a:r>
            <a:r>
              <a:rPr lang="en-US"/>
              <a:t> med </a:t>
            </a:r>
            <a:r>
              <a:rPr lang="en-US" err="1"/>
              <a:t>menneskerettighetene</a:t>
            </a:r>
            <a:r>
              <a:rPr lang="en-US"/>
              <a:t> </a:t>
            </a:r>
            <a:r>
              <a:rPr lang="en-US" err="1"/>
              <a:t>eller</a:t>
            </a:r>
            <a:r>
              <a:rPr lang="en-US"/>
              <a:t> </a:t>
            </a:r>
            <a:r>
              <a:rPr lang="en-US" err="1"/>
              <a:t>bli</a:t>
            </a:r>
            <a:r>
              <a:rPr lang="en-US"/>
              <a:t> </a:t>
            </a:r>
            <a:r>
              <a:rPr lang="en-US" err="1"/>
              <a:t>bedre</a:t>
            </a:r>
            <a:r>
              <a:rPr lang="en-US"/>
              <a:t> </a:t>
            </a:r>
            <a:r>
              <a:rPr lang="en-US" err="1"/>
              <a:t>kjent</a:t>
            </a:r>
            <a:r>
              <a:rPr lang="en-US"/>
              <a:t> med Amnesty </a:t>
            </a:r>
            <a:r>
              <a:rPr lang="en-US" err="1"/>
              <a:t>kan</a:t>
            </a:r>
            <a:r>
              <a:rPr lang="en-US"/>
              <a:t> </a:t>
            </a:r>
            <a:r>
              <a:rPr lang="en-US" err="1"/>
              <a:t>dere</a:t>
            </a:r>
            <a:r>
              <a:rPr lang="en-US"/>
              <a:t> ta </a:t>
            </a:r>
            <a:r>
              <a:rPr lang="en-US" err="1"/>
              <a:t>kontakt</a:t>
            </a:r>
            <a:r>
              <a:rPr lang="en-US"/>
              <a:t> </a:t>
            </a:r>
            <a:r>
              <a:rPr lang="en-US" err="1"/>
              <a:t>enten</a:t>
            </a:r>
            <a:r>
              <a:rPr lang="en-US"/>
              <a:t> for å </a:t>
            </a:r>
            <a:r>
              <a:rPr lang="en-US" err="1"/>
              <a:t>lære</a:t>
            </a:r>
            <a:r>
              <a:rPr lang="en-US"/>
              <a:t> </a:t>
            </a:r>
            <a:r>
              <a:rPr lang="en-US" err="1"/>
              <a:t>mer</a:t>
            </a:r>
            <a:r>
              <a:rPr lang="en-US"/>
              <a:t>, </a:t>
            </a:r>
            <a:r>
              <a:rPr lang="en-US" err="1"/>
              <a:t>eller</a:t>
            </a:r>
            <a:r>
              <a:rPr lang="en-US"/>
              <a:t> for å </a:t>
            </a:r>
            <a:r>
              <a:rPr lang="en-US" err="1"/>
              <a:t>bli</a:t>
            </a:r>
            <a:r>
              <a:rPr lang="en-US"/>
              <a:t> med </a:t>
            </a:r>
            <a:r>
              <a:rPr lang="en-US" err="1"/>
              <a:t>som</a:t>
            </a:r>
            <a:r>
              <a:rPr lang="en-US"/>
              <a:t> </a:t>
            </a:r>
            <a:r>
              <a:rPr lang="en-US" err="1"/>
              <a:t>aktivist</a:t>
            </a:r>
            <a:r>
              <a:rPr lang="en-US"/>
              <a:t>. Dere </a:t>
            </a:r>
            <a:r>
              <a:rPr lang="en-US" err="1"/>
              <a:t>kan</a:t>
            </a:r>
            <a:r>
              <a:rPr lang="en-US"/>
              <a:t> for </a:t>
            </a:r>
            <a:r>
              <a:rPr lang="en-US" err="1"/>
              <a:t>eksempel</a:t>
            </a:r>
            <a:r>
              <a:rPr lang="en-US"/>
              <a:t> </a:t>
            </a:r>
            <a:r>
              <a:rPr lang="en-US" err="1"/>
              <a:t>lage</a:t>
            </a:r>
            <a:r>
              <a:rPr lang="en-US"/>
              <a:t> </a:t>
            </a:r>
            <a:r>
              <a:rPr lang="en-US" err="1"/>
              <a:t>en</a:t>
            </a:r>
            <a:r>
              <a:rPr lang="en-US"/>
              <a:t> </a:t>
            </a:r>
            <a:r>
              <a:rPr lang="en-US" err="1"/>
              <a:t>aktivistgruppe</a:t>
            </a:r>
            <a:r>
              <a:rPr lang="en-US"/>
              <a:t> her </a:t>
            </a:r>
            <a:r>
              <a:rPr lang="en-US" err="1"/>
              <a:t>på</a:t>
            </a:r>
            <a:r>
              <a:rPr lang="en-US"/>
              <a:t> </a:t>
            </a:r>
            <a:r>
              <a:rPr lang="en-US" err="1"/>
              <a:t>skolen</a:t>
            </a:r>
            <a:r>
              <a:rPr lang="en-US"/>
              <a:t>.</a:t>
            </a:r>
          </a:p>
          <a:p>
            <a:endParaRPr lang="en-US"/>
          </a:p>
          <a:p>
            <a:r>
              <a:rPr lang="en-US" err="1"/>
              <a:t>Når</a:t>
            </a:r>
            <a:r>
              <a:rPr lang="en-US"/>
              <a:t> man </a:t>
            </a:r>
            <a:r>
              <a:rPr lang="en-US" err="1"/>
              <a:t>engasjerer</a:t>
            </a:r>
            <a:r>
              <a:rPr lang="en-US"/>
              <a:t> seg </a:t>
            </a:r>
            <a:r>
              <a:rPr lang="en-US" err="1"/>
              <a:t>som</a:t>
            </a:r>
            <a:r>
              <a:rPr lang="en-US"/>
              <a:t> </a:t>
            </a:r>
            <a:r>
              <a:rPr lang="en-US" err="1"/>
              <a:t>aktivist</a:t>
            </a:r>
            <a:r>
              <a:rPr lang="en-US"/>
              <a:t> </a:t>
            </a:r>
            <a:r>
              <a:rPr lang="en-US" err="1"/>
              <a:t>får</a:t>
            </a:r>
            <a:r>
              <a:rPr lang="en-US"/>
              <a:t> man </a:t>
            </a:r>
            <a:r>
              <a:rPr lang="en-US" err="1"/>
              <a:t>blant</a:t>
            </a:r>
            <a:r>
              <a:rPr lang="en-US"/>
              <a:t> </a:t>
            </a:r>
            <a:r>
              <a:rPr lang="en-US" err="1"/>
              <a:t>annet</a:t>
            </a:r>
            <a:r>
              <a:rPr lang="en-US"/>
              <a:t>:</a:t>
            </a:r>
          </a:p>
          <a:p>
            <a:pPr marL="199413" indent="-199413">
              <a:buFont typeface="Arial" panose="020B0604020202020204" pitchFamily="34" charset="0"/>
              <a:buChar char="•"/>
            </a:pPr>
            <a:r>
              <a:rPr lang="en-US" err="1"/>
              <a:t>Være</a:t>
            </a:r>
            <a:r>
              <a:rPr lang="en-US"/>
              <a:t> </a:t>
            </a:r>
            <a:r>
              <a:rPr lang="en-US" err="1"/>
              <a:t>en</a:t>
            </a:r>
            <a:r>
              <a:rPr lang="en-US"/>
              <a:t> del av et </a:t>
            </a:r>
            <a:r>
              <a:rPr lang="en-US" err="1"/>
              <a:t>morsomt</a:t>
            </a:r>
            <a:r>
              <a:rPr lang="en-US"/>
              <a:t> </a:t>
            </a:r>
            <a:r>
              <a:rPr lang="en-US" err="1"/>
              <a:t>og</a:t>
            </a:r>
            <a:r>
              <a:rPr lang="en-US"/>
              <a:t> </a:t>
            </a:r>
            <a:r>
              <a:rPr lang="en-US" err="1"/>
              <a:t>inkluderende</a:t>
            </a:r>
            <a:r>
              <a:rPr lang="en-US"/>
              <a:t> </a:t>
            </a:r>
            <a:r>
              <a:rPr lang="en-US" err="1"/>
              <a:t>miljø</a:t>
            </a:r>
            <a:endParaRPr lang="en-US"/>
          </a:p>
          <a:p>
            <a:pPr marL="199413" indent="-199413">
              <a:buFont typeface="Arial" panose="020B0604020202020204" pitchFamily="34" charset="0"/>
              <a:buChar char="•"/>
            </a:pPr>
            <a:r>
              <a:rPr lang="en-US" err="1"/>
              <a:t>Være</a:t>
            </a:r>
            <a:r>
              <a:rPr lang="en-US"/>
              <a:t> med å </a:t>
            </a:r>
            <a:r>
              <a:rPr lang="en-US" err="1"/>
              <a:t>beskytte</a:t>
            </a:r>
            <a:r>
              <a:rPr lang="en-US"/>
              <a:t> </a:t>
            </a:r>
            <a:r>
              <a:rPr lang="en-US" err="1"/>
              <a:t>alles</a:t>
            </a:r>
            <a:r>
              <a:rPr lang="en-US"/>
              <a:t> </a:t>
            </a:r>
            <a:r>
              <a:rPr lang="en-US" err="1"/>
              <a:t>grunnleggende</a:t>
            </a:r>
            <a:r>
              <a:rPr lang="en-US"/>
              <a:t> </a:t>
            </a:r>
            <a:r>
              <a:rPr lang="en-US" err="1"/>
              <a:t>rettigheter</a:t>
            </a:r>
            <a:endParaRPr lang="en-US"/>
          </a:p>
          <a:p>
            <a:pPr marL="199413" indent="-199413">
              <a:buFont typeface="Arial" panose="020B0604020202020204" pitchFamily="34" charset="0"/>
              <a:buChar char="•"/>
            </a:pPr>
            <a:r>
              <a:rPr lang="en-US"/>
              <a:t>Bruke </a:t>
            </a:r>
            <a:r>
              <a:rPr lang="en-US" err="1"/>
              <a:t>kreativiteten</a:t>
            </a:r>
            <a:r>
              <a:rPr lang="en-US"/>
              <a:t> </a:t>
            </a:r>
            <a:r>
              <a:rPr lang="en-US" err="1"/>
              <a:t>til</a:t>
            </a:r>
            <a:r>
              <a:rPr lang="en-US"/>
              <a:t> stunts, </a:t>
            </a:r>
            <a:r>
              <a:rPr lang="en-US" err="1"/>
              <a:t>demonstrasjoner</a:t>
            </a:r>
            <a:r>
              <a:rPr lang="en-US"/>
              <a:t> </a:t>
            </a:r>
            <a:r>
              <a:rPr lang="en-US" err="1"/>
              <a:t>og</a:t>
            </a:r>
            <a:r>
              <a:rPr lang="en-US"/>
              <a:t> </a:t>
            </a:r>
            <a:r>
              <a:rPr lang="en-US" err="1"/>
              <a:t>kampanjer</a:t>
            </a:r>
            <a:r>
              <a:rPr lang="en-US"/>
              <a:t> om saker du </a:t>
            </a:r>
            <a:r>
              <a:rPr lang="en-US" err="1"/>
              <a:t>brenner</a:t>
            </a:r>
            <a:r>
              <a:rPr lang="en-US"/>
              <a:t> for</a:t>
            </a:r>
          </a:p>
          <a:p>
            <a:pPr marL="199413" indent="-199413">
              <a:buFont typeface="Arial" panose="020B0604020202020204" pitchFamily="34" charset="0"/>
              <a:buChar char="•"/>
            </a:pPr>
            <a:r>
              <a:rPr lang="en-US"/>
              <a:t>Delta </a:t>
            </a:r>
            <a:r>
              <a:rPr lang="en-US" err="1"/>
              <a:t>på</a:t>
            </a:r>
            <a:r>
              <a:rPr lang="en-US"/>
              <a:t> </a:t>
            </a:r>
            <a:r>
              <a:rPr lang="en-US" err="1"/>
              <a:t>samlinger</a:t>
            </a:r>
            <a:r>
              <a:rPr lang="en-US"/>
              <a:t> </a:t>
            </a:r>
            <a:r>
              <a:rPr lang="en-US" err="1"/>
              <a:t>i</a:t>
            </a:r>
            <a:r>
              <a:rPr lang="en-US"/>
              <a:t> inn- </a:t>
            </a:r>
            <a:r>
              <a:rPr lang="en-US" err="1"/>
              <a:t>og</a:t>
            </a:r>
            <a:r>
              <a:rPr lang="en-US"/>
              <a:t> </a:t>
            </a:r>
            <a:r>
              <a:rPr lang="en-US" err="1"/>
              <a:t>utlandet</a:t>
            </a:r>
            <a:endParaRPr lang="en-US"/>
          </a:p>
          <a:p>
            <a:endParaRPr lang="en-US"/>
          </a:p>
        </p:txBody>
      </p:sp>
      <p:sp>
        <p:nvSpPr>
          <p:cNvPr id="4" name="Slide Number Placeholder 3">
            <a:extLst>
              <a:ext uri="{FF2B5EF4-FFF2-40B4-BE49-F238E27FC236}">
                <a16:creationId xmlns:a16="http://schemas.microsoft.com/office/drawing/2014/main" id="{E9DDDCCA-0412-D8CE-D5A1-D4357A7B9F20}"/>
              </a:ext>
            </a:extLst>
          </p:cNvPr>
          <p:cNvSpPr>
            <a:spLocks noGrp="1"/>
          </p:cNvSpPr>
          <p:nvPr>
            <p:ph type="sldNum" sz="quarter" idx="10"/>
          </p:nvPr>
        </p:nvSpPr>
        <p:spPr/>
        <p:txBody>
          <a:bodyPr lIns="106354" tIns="53177" rIns="106354" bIns="53177"/>
          <a:lstStyle/>
          <a:p>
            <a:fld id="{F7021451-1387-4CA6-816F-3879F97B5CBC}" type="slidenum">
              <a:rPr lang="en-US"/>
              <a:t>22</a:t>
            </a:fld>
            <a:endParaRPr lang="en-US"/>
          </a:p>
        </p:txBody>
      </p:sp>
    </p:spTree>
    <p:extLst>
      <p:ext uri="{BB962C8B-B14F-4D97-AF65-F5344CB8AC3E}">
        <p14:creationId xmlns:p14="http://schemas.microsoft.com/office/powerpoint/2010/main" val="98161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C2C5-21CF-33CE-E852-075407441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D6A0A-E3F5-0801-1B43-63EE25F0A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E7300-98D6-2491-E734-A129F912B89D}"/>
              </a:ext>
            </a:extLst>
          </p:cNvPr>
          <p:cNvSpPr>
            <a:spLocks noGrp="1"/>
          </p:cNvSpPr>
          <p:nvPr>
            <p:ph type="body" idx="1"/>
          </p:nvPr>
        </p:nvSpPr>
        <p:spPr/>
        <p:txBody>
          <a:bodyPr lIns="106354" tIns="53177" rIns="106354" bIns="53177"/>
          <a:lstStyle/>
          <a:p>
            <a:r>
              <a:rPr lang="nb-NO" sz="1400" b="1"/>
              <a:t>DETTE LYSBILDET ER IKKE MENT FOR Å VISES</a:t>
            </a:r>
          </a:p>
          <a:p>
            <a:endParaRPr lang="nb-NO" sz="1400" b="1"/>
          </a:p>
          <a:p>
            <a:r>
              <a:rPr lang="nb-NO" sz="1400" b="1"/>
              <a:t>Skriv gjerne dette lysbildet ut slik at du kan gå rundt i klasserommet og veilede elevene om fritidsinteressene til de enkelte Skriv for liv-personene. Dette kan bidra til at elevene skriver personlige brev som refererer til personenes liv. </a:t>
            </a:r>
            <a:endParaRPr lang="nb-NO"/>
          </a:p>
          <a:p>
            <a:endParaRPr lang="en-US" b="0"/>
          </a:p>
        </p:txBody>
      </p:sp>
      <p:sp>
        <p:nvSpPr>
          <p:cNvPr id="4" name="Slide Number Placeholder 3">
            <a:extLst>
              <a:ext uri="{FF2B5EF4-FFF2-40B4-BE49-F238E27FC236}">
                <a16:creationId xmlns:a16="http://schemas.microsoft.com/office/drawing/2014/main" id="{39F9D139-AB26-5F9E-E999-86E56B9390F4}"/>
              </a:ext>
            </a:extLst>
          </p:cNvPr>
          <p:cNvSpPr>
            <a:spLocks noGrp="1"/>
          </p:cNvSpPr>
          <p:nvPr>
            <p:ph type="sldNum" sz="quarter" idx="10"/>
          </p:nvPr>
        </p:nvSpPr>
        <p:spPr/>
        <p:txBody>
          <a:bodyPr lIns="106354" tIns="53177" rIns="106354" bIns="53177"/>
          <a:lstStyle/>
          <a:p>
            <a:fld id="{F7021451-1387-4CA6-816F-3879F97B5CBC}" type="slidenum">
              <a:rPr lang="en-US"/>
              <a:t>23</a:t>
            </a:fld>
            <a:endParaRPr lang="en-US"/>
          </a:p>
        </p:txBody>
      </p:sp>
    </p:spTree>
    <p:extLst>
      <p:ext uri="{BB962C8B-B14F-4D97-AF65-F5344CB8AC3E}">
        <p14:creationId xmlns:p14="http://schemas.microsoft.com/office/powerpoint/2010/main" val="234932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7D010-C105-CEEC-3A38-5C7498B52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38D49-A66B-F493-10BA-F4197A246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0D0AA-C43D-9D99-D402-8A4BD0B1A473}"/>
              </a:ext>
            </a:extLst>
          </p:cNvPr>
          <p:cNvSpPr>
            <a:spLocks noGrp="1"/>
          </p:cNvSpPr>
          <p:nvPr>
            <p:ph type="body" idx="1"/>
          </p:nvPr>
        </p:nvSpPr>
        <p:spPr/>
        <p:txBody>
          <a:bodyPr lIns="106354" tIns="53177" rIns="106354" bIns="53177"/>
          <a:lstStyle/>
          <a:p>
            <a:r>
              <a:rPr lang="nb-NO" sz="1400" b="1" dirty="0"/>
              <a:t>Tidsramme: </a:t>
            </a:r>
            <a:r>
              <a:rPr lang="nb-NO" sz="1400" dirty="0"/>
              <a:t>ca. 2-3 minutter </a:t>
            </a:r>
            <a:endParaRPr lang="nb-NO" sz="1400" kern="100" dirty="0">
              <a:ea typeface="Calibri" panose="020F0502020204030204" pitchFamily="34" charset="0"/>
              <a:cs typeface="Times New Roman" panose="02020603050405020304" pitchFamily="18" charset="0"/>
            </a:endParaRPr>
          </a:p>
          <a:p>
            <a:pPr>
              <a:lnSpc>
                <a:spcPct val="107000"/>
              </a:lnSpc>
              <a:spcAft>
                <a:spcPts val="930"/>
              </a:spcAft>
              <a:tabLst>
                <a:tab pos="1783643" algn="l"/>
              </a:tabLst>
            </a:pPr>
            <a:r>
              <a:rPr lang="nb-NO" sz="1400" b="1" dirty="0"/>
              <a:t>Arbeidsform</a:t>
            </a:r>
            <a:r>
              <a:rPr lang="nb-NO" sz="1400" dirty="0"/>
              <a:t>: formidler forteller </a:t>
            </a:r>
          </a:p>
          <a:p>
            <a:pPr>
              <a:lnSpc>
                <a:spcPct val="107000"/>
              </a:lnSpc>
              <a:spcAft>
                <a:spcPts val="930"/>
              </a:spcAft>
              <a:tabLst>
                <a:tab pos="1783643" algn="l"/>
              </a:tabLst>
            </a:pPr>
            <a:endParaRPr lang="nb-NO" sz="1400" kern="100" dirty="0">
              <a:ea typeface="Calibri" panose="020F0502020204030204" pitchFamily="34" charset="0"/>
              <a:cs typeface="Times New Roman" panose="02020603050405020304" pitchFamily="18" charset="0"/>
            </a:endParaRPr>
          </a:p>
          <a:p>
            <a:pPr>
              <a:lnSpc>
                <a:spcPct val="107000"/>
              </a:lnSpc>
              <a:spcAft>
                <a:spcPts val="930"/>
              </a:spcAft>
              <a:tabLst>
                <a:tab pos="1783643" algn="l"/>
              </a:tabLst>
            </a:pPr>
            <a:r>
              <a:rPr lang="nb-NO" sz="1400" kern="100" dirty="0">
                <a:ea typeface="Calibri" panose="020F0502020204030204" pitchFamily="34" charset="0"/>
                <a:cs typeface="Times New Roman" panose="02020603050405020304" pitchFamily="18" charset="0"/>
              </a:rPr>
              <a:t>Start gjerne med å spørre om elevene som har hørt om Amnesty International kan reise hånden sin. Eventuelt spør dem hva de vet.   </a:t>
            </a:r>
          </a:p>
          <a:p>
            <a:pPr>
              <a:lnSpc>
                <a:spcPct val="107000"/>
              </a:lnSpc>
              <a:spcAft>
                <a:spcPts val="930"/>
              </a:spcAft>
              <a:tabLst>
                <a:tab pos="1783643" algn="l"/>
              </a:tabLst>
            </a:pPr>
            <a:endParaRPr lang="nb-NO" sz="1400" b="1" kern="100" dirty="0">
              <a:ea typeface="Calibri" panose="020F0502020204030204" pitchFamily="34" charset="0"/>
              <a:cs typeface="Times New Roman" panose="02020603050405020304" pitchFamily="18" charset="0"/>
            </a:endParaRPr>
          </a:p>
          <a:p>
            <a:pPr>
              <a:lnSpc>
                <a:spcPct val="107000"/>
              </a:lnSpc>
              <a:spcAft>
                <a:spcPts val="930"/>
              </a:spcAft>
              <a:tabLst>
                <a:tab pos="1783643" algn="l"/>
              </a:tabLst>
            </a:pPr>
            <a:r>
              <a:rPr lang="nb-NO" sz="1400" b="1" kern="100" dirty="0">
                <a:ea typeface="Calibri"/>
                <a:cs typeface="Times New Roman"/>
              </a:rPr>
              <a:t>Informer elevene om at: </a:t>
            </a:r>
          </a:p>
          <a:p>
            <a:pPr marL="332356" indent="-332356">
              <a:lnSpc>
                <a:spcPct val="107000"/>
              </a:lnSpc>
              <a:spcAft>
                <a:spcPts val="930"/>
              </a:spcAft>
              <a:buFont typeface="Arial" panose="020B0604020202020204" pitchFamily="34" charset="0"/>
              <a:buChar char="•"/>
              <a:tabLst>
                <a:tab pos="1783643" algn="l"/>
              </a:tabLst>
            </a:pPr>
            <a:r>
              <a:rPr lang="nb-NO" sz="1400" kern="100" dirty="0">
                <a:ea typeface="Calibri" panose="020F0502020204030204" pitchFamily="34" charset="0"/>
                <a:cs typeface="Times New Roman"/>
              </a:rPr>
              <a:t>Amnesty ble dannet i 1961 og er verdens største menneskerettighetsorganisasjon. </a:t>
            </a:r>
          </a:p>
          <a:p>
            <a:pPr marL="332356" indent="-332356">
              <a:lnSpc>
                <a:spcPct val="107000"/>
              </a:lnSpc>
              <a:spcAft>
                <a:spcPts val="930"/>
              </a:spcAft>
              <a:buFont typeface="Arial" panose="020B0604020202020204" pitchFamily="34" charset="0"/>
              <a:buChar char="•"/>
              <a:tabLst>
                <a:tab pos="1783643" algn="l"/>
              </a:tabLst>
            </a:pPr>
            <a:r>
              <a:rPr lang="nb-NO" sz="1400" kern="100" dirty="0"/>
              <a:t>Amnestys jobber for en verden hvor menneskerettighetene blir innfridd for alle uansett og alltid. Dette gjøres ved å forebygge, avdekke og hindre grove menneskerettighetsbrudd.</a:t>
            </a:r>
            <a:endParaRPr lang="nb-NO" sz="1400" kern="100" dirty="0">
              <a:ea typeface="Calibri" panose="020F0502020204030204" pitchFamily="34" charset="0"/>
              <a:cs typeface="Times New Roman" panose="02020603050405020304" pitchFamily="18" charset="0"/>
            </a:endParaRPr>
          </a:p>
          <a:p>
            <a:pPr marL="332356" indent="-332356">
              <a:lnSpc>
                <a:spcPct val="107000"/>
              </a:lnSpc>
              <a:spcAft>
                <a:spcPts val="930"/>
              </a:spcAft>
              <a:buFont typeface="Arial" panose="020B0604020202020204" pitchFamily="34" charset="0"/>
              <a:buChar char="•"/>
              <a:tabLst>
                <a:tab pos="1783643" algn="l"/>
              </a:tabLst>
            </a:pPr>
            <a:r>
              <a:rPr lang="nb-NO" sz="1400" kern="100" dirty="0">
                <a:ea typeface="Calibri" panose="020F0502020204030204" pitchFamily="34" charset="0"/>
                <a:cs typeface="Times New Roman"/>
              </a:rPr>
              <a:t>Organisasjonen er politisk og økonomisk uavhengig. Det vil si at Amnesty ikke støtter spesifikke politiske partier eller stater, og tar heller ikke imot økonomisk støtte av noen stat.</a:t>
            </a:r>
            <a:r>
              <a:rPr lang="nb-NO" sz="1400" kern="100" dirty="0">
                <a:ea typeface="Calibri" panose="020F0502020204030204" pitchFamily="34" charset="0"/>
                <a:cs typeface="Calibri"/>
              </a:rPr>
              <a:t> </a:t>
            </a:r>
          </a:p>
          <a:p>
            <a:pPr marL="332356" indent="-332356">
              <a:lnSpc>
                <a:spcPct val="107000"/>
              </a:lnSpc>
              <a:spcAft>
                <a:spcPts val="930"/>
              </a:spcAft>
              <a:buFont typeface="Arial" panose="020B0604020202020204" pitchFamily="34" charset="0"/>
              <a:buChar char="•"/>
              <a:tabLst>
                <a:tab pos="1783643" algn="l"/>
              </a:tabLst>
            </a:pPr>
            <a:r>
              <a:rPr lang="nb-NO" sz="1400" kern="100" dirty="0">
                <a:ea typeface="Calibri" panose="020F0502020204030204" pitchFamily="34" charset="0"/>
                <a:cs typeface="Times New Roman"/>
              </a:rPr>
              <a:t>Amnesty er også en medlemsbasert organisasjon. Det vil si at det er medlemmene som bestemmer hvordan organisasjonen skal drives og for eksempel hvilke temaer organisasjonen skal jobbe med. </a:t>
            </a:r>
          </a:p>
          <a:p>
            <a:pPr marL="332356" indent="-332356">
              <a:lnSpc>
                <a:spcPct val="107000"/>
              </a:lnSpc>
              <a:spcAft>
                <a:spcPts val="930"/>
              </a:spcAft>
              <a:buFont typeface="Arial" panose="020B0604020202020204" pitchFamily="34" charset="0"/>
              <a:buChar char="•"/>
              <a:tabLst>
                <a:tab pos="1783643" algn="l"/>
              </a:tabLst>
            </a:pPr>
            <a:r>
              <a:rPr lang="nb-NO" sz="1400" kern="100" dirty="0">
                <a:cs typeface="Times New Roman"/>
              </a:rPr>
              <a:t>Amnesty</a:t>
            </a:r>
            <a:r>
              <a:rPr lang="nb-NO" sz="1400" kern="100" dirty="0"/>
              <a:t> har etterforskere som kartlegger menneskerettighetsbrudd rundt om i verden og ansatte som utarbeider rapporter og sprer informasjon om bruddene. Amnestys aktivister bruker informasjonen til å aksjonere og skape oppmerksomhet rundt menneskerettighetsbruddene, slik at myndighetene skal gjøre noe med urettferdigheten</a:t>
            </a:r>
            <a:r>
              <a:rPr lang="nb-NO" sz="1400" kern="100" dirty="0">
                <a:ea typeface="Calibri"/>
                <a:cs typeface="Times New Roman"/>
              </a:rPr>
              <a:t>. </a:t>
            </a:r>
          </a:p>
          <a:p>
            <a:pPr marL="332356" indent="-332356">
              <a:lnSpc>
                <a:spcPct val="107000"/>
              </a:lnSpc>
              <a:spcAft>
                <a:spcPts val="930"/>
              </a:spcAft>
              <a:buFont typeface="Arial" panose="020B0604020202020204" pitchFamily="34" charset="0"/>
              <a:buChar char="•"/>
              <a:tabLst>
                <a:tab pos="1783643" algn="l"/>
              </a:tabLst>
            </a:pPr>
            <a:r>
              <a:rPr lang="nb-NO" sz="1400" kern="100" dirty="0">
                <a:ea typeface="Calibri"/>
                <a:cs typeface="Times New Roman"/>
              </a:rPr>
              <a:t>Amnesty lager også undervisning om menneskerettigheter og besøker skoler og tilbyr menneskerettighetsundervisning. Dette er for at elever og lærere skal kunne bidra til styrke menneskerettighetene i samfunnet. Med frivillige og aktivister som gjør ord om til handling, skaper Amnesty endring. </a:t>
            </a:r>
            <a:endParaRPr lang="nb-NO" sz="1400" b="1" kern="100" dirty="0">
              <a:ea typeface="Calibri"/>
              <a:cs typeface="Times New Roman"/>
            </a:endParaRPr>
          </a:p>
          <a:p>
            <a:pPr marL="332356" indent="-332356">
              <a:lnSpc>
                <a:spcPct val="107000"/>
              </a:lnSpc>
              <a:spcAft>
                <a:spcPts val="930"/>
              </a:spcAft>
              <a:buFont typeface="Arial" panose="020B0604020202020204" pitchFamily="34" charset="0"/>
              <a:buChar char="•"/>
              <a:tabLst>
                <a:tab pos="1783643" algn="l"/>
              </a:tabLst>
            </a:pPr>
            <a:r>
              <a:rPr lang="nb-NO" sz="1400" kern="100" dirty="0">
                <a:ea typeface="Calibri" panose="020F0502020204030204" pitchFamily="34" charset="0"/>
                <a:cs typeface="Times New Roman"/>
              </a:rPr>
              <a:t>I dag skal de lære om hvordan de kan bidra til å beskytte menneskerettighetene, og dette skal gjøres blant annet gjennom brevskriving. </a:t>
            </a:r>
          </a:p>
          <a:p>
            <a:pPr>
              <a:lnSpc>
                <a:spcPct val="107000"/>
              </a:lnSpc>
              <a:spcAft>
                <a:spcPts val="930"/>
              </a:spcAft>
              <a:tabLst>
                <a:tab pos="1783643" algn="l"/>
              </a:tabLst>
            </a:pPr>
            <a:endParaRPr lang="nb-NO" sz="1400" b="1" kern="100" dirty="0">
              <a:ea typeface="Calibri" panose="020F0502020204030204" pitchFamily="34" charset="0"/>
              <a:cs typeface="Calibri"/>
            </a:endParaRPr>
          </a:p>
          <a:p>
            <a:pPr>
              <a:lnSpc>
                <a:spcPct val="107000"/>
              </a:lnSpc>
              <a:spcAft>
                <a:spcPts val="930"/>
              </a:spcAft>
              <a:tabLst>
                <a:tab pos="1783643" algn="l"/>
              </a:tabLst>
            </a:pPr>
            <a:r>
              <a:rPr lang="nb-NO" sz="1400" b="1" kern="100" dirty="0">
                <a:ea typeface="Calibri" panose="020F0502020204030204" pitchFamily="34" charset="0"/>
                <a:cs typeface="Calibri"/>
              </a:rPr>
              <a:t>Eventuelt spørsmål du kan stille klassen</a:t>
            </a:r>
            <a:r>
              <a:rPr lang="nb-NO" sz="1400" kern="100" dirty="0">
                <a:ea typeface="Calibri" panose="020F0502020204030204" pitchFamily="34" charset="0"/>
                <a:cs typeface="Calibri"/>
              </a:rPr>
              <a:t>: «</a:t>
            </a:r>
            <a:r>
              <a:rPr lang="nb-NO" sz="1400" kern="100" dirty="0">
                <a:ea typeface="Calibri" panose="020F0502020204030204" pitchFamily="34" charset="0"/>
                <a:cs typeface="Times New Roman"/>
              </a:rPr>
              <a:t>Hvorfor tror dere Amnesty ikke mottar penger fra staten</a:t>
            </a:r>
            <a:r>
              <a:rPr lang="nb-NO" sz="1400" i="1" kern="100" dirty="0">
                <a:ea typeface="Calibri" panose="020F0502020204030204" pitchFamily="34" charset="0"/>
                <a:cs typeface="Times New Roman"/>
              </a:rPr>
              <a:t>?» </a:t>
            </a:r>
            <a:r>
              <a:rPr lang="nb-NO" sz="1400" kern="100" dirty="0">
                <a:ea typeface="Calibri" panose="020F0502020204030204" pitchFamily="34" charset="0"/>
                <a:cs typeface="Times New Roman"/>
              </a:rPr>
              <a:t>(Hør svar i plenum)</a:t>
            </a:r>
          </a:p>
          <a:p>
            <a:endParaRPr lang="en-US" dirty="0"/>
          </a:p>
        </p:txBody>
      </p:sp>
      <p:sp>
        <p:nvSpPr>
          <p:cNvPr id="4" name="Slide Number Placeholder 3">
            <a:extLst>
              <a:ext uri="{FF2B5EF4-FFF2-40B4-BE49-F238E27FC236}">
                <a16:creationId xmlns:a16="http://schemas.microsoft.com/office/drawing/2014/main" id="{1FE2B080-92B0-8E31-B000-5108B73AFB95}"/>
              </a:ext>
            </a:extLst>
          </p:cNvPr>
          <p:cNvSpPr>
            <a:spLocks noGrp="1"/>
          </p:cNvSpPr>
          <p:nvPr>
            <p:ph type="sldNum" sz="quarter" idx="10"/>
          </p:nvPr>
        </p:nvSpPr>
        <p:spPr/>
        <p:txBody>
          <a:bodyPr lIns="106354" tIns="53177" rIns="106354" bIns="53177"/>
          <a:lstStyle/>
          <a:p>
            <a:fld id="{F7021451-1387-4CA6-816F-3879F97B5CBC}" type="slidenum">
              <a:rPr lang="en-US"/>
              <a:t>3</a:t>
            </a:fld>
            <a:endParaRPr lang="en-US"/>
          </a:p>
        </p:txBody>
      </p:sp>
    </p:spTree>
    <p:extLst>
      <p:ext uri="{BB962C8B-B14F-4D97-AF65-F5344CB8AC3E}">
        <p14:creationId xmlns:p14="http://schemas.microsoft.com/office/powerpoint/2010/main" val="45306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79AB-C96D-C306-C326-EC509B771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BE5B2-CDC3-8448-5780-A95D0AD45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CE515-43B7-B919-53B3-617E465774DE}"/>
              </a:ext>
            </a:extLst>
          </p:cNvPr>
          <p:cNvSpPr>
            <a:spLocks noGrp="1"/>
          </p:cNvSpPr>
          <p:nvPr>
            <p:ph type="body" idx="1"/>
          </p:nvPr>
        </p:nvSpPr>
        <p:spPr/>
        <p:txBody>
          <a:bodyPr lIns="106354" tIns="53177" rIns="106354" bIns="53177"/>
          <a:lstStyle/>
          <a:p>
            <a:r>
              <a:rPr lang="nb-NO" sz="1400" b="1" dirty="0"/>
              <a:t>Tidsramme: </a:t>
            </a:r>
            <a:r>
              <a:rPr lang="nb-NO" sz="1400" dirty="0"/>
              <a:t>ca. 2-3 minutter</a:t>
            </a:r>
          </a:p>
          <a:p>
            <a:r>
              <a:rPr lang="nb-NO" sz="1400" b="1" dirty="0"/>
              <a:t>Arbeidsform</a:t>
            </a:r>
            <a:r>
              <a:rPr lang="nb-NO" sz="1400" dirty="0"/>
              <a:t>: formidler forteller </a:t>
            </a:r>
          </a:p>
          <a:p>
            <a:endParaRPr lang="nb-NO" sz="1400" u="sng" dirty="0">
              <a:cs typeface="Arial" panose="020B0604020202020204" pitchFamily="34" charset="0"/>
            </a:endParaRPr>
          </a:p>
          <a:p>
            <a:r>
              <a:rPr lang="nb-NO" sz="1400" b="1" dirty="0">
                <a:cs typeface="Arial" panose="020B0604020202020204" pitchFamily="34" charset="0"/>
              </a:rPr>
              <a:t>Fortell om brevskrivingskampanjen Skriv for liv</a:t>
            </a:r>
            <a:r>
              <a:rPr lang="nb-NO" sz="1400" dirty="0">
                <a:cs typeface="Arial" panose="020B0604020202020204" pitchFamily="34" charset="0"/>
              </a:rPr>
              <a:t>: </a:t>
            </a:r>
          </a:p>
          <a:p>
            <a:pPr marL="197061" indent="-197061">
              <a:buFont typeface="Arial" panose="020B0604020202020204" pitchFamily="34" charset="0"/>
              <a:buChar char="•"/>
            </a:pPr>
            <a:r>
              <a:rPr lang="nb-NO" sz="1400" dirty="0"/>
              <a:t>I november og desember hvert år viser Amnesty solidaritet og skaper oppmerksomhet rundt situasjonen til mennesker som er utsatt for alvorlige menneskerettighetsbrudd gjennom Skriv for liv-kampanjen. </a:t>
            </a:r>
          </a:p>
          <a:p>
            <a:pPr marL="197061" indent="-197061">
              <a:buFont typeface="Arial" panose="020B0604020202020204" pitchFamily="34" charset="0"/>
              <a:buChar char="•"/>
            </a:pPr>
            <a:r>
              <a:rPr lang="nb-NO" sz="1400" dirty="0"/>
              <a:t>Vi holder undervisningsopplegg om menneskerettighetene, og om enkeltindivider som har fått sine rettigheter brutt. Gjennom undervisningen lærer vi om hvorfor enkeltes rettigheter har blitt brutt, og hvordan vi kan vise dem støtte gjennom brevskriving.</a:t>
            </a:r>
          </a:p>
          <a:p>
            <a:pPr marL="197061" indent="-197061">
              <a:buFont typeface="Arial" panose="020B0604020202020204" pitchFamily="34" charset="0"/>
              <a:buChar char="•"/>
            </a:pPr>
            <a:r>
              <a:rPr lang="nb-NO" sz="1400" dirty="0">
                <a:solidFill>
                  <a:srgbClr val="212529"/>
                </a:solidFill>
                <a:cs typeface="Arial" panose="020B0604020202020204" pitchFamily="34" charset="0"/>
              </a:rPr>
              <a:t>Mennesker fra 180 land deltar og sammen, og i tillegg til at det arrangeres stunts og arrangementer for å skape bevissthet rundt sakene, så skrives det årlig millioner av brev: </a:t>
            </a:r>
          </a:p>
          <a:p>
            <a:pPr marL="853928" lvl="1" indent="-328434">
              <a:buFont typeface="Arial" panose="020B0604020202020204" pitchFamily="34" charset="0"/>
              <a:buChar char="•"/>
            </a:pPr>
            <a:r>
              <a:rPr lang="nb-NO" b="0" i="0" dirty="0">
                <a:solidFill>
                  <a:srgbClr val="212529"/>
                </a:solidFill>
                <a:effectLst/>
                <a:latin typeface="+mn-lt"/>
              </a:rPr>
              <a:t>Brevene er til de vi kjemper for, til familiene deres og til myndighetene i landet hvor menneskerettighetsbruddene har funnet sted</a:t>
            </a:r>
          </a:p>
          <a:p>
            <a:pPr marL="853928" lvl="1" indent="-328434">
              <a:buFont typeface="Arial" panose="020B0604020202020204" pitchFamily="34" charset="0"/>
              <a:buChar char="•"/>
            </a:pPr>
            <a:r>
              <a:rPr lang="nb-NO" sz="1400" dirty="0">
                <a:solidFill>
                  <a:srgbClr val="212529"/>
                </a:solidFill>
                <a:cs typeface="Arial" panose="020B0604020202020204" pitchFamily="34" charset="0"/>
              </a:rPr>
              <a:t>Brevene er med å støtte og vise solidaritet til mennesker som på ulikt grunnlag har blitt trakassert, truet eller urettmessig fengslet.</a:t>
            </a:r>
          </a:p>
          <a:p>
            <a:pPr marL="853928" lvl="1" indent="-328434">
              <a:buFont typeface="Arial" panose="020B0604020202020204" pitchFamily="34" charset="0"/>
              <a:buChar char="•"/>
            </a:pPr>
            <a:r>
              <a:rPr lang="nb-NO" sz="1400" dirty="0">
                <a:solidFill>
                  <a:srgbClr val="212529"/>
                </a:solidFill>
                <a:cs typeface="Arial" panose="020B0604020202020204" pitchFamily="34" charset="0"/>
              </a:rPr>
              <a:t>Brevene bidrar også til å legge press på myndigheter og beslutningstagere, og viser at verden følger med.</a:t>
            </a:r>
          </a:p>
          <a:p>
            <a:endParaRPr lang="nb-NO" sz="1400" b="1" dirty="0">
              <a:solidFill>
                <a:srgbClr val="212529"/>
              </a:solidFill>
              <a:cs typeface="Arial" panose="020B0604020202020204" pitchFamily="34" charset="0"/>
            </a:endParaRPr>
          </a:p>
          <a:p>
            <a:r>
              <a:rPr lang="nb-NO" sz="1400" b="1" dirty="0">
                <a:solidFill>
                  <a:srgbClr val="212529"/>
                </a:solidFill>
                <a:cs typeface="Arial" panose="020B0604020202020204" pitchFamily="34" charset="0"/>
              </a:rPr>
              <a:t>Om du ønsker kan du si noe om bakteppet for Skriv for liv: </a:t>
            </a:r>
          </a:p>
          <a:p>
            <a:r>
              <a:rPr lang="nb-NO" sz="1400" dirty="0">
                <a:solidFill>
                  <a:srgbClr val="212529"/>
                </a:solidFill>
                <a:cs typeface="Arial" panose="020B0604020202020204" pitchFamily="34" charset="0"/>
              </a:rPr>
              <a:t>På en festival i Polen i 2002 møtte </a:t>
            </a:r>
            <a:r>
              <a:rPr lang="nb-NO" sz="1400" dirty="0">
                <a:cs typeface="Calibri"/>
              </a:rPr>
              <a:t>Amnesty-aktivisten </a:t>
            </a:r>
            <a:r>
              <a:rPr lang="nb-NO" sz="1400" dirty="0" err="1">
                <a:cs typeface="Calibri"/>
              </a:rPr>
              <a:t>Witek</a:t>
            </a:r>
            <a:r>
              <a:rPr lang="nb-NO" sz="1400" dirty="0">
                <a:cs typeface="Calibri"/>
              </a:rPr>
              <a:t>, en jente kalt Joanna. Johanna hadde nettopp besøkt en afrikansk landsby der innbyggerne hadde gjennomført en 24-timers dugnad der de skrev et protestbrev til myndighetene. Johanna ble med </a:t>
            </a:r>
            <a:r>
              <a:rPr lang="nb-NO" sz="1400" dirty="0" err="1">
                <a:cs typeface="Calibri"/>
              </a:rPr>
              <a:t>Witek</a:t>
            </a:r>
            <a:r>
              <a:rPr lang="nb-NO" sz="1400" dirty="0">
                <a:cs typeface="Calibri"/>
              </a:rPr>
              <a:t> på et gruppemøtet i Amnesty og lokalgruppa ble inspirert når de fikk hørte om denne brevskrivingsdugnaden. De bestemte seg så for å lage en egen 24-timers dugnad der de skulle skrive protestbrev, som hadde som hensikt å legge press på ansvarlige myndigheter i hastesakene til Amnesty. Denne ideen spredde seg til andre lokallag i Polen - og deretter videre ut i verden, og dette ble starten på verdens største brevskrivingsdugnad</a:t>
            </a:r>
            <a:r>
              <a:rPr lang="en-US" sz="1400" dirty="0">
                <a:cs typeface="Calibri"/>
              </a:rPr>
              <a:t>!  </a:t>
            </a:r>
          </a:p>
          <a:p>
            <a:endParaRPr lang="en-US" sz="1400" dirty="0">
              <a:cs typeface="Calibri"/>
            </a:endParaRPr>
          </a:p>
          <a:p>
            <a:r>
              <a:rPr lang="en-US" sz="1400" dirty="0" err="1">
                <a:cs typeface="Calibri"/>
              </a:rPr>
              <a:t>På</a:t>
            </a:r>
            <a:r>
              <a:rPr lang="en-US" sz="1400" dirty="0">
                <a:cs typeface="Calibri"/>
              </a:rPr>
              <a:t> </a:t>
            </a:r>
            <a:r>
              <a:rPr lang="en-US" sz="1400" dirty="0" err="1">
                <a:cs typeface="Calibri"/>
              </a:rPr>
              <a:t>neste</a:t>
            </a:r>
            <a:r>
              <a:rPr lang="en-US" sz="1400" dirty="0">
                <a:cs typeface="Calibri"/>
              </a:rPr>
              <a:t> </a:t>
            </a:r>
            <a:r>
              <a:rPr lang="en-US" sz="1400" dirty="0" err="1">
                <a:cs typeface="Calibri"/>
              </a:rPr>
              <a:t>lysbilde</a:t>
            </a:r>
            <a:r>
              <a:rPr lang="en-US" sz="1400" dirty="0">
                <a:cs typeface="Calibri"/>
              </a:rPr>
              <a:t> </a:t>
            </a:r>
            <a:r>
              <a:rPr lang="en-US" sz="1400" dirty="0" err="1">
                <a:cs typeface="Calibri"/>
              </a:rPr>
              <a:t>skal</a:t>
            </a:r>
            <a:r>
              <a:rPr lang="en-US" sz="1400" dirty="0">
                <a:cs typeface="Calibri"/>
              </a:rPr>
              <a:t> vi </a:t>
            </a:r>
            <a:r>
              <a:rPr lang="en-US" sz="1400" dirty="0" err="1">
                <a:cs typeface="Calibri"/>
              </a:rPr>
              <a:t>høre</a:t>
            </a:r>
            <a:r>
              <a:rPr lang="en-US" sz="1400" dirty="0">
                <a:cs typeface="Calibri"/>
              </a:rPr>
              <a:t> </a:t>
            </a:r>
            <a:r>
              <a:rPr lang="en-US" sz="1400" dirty="0" err="1">
                <a:cs typeface="Calibri"/>
              </a:rPr>
              <a:t>fra</a:t>
            </a:r>
            <a:r>
              <a:rPr lang="en-US" sz="1400" dirty="0">
                <a:cs typeface="Calibri"/>
              </a:rPr>
              <a:t> </a:t>
            </a:r>
            <a:r>
              <a:rPr lang="en-US" sz="1400" dirty="0" err="1">
                <a:cs typeface="Calibri"/>
              </a:rPr>
              <a:t>en</a:t>
            </a:r>
            <a:r>
              <a:rPr lang="en-US" sz="1400" dirty="0">
                <a:cs typeface="Calibri"/>
              </a:rPr>
              <a:t> </a:t>
            </a:r>
            <a:r>
              <a:rPr lang="en-US" sz="1400" dirty="0" err="1">
                <a:cs typeface="Calibri"/>
              </a:rPr>
              <a:t>som</a:t>
            </a:r>
            <a:r>
              <a:rPr lang="en-US" sz="1400" dirty="0">
                <a:cs typeface="Calibri"/>
              </a:rPr>
              <a:t> </a:t>
            </a:r>
            <a:r>
              <a:rPr lang="en-US" sz="1400" dirty="0" err="1">
                <a:cs typeface="Calibri"/>
              </a:rPr>
              <a:t>har</a:t>
            </a:r>
            <a:r>
              <a:rPr lang="en-US" sz="1400" dirty="0">
                <a:cs typeface="Calibri"/>
              </a:rPr>
              <a:t> </a:t>
            </a:r>
            <a:r>
              <a:rPr lang="en-US" sz="1400" dirty="0" err="1">
                <a:cs typeface="Calibri"/>
              </a:rPr>
              <a:t>mottatt</a:t>
            </a:r>
            <a:r>
              <a:rPr lang="en-US" sz="1400" dirty="0">
                <a:cs typeface="Calibri"/>
              </a:rPr>
              <a:t> </a:t>
            </a:r>
            <a:r>
              <a:rPr lang="en-US" sz="1400" dirty="0" err="1">
                <a:cs typeface="Calibri"/>
              </a:rPr>
              <a:t>Skriv</a:t>
            </a:r>
            <a:r>
              <a:rPr lang="en-US" sz="1400" dirty="0">
                <a:cs typeface="Calibri"/>
              </a:rPr>
              <a:t> for Liv </a:t>
            </a:r>
            <a:r>
              <a:rPr lang="en-US" sz="1400" dirty="0" err="1">
                <a:cs typeface="Calibri"/>
              </a:rPr>
              <a:t>brev</a:t>
            </a:r>
            <a:r>
              <a:rPr lang="en-US" sz="1400" dirty="0">
                <a:cs typeface="Calibri"/>
              </a:rPr>
              <a:t> </a:t>
            </a:r>
            <a:r>
              <a:rPr lang="en-US" sz="1400" dirty="0" err="1">
                <a:cs typeface="Calibri"/>
              </a:rPr>
              <a:t>fra</a:t>
            </a:r>
            <a:r>
              <a:rPr lang="en-US" sz="1400" dirty="0">
                <a:cs typeface="Calibri"/>
              </a:rPr>
              <a:t> </a:t>
            </a:r>
            <a:r>
              <a:rPr lang="en-US" sz="1400" dirty="0" err="1">
                <a:cs typeface="Calibri"/>
              </a:rPr>
              <a:t>blant</a:t>
            </a:r>
            <a:r>
              <a:rPr lang="en-US" sz="1400" dirty="0">
                <a:cs typeface="Calibri"/>
              </a:rPr>
              <a:t> </a:t>
            </a:r>
            <a:r>
              <a:rPr lang="en-US" sz="1400" dirty="0" err="1">
                <a:cs typeface="Calibri"/>
              </a:rPr>
              <a:t>andre</a:t>
            </a:r>
            <a:r>
              <a:rPr lang="en-US" sz="1400" dirty="0">
                <a:cs typeface="Calibri"/>
              </a:rPr>
              <a:t> </a:t>
            </a:r>
            <a:r>
              <a:rPr lang="en-US" sz="1400" dirty="0" err="1">
                <a:cs typeface="Calibri"/>
              </a:rPr>
              <a:t>norske</a:t>
            </a:r>
            <a:r>
              <a:rPr lang="en-US" sz="1400" dirty="0">
                <a:cs typeface="Calibri"/>
              </a:rPr>
              <a:t> </a:t>
            </a:r>
            <a:r>
              <a:rPr lang="en-US" sz="1400" dirty="0" err="1">
                <a:cs typeface="Calibri"/>
              </a:rPr>
              <a:t>aktivister</a:t>
            </a:r>
            <a:r>
              <a:rPr lang="en-US" sz="1400" dirty="0">
                <a:cs typeface="Calibri"/>
              </a:rPr>
              <a:t> </a:t>
            </a:r>
            <a:r>
              <a:rPr lang="en-US" sz="1400" dirty="0" err="1">
                <a:cs typeface="Calibri"/>
              </a:rPr>
              <a:t>og</a:t>
            </a:r>
            <a:r>
              <a:rPr lang="en-US" sz="1400" dirty="0">
                <a:cs typeface="Calibri"/>
              </a:rPr>
              <a:t> </a:t>
            </a:r>
            <a:r>
              <a:rPr lang="en-US" sz="1400" dirty="0" err="1">
                <a:cs typeface="Calibri"/>
              </a:rPr>
              <a:t>skoleelever</a:t>
            </a:r>
            <a:r>
              <a:rPr lang="en-US" sz="1400" dirty="0">
                <a:cs typeface="Calibri"/>
              </a:rPr>
              <a:t> </a:t>
            </a:r>
            <a:r>
              <a:rPr lang="en-US" sz="1400" dirty="0" err="1">
                <a:cs typeface="Calibri"/>
              </a:rPr>
              <a:t>i</a:t>
            </a:r>
            <a:r>
              <a:rPr lang="en-US" sz="1400" dirty="0">
                <a:cs typeface="Calibri"/>
              </a:rPr>
              <a:t> 2022.</a:t>
            </a:r>
            <a:endParaRPr lang="nb-NO" sz="1400" dirty="0"/>
          </a:p>
          <a:p>
            <a:endParaRPr lang="en-US" dirty="0"/>
          </a:p>
        </p:txBody>
      </p:sp>
      <p:sp>
        <p:nvSpPr>
          <p:cNvPr id="4" name="Slide Number Placeholder 3">
            <a:extLst>
              <a:ext uri="{FF2B5EF4-FFF2-40B4-BE49-F238E27FC236}">
                <a16:creationId xmlns:a16="http://schemas.microsoft.com/office/drawing/2014/main" id="{7F550796-4ADB-073E-D76A-C2AAAB078B02}"/>
              </a:ext>
            </a:extLst>
          </p:cNvPr>
          <p:cNvSpPr>
            <a:spLocks noGrp="1"/>
          </p:cNvSpPr>
          <p:nvPr>
            <p:ph type="sldNum" sz="quarter" idx="10"/>
          </p:nvPr>
        </p:nvSpPr>
        <p:spPr/>
        <p:txBody>
          <a:bodyPr lIns="106354" tIns="53177" rIns="106354" bIns="53177"/>
          <a:lstStyle/>
          <a:p>
            <a:fld id="{F7021451-1387-4CA6-816F-3879F97B5CBC}" type="slidenum">
              <a:rPr lang="en-US"/>
              <a:t>4</a:t>
            </a:fld>
            <a:endParaRPr lang="en-US"/>
          </a:p>
        </p:txBody>
      </p:sp>
    </p:spTree>
    <p:extLst>
      <p:ext uri="{BB962C8B-B14F-4D97-AF65-F5344CB8AC3E}">
        <p14:creationId xmlns:p14="http://schemas.microsoft.com/office/powerpoint/2010/main" val="61706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9575" y="1235075"/>
            <a:ext cx="5922963" cy="3332163"/>
          </a:xfrm>
          <a:prstGeom prst="rect">
            <a:avLst/>
          </a:prstGeom>
          <a:noFill/>
          <a:ln w="12700">
            <a:solidFill>
              <a:prstClr val="black"/>
            </a:solidFill>
          </a:ln>
        </p:spPr>
      </p:sp>
      <p:sp>
        <p:nvSpPr>
          <p:cNvPr id="3" name="Plassholder for notater 2"/>
          <p:cNvSpPr>
            <a:spLocks noGrp="1"/>
          </p:cNvSpPr>
          <p:nvPr>
            <p:ph type="body" idx="1"/>
          </p:nvPr>
        </p:nvSpPr>
        <p:spPr>
          <a:xfrm>
            <a:off x="674212" y="4752747"/>
            <a:ext cx="5393690" cy="3888611"/>
          </a:xfrm>
          <a:prstGeom prst="rect">
            <a:avLst/>
          </a:prstGeom>
        </p:spPr>
        <p:txBody>
          <a:bodyPr lIns="106354" tIns="53177" rIns="106354" bIns="53177"/>
          <a:lstStyle/>
          <a:p>
            <a:r>
              <a:rPr lang="nb-NO" sz="1400" b="1"/>
              <a:t>OBS! Velg enten denne videoen om </a:t>
            </a:r>
            <a:r>
              <a:rPr lang="nb-NO" sz="1400" b="1" err="1"/>
              <a:t>Netsai</a:t>
            </a:r>
            <a:r>
              <a:rPr lang="nb-NO" sz="1400" b="1"/>
              <a:t> eller videoen på neste lysbilde om Rocky – skjul den du ikke ønsker å bruke. </a:t>
            </a:r>
          </a:p>
          <a:p>
            <a:r>
              <a:rPr lang="nb-NO" sz="1400" b="1"/>
              <a:t>Tidsramme: </a:t>
            </a:r>
            <a:r>
              <a:rPr lang="nb-NO" sz="1400"/>
              <a:t>3-4 minutter</a:t>
            </a:r>
          </a:p>
          <a:p>
            <a:r>
              <a:rPr lang="nb-NO" b="1">
                <a:latin typeface="+mn-lt"/>
              </a:rPr>
              <a:t>Arbeidsform</a:t>
            </a:r>
            <a:r>
              <a:rPr lang="nb-NO">
                <a:latin typeface="+mn-lt"/>
              </a:rPr>
              <a:t>: formidler viser video</a:t>
            </a:r>
          </a:p>
          <a:p>
            <a:endParaRPr lang="nb-NO" sz="1400"/>
          </a:p>
          <a:p>
            <a:endParaRPr lang="nb-NO" b="0" i="0">
              <a:solidFill>
                <a:srgbClr val="212529"/>
              </a:solidFill>
              <a:effectLst/>
              <a:highlight>
                <a:srgbClr val="FFFFFF"/>
              </a:highlight>
              <a:latin typeface="+mn-lt"/>
            </a:endParaRPr>
          </a:p>
          <a:p>
            <a:pPr marL="199413" indent="-199413">
              <a:buFont typeface="Arial" panose="020B0604020202020204" pitchFamily="34" charset="0"/>
              <a:buChar char="•"/>
            </a:pPr>
            <a:r>
              <a:rPr lang="nb-NO" b="0" i="0">
                <a:solidFill>
                  <a:srgbClr val="212529"/>
                </a:solidFill>
                <a:effectLst/>
                <a:highlight>
                  <a:srgbClr val="FFFFFF"/>
                </a:highlight>
                <a:latin typeface="+mn-lt"/>
              </a:rPr>
              <a:t>Nå skal elevene få se en video av </a:t>
            </a:r>
            <a:r>
              <a:rPr lang="nb-NO" b="0" i="0" err="1">
                <a:solidFill>
                  <a:srgbClr val="212529"/>
                </a:solidFill>
                <a:effectLst/>
                <a:highlight>
                  <a:srgbClr val="FFFFFF"/>
                </a:highlight>
                <a:latin typeface="+mn-lt"/>
              </a:rPr>
              <a:t>Netsai</a:t>
            </a:r>
            <a:r>
              <a:rPr lang="nb-NO" b="0" i="0">
                <a:solidFill>
                  <a:srgbClr val="212529"/>
                </a:solidFill>
                <a:effectLst/>
                <a:highlight>
                  <a:srgbClr val="FFFFFF"/>
                </a:highlight>
                <a:latin typeface="+mn-lt"/>
              </a:rPr>
              <a:t>, som var del av Skriv for liv-kampanjen i 2022.  </a:t>
            </a:r>
          </a:p>
          <a:p>
            <a:pPr marL="199413" indent="-199413">
              <a:buFont typeface="Arial" panose="020B0604020202020204" pitchFamily="34" charset="0"/>
              <a:buChar char="•"/>
            </a:pPr>
            <a:r>
              <a:rPr lang="nb-NO" b="0" i="0">
                <a:solidFill>
                  <a:srgbClr val="212529"/>
                </a:solidFill>
                <a:effectLst/>
                <a:highlight>
                  <a:srgbClr val="FFFFFF"/>
                </a:highlight>
                <a:latin typeface="+mn-lt"/>
              </a:rPr>
              <a:t>Når elevene ser filmen kan du be dem tenke gjennom hvordan brevskriving kan bidra til endring. </a:t>
            </a:r>
          </a:p>
          <a:p>
            <a:pPr marL="199413" indent="-199413">
              <a:buFont typeface="Arial" panose="020B0604020202020204" pitchFamily="34" charset="0"/>
              <a:buChar char="•"/>
            </a:pPr>
            <a:r>
              <a:rPr lang="nb-NO" b="0" i="0" err="1">
                <a:solidFill>
                  <a:srgbClr val="212529"/>
                </a:solidFill>
                <a:effectLst/>
                <a:highlight>
                  <a:srgbClr val="FFFFFF"/>
                </a:highlight>
                <a:latin typeface="+mn-lt"/>
              </a:rPr>
              <a:t>Videoenke</a:t>
            </a:r>
            <a:r>
              <a:rPr lang="nb-NO" b="0" i="0">
                <a:solidFill>
                  <a:srgbClr val="212529"/>
                </a:solidFill>
                <a:effectLst/>
                <a:highlight>
                  <a:srgbClr val="FFFFFF"/>
                </a:highlight>
                <a:latin typeface="+mn-lt"/>
              </a:rPr>
              <a:t> dersom </a:t>
            </a:r>
            <a:r>
              <a:rPr lang="nb-NO" b="0" i="0" err="1">
                <a:solidFill>
                  <a:srgbClr val="212529"/>
                </a:solidFill>
                <a:effectLst/>
                <a:highlight>
                  <a:srgbClr val="FFFFFF"/>
                </a:highlight>
                <a:latin typeface="+mn-lt"/>
              </a:rPr>
              <a:t>powerpoint</a:t>
            </a:r>
            <a:r>
              <a:rPr lang="nb-NO" b="0" i="0">
                <a:solidFill>
                  <a:srgbClr val="212529"/>
                </a:solidFill>
                <a:effectLst/>
                <a:highlight>
                  <a:srgbClr val="FFFFFF"/>
                </a:highlight>
                <a:latin typeface="+mn-lt"/>
              </a:rPr>
              <a:t> ikke spiller av videoen: </a:t>
            </a:r>
            <a:r>
              <a:rPr lang="nb-NO">
                <a:solidFill>
                  <a:srgbClr val="467886"/>
                </a:solidFill>
                <a:latin typeface="+mn-lt"/>
                <a:hlinkClick r:id="rId3"/>
              </a:rPr>
              <a:t>https://www.youtube.com/watch?v=7ojEb2_zxkA</a:t>
            </a:r>
            <a:endParaRPr lang="nb-NO">
              <a:solidFill>
                <a:srgbClr val="467886"/>
              </a:solidFill>
              <a:latin typeface="+mn-lt"/>
            </a:endParaRPr>
          </a:p>
          <a:p>
            <a:endParaRPr lang="nb-NO"/>
          </a:p>
          <a:p>
            <a:endParaRPr lang="nb-NO"/>
          </a:p>
          <a:p>
            <a:r>
              <a:rPr lang="nb-NO"/>
              <a:t>Refleksjonsspørsmål: Hvordan kan brevene bidra til endring?</a:t>
            </a:r>
          </a:p>
        </p:txBody>
      </p:sp>
    </p:spTree>
    <p:extLst>
      <p:ext uri="{BB962C8B-B14F-4D97-AF65-F5344CB8AC3E}">
        <p14:creationId xmlns:p14="http://schemas.microsoft.com/office/powerpoint/2010/main" val="157567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9575" y="1235075"/>
            <a:ext cx="5922963" cy="3332163"/>
          </a:xfrm>
          <a:prstGeom prst="rect">
            <a:avLst/>
          </a:prstGeom>
          <a:noFill/>
          <a:ln w="12700">
            <a:solidFill>
              <a:prstClr val="black"/>
            </a:solidFill>
          </a:ln>
        </p:spPr>
      </p:sp>
      <p:sp>
        <p:nvSpPr>
          <p:cNvPr id="3" name="Plassholder for notater 2"/>
          <p:cNvSpPr>
            <a:spLocks noGrp="1"/>
          </p:cNvSpPr>
          <p:nvPr>
            <p:ph type="body" idx="1"/>
          </p:nvPr>
        </p:nvSpPr>
        <p:spPr>
          <a:xfrm>
            <a:off x="674212" y="4752747"/>
            <a:ext cx="5393690" cy="3888611"/>
          </a:xfrm>
          <a:prstGeom prst="rect">
            <a:avLst/>
          </a:prstGeom>
        </p:spPr>
        <p:txBody>
          <a:bodyPr lIns="106354" tIns="53177" rIns="106354" bIns="53177"/>
          <a:lstStyle/>
          <a:p>
            <a:pPr defTabSz="1063539">
              <a:defRPr/>
            </a:pPr>
            <a:r>
              <a:rPr lang="nb-NO" sz="1400" b="1"/>
              <a:t>OBS! Velg enten denne videoen om Rocky eller den på forrige lysbilde om </a:t>
            </a:r>
            <a:r>
              <a:rPr lang="nb-NO" sz="1400" b="1" err="1"/>
              <a:t>Netsai</a:t>
            </a:r>
            <a:r>
              <a:rPr lang="nb-NO" sz="1400" b="1"/>
              <a:t> – skjul den du ikke ønsker å bruke. </a:t>
            </a:r>
          </a:p>
          <a:p>
            <a:r>
              <a:rPr lang="nb-NO" sz="1400" b="1"/>
              <a:t>Tidsramme: </a:t>
            </a:r>
            <a:r>
              <a:rPr lang="nb-NO" sz="1400"/>
              <a:t>3-4 minutter</a:t>
            </a:r>
          </a:p>
          <a:p>
            <a:r>
              <a:rPr lang="nb-NO" b="1">
                <a:latin typeface="+mn-lt"/>
              </a:rPr>
              <a:t>Arbeidsform</a:t>
            </a:r>
            <a:r>
              <a:rPr lang="nb-NO">
                <a:latin typeface="+mn-lt"/>
              </a:rPr>
              <a:t>: formidler viser video</a:t>
            </a:r>
            <a:br>
              <a:rPr lang="nb-NO">
                <a:latin typeface="+mn-lt"/>
              </a:rPr>
            </a:br>
            <a:r>
              <a:rPr lang="nb-NO" b="1">
                <a:latin typeface="+mn-lt"/>
              </a:rPr>
              <a:t>Videolenke: </a:t>
            </a:r>
            <a:r>
              <a:rPr lang="nb-NO">
                <a:latin typeface="+mn-lt"/>
              </a:rPr>
              <a:t>https://www.youtube.com/shorts/a68TsBaH3D8 </a:t>
            </a:r>
          </a:p>
          <a:p>
            <a:endParaRPr lang="nb-NO" sz="1400"/>
          </a:p>
          <a:p>
            <a:endParaRPr lang="nb-NO" b="0" i="0">
              <a:solidFill>
                <a:srgbClr val="212529"/>
              </a:solidFill>
              <a:effectLst/>
              <a:highlight>
                <a:srgbClr val="FFFFFF"/>
              </a:highlight>
              <a:latin typeface="+mn-lt"/>
            </a:endParaRPr>
          </a:p>
          <a:p>
            <a:pPr marL="199413" indent="-199413">
              <a:buFont typeface="Arial" panose="020B0604020202020204" pitchFamily="34" charset="0"/>
              <a:buChar char="•"/>
            </a:pPr>
            <a:r>
              <a:rPr lang="nb-NO" b="0" i="0">
                <a:solidFill>
                  <a:srgbClr val="212529"/>
                </a:solidFill>
                <a:effectLst/>
                <a:highlight>
                  <a:srgbClr val="FFFFFF"/>
                </a:highlight>
                <a:latin typeface="+mn-lt"/>
              </a:rPr>
              <a:t>Nå skal elevene få se en video av Rocky, som var del av Skriv for liv-kampanjen i 2023.  </a:t>
            </a:r>
          </a:p>
          <a:p>
            <a:pPr marL="199413" indent="-199413">
              <a:buFont typeface="Arial" panose="020B0604020202020204" pitchFamily="34" charset="0"/>
              <a:buChar char="•"/>
            </a:pPr>
            <a:r>
              <a:rPr lang="nb-NO" b="0" i="0">
                <a:solidFill>
                  <a:srgbClr val="212529"/>
                </a:solidFill>
                <a:effectLst/>
                <a:highlight>
                  <a:srgbClr val="FFFFFF"/>
                </a:highlight>
                <a:latin typeface="+mn-lt"/>
              </a:rPr>
              <a:t>Når elevene ser filmen kan du be dem tenke gjennom hvordan brevskriving kan bidra til endring. </a:t>
            </a:r>
          </a:p>
          <a:p>
            <a:pPr marL="199413" indent="-199413">
              <a:buFont typeface="Arial" panose="020B0604020202020204" pitchFamily="34" charset="0"/>
              <a:buChar char="•"/>
            </a:pPr>
            <a:r>
              <a:rPr lang="nb-NO" b="0" i="0" err="1">
                <a:solidFill>
                  <a:srgbClr val="212529"/>
                </a:solidFill>
                <a:effectLst/>
                <a:highlight>
                  <a:srgbClr val="FFFFFF"/>
                </a:highlight>
                <a:latin typeface="+mn-lt"/>
              </a:rPr>
              <a:t>Videoenke</a:t>
            </a:r>
            <a:r>
              <a:rPr lang="nb-NO" b="0" i="0">
                <a:solidFill>
                  <a:srgbClr val="212529"/>
                </a:solidFill>
                <a:effectLst/>
                <a:highlight>
                  <a:srgbClr val="FFFFFF"/>
                </a:highlight>
                <a:latin typeface="+mn-lt"/>
              </a:rPr>
              <a:t> dersom </a:t>
            </a:r>
            <a:r>
              <a:rPr lang="nb-NO" b="0" i="0" err="1">
                <a:solidFill>
                  <a:srgbClr val="212529"/>
                </a:solidFill>
                <a:effectLst/>
                <a:highlight>
                  <a:srgbClr val="FFFFFF"/>
                </a:highlight>
                <a:latin typeface="+mn-lt"/>
              </a:rPr>
              <a:t>powerpoint</a:t>
            </a:r>
            <a:r>
              <a:rPr lang="nb-NO" b="0" i="0">
                <a:solidFill>
                  <a:srgbClr val="212529"/>
                </a:solidFill>
                <a:effectLst/>
                <a:highlight>
                  <a:srgbClr val="FFFFFF"/>
                </a:highlight>
                <a:latin typeface="+mn-lt"/>
              </a:rPr>
              <a:t> ikke spiller av videoen:</a:t>
            </a:r>
            <a:endParaRPr lang="nb-NO"/>
          </a:p>
          <a:p>
            <a:endParaRPr lang="nb-NO"/>
          </a:p>
          <a:p>
            <a:r>
              <a:rPr lang="nb-NO"/>
              <a:t>Refleksjonsspørsmål: Hvordan kan brevene bidra til endring?</a:t>
            </a:r>
          </a:p>
        </p:txBody>
      </p:sp>
    </p:spTree>
    <p:extLst>
      <p:ext uri="{BB962C8B-B14F-4D97-AF65-F5344CB8AC3E}">
        <p14:creationId xmlns:p14="http://schemas.microsoft.com/office/powerpoint/2010/main" val="108380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286E-F965-20CD-1399-CB5B15132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99C7B-EFD7-56AB-0626-21B69861A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BC861-B9D0-1277-9348-B58A26A6FF62}"/>
              </a:ext>
            </a:extLst>
          </p:cNvPr>
          <p:cNvSpPr>
            <a:spLocks noGrp="1"/>
          </p:cNvSpPr>
          <p:nvPr>
            <p:ph type="body" idx="1"/>
          </p:nvPr>
        </p:nvSpPr>
        <p:spPr/>
        <p:txBody>
          <a:bodyPr lIns="106354" tIns="53177" rIns="106354" bIns="53177"/>
          <a:lstStyle/>
          <a:p>
            <a:r>
              <a:rPr lang="nb-NO" b="1">
                <a:latin typeface="+mn-lt"/>
              </a:rPr>
              <a:t>Tidsramme: </a:t>
            </a:r>
            <a:r>
              <a:rPr lang="nb-NO">
                <a:latin typeface="+mn-lt"/>
              </a:rPr>
              <a:t>ca. 5 minutter</a:t>
            </a:r>
          </a:p>
          <a:p>
            <a:r>
              <a:rPr lang="nb-NO" b="1">
                <a:latin typeface="+mn-lt"/>
              </a:rPr>
              <a:t>Arbeidsform</a:t>
            </a:r>
            <a:r>
              <a:rPr lang="nb-NO">
                <a:latin typeface="+mn-lt"/>
              </a:rPr>
              <a:t>: formidler forteller + plenum  </a:t>
            </a:r>
          </a:p>
          <a:p>
            <a:endParaRPr lang="nb-NO">
              <a:latin typeface="+mn-lt"/>
              <a:cs typeface="Arial" panose="020B0604020202020204" pitchFamily="34" charset="0"/>
            </a:endParaRPr>
          </a:p>
          <a:p>
            <a:r>
              <a:rPr lang="nb-NO">
                <a:latin typeface="+mn-lt"/>
                <a:cs typeface="Arial" panose="020B0604020202020204" pitchFamily="34" charset="0"/>
              </a:rPr>
              <a:t>Vi så nettopp video av </a:t>
            </a:r>
            <a:r>
              <a:rPr lang="nb-NO" err="1">
                <a:latin typeface="+mn-lt"/>
                <a:cs typeface="Arial" panose="020B0604020202020204" pitchFamily="34" charset="0"/>
              </a:rPr>
              <a:t>Netsai</a:t>
            </a:r>
            <a:r>
              <a:rPr lang="nb-NO">
                <a:latin typeface="+mn-lt"/>
                <a:cs typeface="Arial" panose="020B0604020202020204" pitchFamily="34" charset="0"/>
              </a:rPr>
              <a:t> som ble straffet for å uttrykke seg – hun ble utsatt for menneskerettighetsbrudd – men hva er egentlig menneskerettighetene?</a:t>
            </a:r>
          </a:p>
          <a:p>
            <a:endParaRPr lang="nb-NO">
              <a:latin typeface="+mn-lt"/>
              <a:cs typeface="Arial" panose="020B0604020202020204" pitchFamily="34" charset="0"/>
            </a:endParaRPr>
          </a:p>
          <a:p>
            <a:pPr defTabSz="1063539">
              <a:defRPr/>
            </a:pPr>
            <a:r>
              <a:rPr lang="nb-NO" b="1">
                <a:latin typeface="+mn-lt"/>
                <a:cs typeface="Arial"/>
              </a:rPr>
              <a:t>Spør: </a:t>
            </a:r>
            <a:r>
              <a:rPr lang="nb-NO">
                <a:latin typeface="+mn-lt"/>
                <a:cs typeface="Arial"/>
              </a:rPr>
              <a:t>er det noen som vet om en menneskerett de har brukt i dag? (Diskutert kort i plenum). </a:t>
            </a:r>
          </a:p>
          <a:p>
            <a:r>
              <a:rPr lang="nb-NO" i="0">
                <a:latin typeface="+mn-lt"/>
                <a:cs typeface="Arial"/>
              </a:rPr>
              <a:t>(Om du har </a:t>
            </a:r>
            <a:r>
              <a:rPr lang="nb-NO" i="0" err="1">
                <a:latin typeface="+mn-lt"/>
                <a:cs typeface="Arial"/>
              </a:rPr>
              <a:t>printet</a:t>
            </a:r>
            <a:r>
              <a:rPr lang="nb-NO" i="0">
                <a:latin typeface="+mn-lt"/>
                <a:cs typeface="Arial"/>
              </a:rPr>
              <a:t> ut Amnestys forenklede versjonen av Verdenserklæringen om menneskerettighetene, så kan du dele denne ut til elevene. </a:t>
            </a:r>
          </a:p>
          <a:p>
            <a:pPr defTabSz="1063539">
              <a:defRPr/>
            </a:pPr>
            <a:r>
              <a:rPr lang="nb-NO" i="0">
                <a:latin typeface="+mn-lt"/>
                <a:cs typeface="Arial"/>
              </a:rPr>
              <a:t>Elevene kan få et øyeblikk til å se over menneskeerklæringen foran seg.)</a:t>
            </a:r>
          </a:p>
          <a:p>
            <a:pPr defTabSz="1063539">
              <a:defRPr/>
            </a:pPr>
            <a:endParaRPr lang="nb-NO">
              <a:latin typeface="+mn-lt"/>
              <a:cs typeface="Arial"/>
            </a:endParaRPr>
          </a:p>
          <a:p>
            <a:pPr defTabSz="1063539">
              <a:defRPr/>
            </a:pPr>
            <a:r>
              <a:rPr lang="nb-NO">
                <a:latin typeface="+mn-lt"/>
                <a:cs typeface="Arial"/>
              </a:rPr>
              <a:t>Gi dem deretter en kort gjennomgang av menneskerettighetene (omfanget av dette vil avhengig av hvilke forkunnskap elevene har om dette fra før).</a:t>
            </a:r>
            <a:endParaRPr lang="nb-NO">
              <a:latin typeface="+mn-lt"/>
              <a:cs typeface="Arial" panose="020B0604020202020204" pitchFamily="34" charset="0"/>
            </a:endParaRPr>
          </a:p>
          <a:p>
            <a:pPr marL="199413" indent="-199413" defTabSz="1063539">
              <a:buFont typeface="Arial" panose="020B0604020202020204" pitchFamily="34" charset="0"/>
              <a:buChar char="•"/>
              <a:defRPr/>
            </a:pPr>
            <a:r>
              <a:rPr lang="nb-NO">
                <a:latin typeface="+mn-lt"/>
                <a:cs typeface="Arial"/>
              </a:rPr>
              <a:t>Vi har alle grunnleggende menneskerettigheter, og grunnlaget for disse rettighetene er FNs verdenserklæring om menneskerettighetene fra 1948, og består av 30 artikler.</a:t>
            </a:r>
          </a:p>
          <a:p>
            <a:pPr marL="199413" indent="-199413" defTabSz="1063539">
              <a:buFont typeface="Arial" panose="020B0604020202020204" pitchFamily="34" charset="0"/>
              <a:buChar char="•"/>
              <a:defRPr/>
            </a:pPr>
            <a:r>
              <a:rPr lang="nb-NO">
                <a:latin typeface="+mn-lt"/>
                <a:cs typeface="Arial"/>
              </a:rPr>
              <a:t>Det er rettigheter vi alle har, og det er uavhengig av kjønn, alder, legning, nasjonalitet, hvem vi tror på eller hvor vi bor. </a:t>
            </a:r>
          </a:p>
          <a:p>
            <a:pPr marL="199413" indent="-199413" defTabSz="1063539">
              <a:buFont typeface="Arial" panose="020B0604020202020204" pitchFamily="34" charset="0"/>
              <a:buChar char="•"/>
              <a:defRPr/>
            </a:pPr>
            <a:r>
              <a:rPr lang="nb-NO">
                <a:latin typeface="+mn-lt"/>
                <a:cs typeface="Arial"/>
              </a:rPr>
              <a:t>For det er statene som er ansvarlig for at menneskerettighetene beskyttes. Til tross for dette, og at menneskerettighetene skal gjelde alle, blir de dessverre brutt hver eneste dag av stater verden over. </a:t>
            </a:r>
          </a:p>
        </p:txBody>
      </p:sp>
      <p:sp>
        <p:nvSpPr>
          <p:cNvPr id="4" name="Slide Number Placeholder 3">
            <a:extLst>
              <a:ext uri="{FF2B5EF4-FFF2-40B4-BE49-F238E27FC236}">
                <a16:creationId xmlns:a16="http://schemas.microsoft.com/office/drawing/2014/main" id="{F7DC381D-BD21-CCC4-BC50-AB7D4C2193CE}"/>
              </a:ext>
            </a:extLst>
          </p:cNvPr>
          <p:cNvSpPr>
            <a:spLocks noGrp="1"/>
          </p:cNvSpPr>
          <p:nvPr>
            <p:ph type="sldNum" sz="quarter" idx="10"/>
          </p:nvPr>
        </p:nvSpPr>
        <p:spPr/>
        <p:txBody>
          <a:bodyPr lIns="106354" tIns="53177" rIns="106354" bIns="53177"/>
          <a:lstStyle/>
          <a:p>
            <a:fld id="{F7021451-1387-4CA6-816F-3879F97B5CBC}" type="slidenum">
              <a:rPr lang="en-US"/>
              <a:t>7</a:t>
            </a:fld>
            <a:endParaRPr lang="en-US"/>
          </a:p>
        </p:txBody>
      </p:sp>
    </p:spTree>
    <p:extLst>
      <p:ext uri="{BB962C8B-B14F-4D97-AF65-F5344CB8AC3E}">
        <p14:creationId xmlns:p14="http://schemas.microsoft.com/office/powerpoint/2010/main" val="103833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9575" y="1235075"/>
            <a:ext cx="5922963" cy="3332163"/>
          </a:xfrm>
          <a:prstGeom prst="rect">
            <a:avLst/>
          </a:prstGeom>
          <a:noFill/>
          <a:ln w="12700">
            <a:solidFill>
              <a:prstClr val="black"/>
            </a:solidFill>
          </a:ln>
        </p:spPr>
      </p:sp>
      <p:sp>
        <p:nvSpPr>
          <p:cNvPr id="3" name="Plassholder for notater 2"/>
          <p:cNvSpPr>
            <a:spLocks noGrp="1"/>
          </p:cNvSpPr>
          <p:nvPr>
            <p:ph type="body" idx="1"/>
          </p:nvPr>
        </p:nvSpPr>
        <p:spPr>
          <a:xfrm>
            <a:off x="674212" y="4752747"/>
            <a:ext cx="5393690" cy="3888611"/>
          </a:xfrm>
          <a:prstGeom prst="rect">
            <a:avLst/>
          </a:prstGeom>
        </p:spPr>
        <p:txBody>
          <a:bodyPr lIns="106354" tIns="53177" rIns="106354" bIns="53177"/>
          <a:lstStyle/>
          <a:p>
            <a:r>
              <a:rPr lang="nb-NO" b="1">
                <a:latin typeface="+mn-lt"/>
              </a:rPr>
              <a:t>Tidsramme: </a:t>
            </a:r>
            <a:r>
              <a:rPr lang="nb-NO">
                <a:latin typeface="+mn-lt"/>
              </a:rPr>
              <a:t>ca. 5 minutter</a:t>
            </a:r>
          </a:p>
          <a:p>
            <a:r>
              <a:rPr lang="nb-NO" b="1">
                <a:latin typeface="+mn-lt"/>
              </a:rPr>
              <a:t>Arbeidsform</a:t>
            </a:r>
            <a:r>
              <a:rPr lang="nb-NO">
                <a:latin typeface="+mn-lt"/>
              </a:rPr>
              <a:t>: refleksjonsspørsmål + formidler viser video</a:t>
            </a:r>
          </a:p>
          <a:p>
            <a:endParaRPr lang="nb-NO"/>
          </a:p>
          <a:p>
            <a:r>
              <a:rPr lang="nb-NO"/>
              <a:t>I dag skal vi jobbe særlig med én menneskerett – ytringsfrihet.</a:t>
            </a:r>
          </a:p>
          <a:p>
            <a:r>
              <a:rPr lang="nb-NO" b="1"/>
              <a:t>Spør elevene </a:t>
            </a:r>
            <a:r>
              <a:rPr lang="nb-NO"/>
              <a:t>«hva er det første dere tenker på når dere hører ordet </a:t>
            </a:r>
            <a:r>
              <a:rPr lang="nb-NO" i="1"/>
              <a:t>ytringsfrihet</a:t>
            </a:r>
            <a:r>
              <a:rPr lang="nb-NO" i="0"/>
              <a:t>?» - hør refleksjonene i plenum.</a:t>
            </a:r>
          </a:p>
          <a:p>
            <a:r>
              <a:rPr lang="nb-NO" b="1" i="0"/>
              <a:t>Vis deretter videoen. </a:t>
            </a:r>
            <a:r>
              <a:rPr lang="nb-NO" i="0"/>
              <a:t>Videolenke: https://www.youtube.com/shorts/VodYE3sic6I</a:t>
            </a:r>
          </a:p>
          <a:p>
            <a:endParaRPr lang="nb-NO" i="0"/>
          </a:p>
          <a:p>
            <a:r>
              <a:rPr lang="nb-NO" b="1" i="0"/>
              <a:t>Oppsummer </a:t>
            </a:r>
            <a:endParaRPr lang="nb-NO" i="0"/>
          </a:p>
          <a:p>
            <a:pPr marL="199413" indent="-199413" defTabSz="1063539">
              <a:buFont typeface="Arial" panose="020B0604020202020204" pitchFamily="34" charset="0"/>
              <a:buChar char="•"/>
              <a:defRPr/>
            </a:pPr>
            <a:r>
              <a:rPr lang="nb-NO">
                <a:latin typeface="+mn-lt"/>
                <a:cs typeface="Arial"/>
              </a:rPr>
              <a:t>Artikkel</a:t>
            </a:r>
            <a:r>
              <a:rPr lang="nb-NO" b="1">
                <a:latin typeface="+mn-lt"/>
                <a:cs typeface="Arial"/>
              </a:rPr>
              <a:t>19: </a:t>
            </a:r>
            <a:r>
              <a:rPr lang="nb-NO" u="sng">
                <a:latin typeface="+mn-lt"/>
                <a:cs typeface="Arial"/>
              </a:rPr>
              <a:t>Alle har rett til mening- og ytringsfrihet: </a:t>
            </a:r>
            <a:r>
              <a:rPr lang="nb-NO" sz="2100">
                <a:cs typeface="Segoe UI"/>
              </a:rPr>
              <a:t>Denne retten handler om frihet til å si sin mening uten innblanding og til å søke, motta og meddele opplysninger og ideer gjennom ethvert meddelelsesmiddel og uten hensyn til landegrenser. Det vil altså si retten til å: </a:t>
            </a:r>
            <a:endParaRPr lang="nb-NO" b="0" i="0">
              <a:solidFill>
                <a:srgbClr val="212529"/>
              </a:solidFill>
              <a:effectLst/>
              <a:highlight>
                <a:srgbClr val="FFFFFF"/>
              </a:highlight>
              <a:latin typeface="+mn-lt"/>
              <a:cs typeface="Segoe UI"/>
            </a:endParaRPr>
          </a:p>
          <a:p>
            <a:pPr marL="199413" indent="-199413">
              <a:buFontTx/>
              <a:buChar char="-"/>
            </a:pPr>
            <a:r>
              <a:rPr lang="nb-NO" b="0" i="1">
                <a:solidFill>
                  <a:srgbClr val="212529"/>
                </a:solidFill>
                <a:effectLst/>
                <a:highlight>
                  <a:srgbClr val="FFFFFF"/>
                </a:highlight>
                <a:latin typeface="+mn-lt"/>
              </a:rPr>
              <a:t>Ytre din mening - så lenge den ikke setter andre menneskerettigheter eller sikkerhet i fare</a:t>
            </a:r>
          </a:p>
          <a:p>
            <a:pPr marL="199413" indent="-199413">
              <a:buFontTx/>
              <a:buChar char="-"/>
            </a:pPr>
            <a:r>
              <a:rPr lang="nb-NO" b="0" i="1">
                <a:solidFill>
                  <a:srgbClr val="212529"/>
                </a:solidFill>
                <a:effectLst/>
                <a:highlight>
                  <a:srgbClr val="FFFFFF"/>
                </a:highlight>
                <a:latin typeface="+mn-lt"/>
              </a:rPr>
              <a:t>Motta og gi informasjon</a:t>
            </a:r>
          </a:p>
          <a:p>
            <a:pPr marL="199413" indent="-199413">
              <a:buFont typeface="Arial" panose="020B0604020202020204" pitchFamily="34" charset="0"/>
              <a:buChar char="•"/>
            </a:pPr>
            <a:r>
              <a:rPr lang="nb-NO" i="0">
                <a:latin typeface="+mn-lt"/>
                <a:cs typeface="Arial" panose="020B0604020202020204" pitchFamily="34" charset="0"/>
              </a:rPr>
              <a:t>Målestokken er ikke om innholdet i ytringen i seg selv er hatefull eller diskriminerende, men om den utsetter andre for diskriminering eller andre krenkelser av deres menneskerettigheter, eller forårsaker fare for offentlig sikkerhet, orden, helse eller moral. </a:t>
            </a:r>
            <a:endParaRPr lang="nb-NO" i="1">
              <a:latin typeface="+mn-lt"/>
              <a:cs typeface="Arial" panose="020B0604020202020204" pitchFamily="34" charset="0"/>
            </a:endParaRPr>
          </a:p>
          <a:p>
            <a:pPr marL="199413" indent="-199413">
              <a:buFont typeface="Arial" panose="020B0604020202020204" pitchFamily="34" charset="0"/>
              <a:buChar char="•"/>
              <a:defRPr/>
            </a:pPr>
            <a:r>
              <a:rPr lang="nb-NO" i="0" noProof="0">
                <a:latin typeface="+mn-lt"/>
                <a:cs typeface="Arial"/>
              </a:rPr>
              <a:t>Ytringsfrihet</a:t>
            </a:r>
            <a:r>
              <a:rPr lang="en-US" i="0">
                <a:latin typeface="+mn-lt"/>
                <a:cs typeface="Arial"/>
              </a:rPr>
              <a:t> </a:t>
            </a:r>
            <a:r>
              <a:rPr lang="nb-NO" i="0" noProof="0">
                <a:latin typeface="+mn-lt"/>
                <a:cs typeface="Arial"/>
              </a:rPr>
              <a:t>er menneskerettighet som er helt sentral i Skriv for l</a:t>
            </a:r>
            <a:r>
              <a:rPr lang="nb-NO">
                <a:latin typeface="+mn-lt"/>
                <a:cs typeface="Arial"/>
              </a:rPr>
              <a:t>iv. Her bruker vi </a:t>
            </a:r>
            <a:r>
              <a:rPr lang="nb-NO" i="0" noProof="0">
                <a:latin typeface="+mn-lt"/>
                <a:cs typeface="Arial"/>
              </a:rPr>
              <a:t>vår egen stemme for å beskytte andres rettigheter. Dessverre er det slik at ytringsfrihet ikke er selvsagt for </a:t>
            </a:r>
            <a:r>
              <a:rPr lang="nb-NO">
                <a:latin typeface="+mn-lt"/>
                <a:cs typeface="Arial"/>
              </a:rPr>
              <a:t>alle. Noen</a:t>
            </a:r>
            <a:r>
              <a:rPr lang="nb-NO" i="0" noProof="0">
                <a:latin typeface="+mn-lt"/>
                <a:cs typeface="Arial"/>
              </a:rPr>
              <a:t> får ikke bruke sin stemme, selv ikke for å beskytte andre. Dette skal vi lære mer om i dag. </a:t>
            </a:r>
            <a:endParaRPr lang="en-US"/>
          </a:p>
          <a:p>
            <a:endParaRPr lang="nb-NO" i="0"/>
          </a:p>
          <a:p>
            <a:endParaRPr lang="nb-NO"/>
          </a:p>
        </p:txBody>
      </p:sp>
    </p:spTree>
    <p:extLst>
      <p:ext uri="{BB962C8B-B14F-4D97-AF65-F5344CB8AC3E}">
        <p14:creationId xmlns:p14="http://schemas.microsoft.com/office/powerpoint/2010/main" val="8328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C8F74-69B0-6011-B217-A7C356D51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3E259-4422-C752-CE3A-47D4699DB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18B7F-8B18-FD81-F43F-827492A78150}"/>
              </a:ext>
            </a:extLst>
          </p:cNvPr>
          <p:cNvSpPr>
            <a:spLocks noGrp="1"/>
          </p:cNvSpPr>
          <p:nvPr>
            <p:ph type="body" idx="1"/>
          </p:nvPr>
        </p:nvSpPr>
        <p:spPr/>
        <p:txBody>
          <a:bodyPr lIns="106354" tIns="53177" rIns="106354" bIns="53177"/>
          <a:lstStyle/>
          <a:p>
            <a:r>
              <a:rPr lang="en-US" b="1" err="1"/>
              <a:t>Tidsramme</a:t>
            </a:r>
            <a:r>
              <a:rPr lang="en-US" b="1"/>
              <a:t>:</a:t>
            </a:r>
            <a:r>
              <a:rPr lang="en-US" b="0"/>
              <a:t> 5-10 </a:t>
            </a:r>
            <a:r>
              <a:rPr lang="en-US" b="0" err="1"/>
              <a:t>minutter</a:t>
            </a:r>
            <a:endParaRPr lang="en-US" b="1"/>
          </a:p>
          <a:p>
            <a:r>
              <a:rPr lang="en-US" b="1" err="1"/>
              <a:t>Arbeidsform</a:t>
            </a:r>
            <a:r>
              <a:rPr lang="en-US" b="1"/>
              <a:t>: </a:t>
            </a:r>
            <a:r>
              <a:rPr lang="en-US" err="1"/>
              <a:t>Refleksjonsoppgave</a:t>
            </a:r>
            <a:r>
              <a:rPr lang="en-US"/>
              <a:t> – </a:t>
            </a:r>
            <a:r>
              <a:rPr lang="en-US" err="1"/>
              <a:t>Individ</a:t>
            </a:r>
            <a:r>
              <a:rPr lang="en-US"/>
              <a:t>/Gruppe/Plenum</a:t>
            </a:r>
          </a:p>
          <a:p>
            <a:pPr lvl="0"/>
            <a:r>
              <a:rPr lang="en-US" b="1" err="1"/>
              <a:t>Hensikt</a:t>
            </a:r>
            <a:r>
              <a:rPr lang="en-US" b="1"/>
              <a:t>:</a:t>
            </a:r>
            <a:r>
              <a:rPr lang="en-US" b="0"/>
              <a:t> </a:t>
            </a:r>
          </a:p>
          <a:p>
            <a:pPr lvl="1"/>
            <a:r>
              <a:rPr lang="en-US" b="0"/>
              <a:t>1) </a:t>
            </a:r>
            <a:r>
              <a:rPr lang="en-US" b="0" err="1"/>
              <a:t>Knytte</a:t>
            </a:r>
            <a:r>
              <a:rPr lang="en-US" b="0"/>
              <a:t> </a:t>
            </a:r>
            <a:r>
              <a:rPr lang="en-US" b="0" err="1"/>
              <a:t>temaet</a:t>
            </a:r>
            <a:r>
              <a:rPr lang="en-US" b="0"/>
              <a:t> </a:t>
            </a:r>
            <a:r>
              <a:rPr lang="en-US" b="0" err="1"/>
              <a:t>ytringsfrihet</a:t>
            </a:r>
            <a:r>
              <a:rPr lang="en-US" b="0"/>
              <a:t> </a:t>
            </a:r>
            <a:r>
              <a:rPr lang="en-US" b="0" err="1"/>
              <a:t>til</a:t>
            </a:r>
            <a:r>
              <a:rPr lang="en-US" b="0"/>
              <a:t> elevens </a:t>
            </a:r>
            <a:r>
              <a:rPr lang="en-US" b="0" err="1"/>
              <a:t>verden</a:t>
            </a:r>
            <a:r>
              <a:rPr lang="en-US" b="0"/>
              <a:t> </a:t>
            </a:r>
            <a:br>
              <a:rPr lang="en-US" b="0"/>
            </a:br>
            <a:r>
              <a:rPr lang="en-US" b="0"/>
              <a:t>2) </a:t>
            </a:r>
            <a:r>
              <a:rPr lang="en-US" b="0" err="1"/>
              <a:t>Skape</a:t>
            </a:r>
            <a:r>
              <a:rPr lang="en-US" b="0"/>
              <a:t> </a:t>
            </a:r>
            <a:r>
              <a:rPr lang="en-US" b="0" err="1"/>
              <a:t>refleksjon</a:t>
            </a:r>
            <a:r>
              <a:rPr lang="en-US" b="0"/>
              <a:t> </a:t>
            </a:r>
            <a:r>
              <a:rPr lang="en-US" b="0" err="1"/>
              <a:t>rundt</a:t>
            </a:r>
            <a:r>
              <a:rPr lang="en-US" b="0"/>
              <a:t> </a:t>
            </a:r>
            <a:r>
              <a:rPr lang="en-US" b="0" err="1"/>
              <a:t>egen</a:t>
            </a:r>
            <a:r>
              <a:rPr lang="en-US" b="0"/>
              <a:t> </a:t>
            </a:r>
            <a:r>
              <a:rPr lang="en-US" b="0" err="1"/>
              <a:t>ytringsfrihet</a:t>
            </a:r>
            <a:r>
              <a:rPr lang="en-US" b="0"/>
              <a:t>, </a:t>
            </a:r>
            <a:r>
              <a:rPr lang="en-US" b="0" err="1"/>
              <a:t>og</a:t>
            </a:r>
            <a:r>
              <a:rPr lang="en-US" b="0"/>
              <a:t> </a:t>
            </a:r>
            <a:r>
              <a:rPr lang="en-US" b="0" err="1"/>
              <a:t>ytringsfrihetens</a:t>
            </a:r>
            <a:r>
              <a:rPr lang="en-US" b="0"/>
              <a:t> </a:t>
            </a:r>
            <a:r>
              <a:rPr lang="en-US" b="0" err="1"/>
              <a:t>virkning</a:t>
            </a:r>
            <a:r>
              <a:rPr lang="en-US" b="0"/>
              <a:t> </a:t>
            </a:r>
            <a:r>
              <a:rPr lang="en-US" b="0" err="1"/>
              <a:t>i</a:t>
            </a:r>
            <a:r>
              <a:rPr lang="en-US" b="0"/>
              <a:t> </a:t>
            </a:r>
            <a:r>
              <a:rPr lang="en-US" b="0" err="1"/>
              <a:t>samfunnet</a:t>
            </a:r>
            <a:br>
              <a:rPr lang="en-US" b="0"/>
            </a:br>
            <a:endParaRPr lang="en-US"/>
          </a:p>
          <a:p>
            <a:r>
              <a:rPr lang="en-US" b="1"/>
              <a:t>Be </a:t>
            </a:r>
            <a:r>
              <a:rPr lang="en-US" b="1" err="1"/>
              <a:t>elevene</a:t>
            </a:r>
            <a:r>
              <a:rPr lang="en-US" b="1"/>
              <a:t> </a:t>
            </a:r>
            <a:r>
              <a:rPr lang="en-US" b="1" err="1"/>
              <a:t>tenke</a:t>
            </a:r>
            <a:r>
              <a:rPr lang="en-US" b="1"/>
              <a:t> </a:t>
            </a:r>
            <a:r>
              <a:rPr lang="en-US" b="1" err="1"/>
              <a:t>på</a:t>
            </a:r>
            <a:r>
              <a:rPr lang="en-US" b="1"/>
              <a:t> </a:t>
            </a:r>
            <a:r>
              <a:rPr lang="en-US" b="1" err="1"/>
              <a:t>en</a:t>
            </a:r>
            <a:r>
              <a:rPr lang="en-US" b="1"/>
              <a:t> </a:t>
            </a:r>
            <a:r>
              <a:rPr lang="en-US" b="1" err="1"/>
              <a:t>sak</a:t>
            </a:r>
            <a:r>
              <a:rPr lang="en-US" b="1"/>
              <a:t> </a:t>
            </a:r>
            <a:r>
              <a:rPr lang="en-US" b="1" err="1"/>
              <a:t>som</a:t>
            </a:r>
            <a:r>
              <a:rPr lang="en-US" b="1"/>
              <a:t> de </a:t>
            </a:r>
            <a:r>
              <a:rPr lang="en-US" b="1" err="1"/>
              <a:t>mener</a:t>
            </a:r>
            <a:r>
              <a:rPr lang="en-US" b="1"/>
              <a:t> er </a:t>
            </a:r>
            <a:r>
              <a:rPr lang="en-US" b="1" err="1"/>
              <a:t>viktig</a:t>
            </a:r>
            <a:endParaRPr lang="en-US" b="1"/>
          </a:p>
          <a:p>
            <a:r>
              <a:rPr lang="en-US" b="0"/>
              <a:t>Det </a:t>
            </a:r>
            <a:r>
              <a:rPr lang="en-US" b="0" err="1"/>
              <a:t>kan</a:t>
            </a:r>
            <a:r>
              <a:rPr lang="en-US" b="0"/>
              <a:t> </a:t>
            </a:r>
            <a:r>
              <a:rPr lang="en-US" b="0" err="1"/>
              <a:t>være</a:t>
            </a:r>
            <a:r>
              <a:rPr lang="en-US" b="0"/>
              <a:t> </a:t>
            </a:r>
            <a:r>
              <a:rPr lang="en-US" b="0" err="1"/>
              <a:t>noe</a:t>
            </a:r>
            <a:r>
              <a:rPr lang="en-US" b="0"/>
              <a:t> de </a:t>
            </a:r>
            <a:r>
              <a:rPr lang="en-US" b="0" err="1"/>
              <a:t>bryr</a:t>
            </a:r>
            <a:r>
              <a:rPr lang="en-US" b="0"/>
              <a:t> seg om, </a:t>
            </a:r>
            <a:r>
              <a:rPr lang="en-US" b="0" err="1"/>
              <a:t>eller</a:t>
            </a:r>
            <a:r>
              <a:rPr lang="en-US" b="0"/>
              <a:t> </a:t>
            </a:r>
            <a:r>
              <a:rPr lang="en-US" b="0" err="1"/>
              <a:t>noe</a:t>
            </a:r>
            <a:r>
              <a:rPr lang="en-US" b="0"/>
              <a:t> </a:t>
            </a:r>
            <a:r>
              <a:rPr lang="en-US" b="0" err="1"/>
              <a:t>i</a:t>
            </a:r>
            <a:r>
              <a:rPr lang="en-US" b="0"/>
              <a:t> </a:t>
            </a:r>
            <a:r>
              <a:rPr lang="en-US" b="0" err="1"/>
              <a:t>sitt</a:t>
            </a:r>
            <a:r>
              <a:rPr lang="en-US" b="0"/>
              <a:t> </a:t>
            </a:r>
            <a:r>
              <a:rPr lang="en-US" b="0" err="1"/>
              <a:t>nærmiljø</a:t>
            </a:r>
            <a:r>
              <a:rPr lang="en-US" b="0"/>
              <a:t> </a:t>
            </a:r>
            <a:r>
              <a:rPr lang="en-US" b="0" err="1"/>
              <a:t>eller</a:t>
            </a:r>
            <a:r>
              <a:rPr lang="en-US" b="0"/>
              <a:t> </a:t>
            </a:r>
            <a:r>
              <a:rPr lang="en-US" b="0" err="1"/>
              <a:t>i</a:t>
            </a:r>
            <a:r>
              <a:rPr lang="en-US" b="0"/>
              <a:t> </a:t>
            </a:r>
            <a:r>
              <a:rPr lang="en-US" b="0" err="1"/>
              <a:t>samfunnet</a:t>
            </a:r>
            <a:r>
              <a:rPr lang="en-US" b="0"/>
              <a:t> </a:t>
            </a:r>
            <a:r>
              <a:rPr lang="en-US" b="0" err="1"/>
              <a:t>som</a:t>
            </a:r>
            <a:r>
              <a:rPr lang="en-US" b="0"/>
              <a:t> de </a:t>
            </a:r>
            <a:r>
              <a:rPr lang="en-US" b="0" err="1"/>
              <a:t>ønsker</a:t>
            </a:r>
            <a:r>
              <a:rPr lang="en-US" b="0"/>
              <a:t> å </a:t>
            </a:r>
            <a:r>
              <a:rPr lang="en-US" b="0" err="1"/>
              <a:t>forandre</a:t>
            </a:r>
            <a:r>
              <a:rPr lang="en-US" b="0"/>
              <a:t>. </a:t>
            </a:r>
          </a:p>
          <a:p>
            <a:endParaRPr lang="en-US" b="0"/>
          </a:p>
          <a:p>
            <a:r>
              <a:rPr lang="en-US" b="0"/>
              <a:t>Gi dem 2 </a:t>
            </a:r>
            <a:r>
              <a:rPr lang="en-US" b="0" err="1"/>
              <a:t>minutter</a:t>
            </a:r>
            <a:r>
              <a:rPr lang="en-US" b="0"/>
              <a:t> </a:t>
            </a:r>
            <a:r>
              <a:rPr lang="en-US" b="0" err="1"/>
              <a:t>til</a:t>
            </a:r>
            <a:r>
              <a:rPr lang="en-US" b="0"/>
              <a:t> å </a:t>
            </a:r>
            <a:r>
              <a:rPr lang="en-US" b="0" err="1"/>
              <a:t>reflektere</a:t>
            </a:r>
            <a:r>
              <a:rPr lang="en-US" b="0"/>
              <a:t> over </a:t>
            </a:r>
            <a:r>
              <a:rPr lang="en-US" b="0" err="1"/>
              <a:t>spørsmålene</a:t>
            </a:r>
            <a:r>
              <a:rPr lang="en-US" b="0"/>
              <a:t> </a:t>
            </a:r>
            <a:r>
              <a:rPr lang="en-US" b="0" err="1"/>
              <a:t>individuelt</a:t>
            </a:r>
            <a:r>
              <a:rPr lang="en-US" b="0"/>
              <a:t>. </a:t>
            </a:r>
            <a:r>
              <a:rPr lang="en-US" b="0" err="1"/>
              <a:t>Deretter</a:t>
            </a:r>
            <a:r>
              <a:rPr lang="en-US" b="0"/>
              <a:t> </a:t>
            </a:r>
            <a:r>
              <a:rPr lang="en-US" b="0" err="1"/>
              <a:t>kan</a:t>
            </a:r>
            <a:r>
              <a:rPr lang="en-US" b="0"/>
              <a:t> de </a:t>
            </a:r>
            <a:r>
              <a:rPr lang="en-US" b="0" err="1"/>
              <a:t>sparre</a:t>
            </a:r>
            <a:r>
              <a:rPr lang="en-US" b="0"/>
              <a:t> med </a:t>
            </a:r>
            <a:r>
              <a:rPr lang="en-US" b="0" err="1"/>
              <a:t>sittekameratene</a:t>
            </a:r>
            <a:r>
              <a:rPr lang="en-US" b="0"/>
              <a:t>. </a:t>
            </a:r>
          </a:p>
          <a:p>
            <a:r>
              <a:rPr lang="en-US" b="0" err="1"/>
              <a:t>Oppsummer</a:t>
            </a:r>
            <a:r>
              <a:rPr lang="en-US" b="0"/>
              <a:t> </a:t>
            </a:r>
            <a:r>
              <a:rPr lang="en-US" b="0" err="1"/>
              <a:t>refleksjonene</a:t>
            </a:r>
            <a:r>
              <a:rPr lang="en-US" b="0"/>
              <a:t> </a:t>
            </a:r>
            <a:r>
              <a:rPr lang="en-US" b="0" err="1"/>
              <a:t>i</a:t>
            </a:r>
            <a:r>
              <a:rPr lang="en-US" b="0"/>
              <a:t> plenum.</a:t>
            </a:r>
          </a:p>
          <a:p>
            <a:endParaRPr lang="en-US" b="0"/>
          </a:p>
          <a:p>
            <a:r>
              <a:rPr lang="en-US" b="1" err="1"/>
              <a:t>Oppfølgingsspørsmål</a:t>
            </a:r>
            <a:r>
              <a:rPr lang="en-US" b="1"/>
              <a:t> </a:t>
            </a:r>
            <a:r>
              <a:rPr lang="en-US" b="1" err="1"/>
              <a:t>i</a:t>
            </a:r>
            <a:r>
              <a:rPr lang="en-US" b="1"/>
              <a:t> plenum: </a:t>
            </a:r>
            <a:r>
              <a:rPr lang="en-US" b="0" err="1"/>
              <a:t>Hvilke</a:t>
            </a:r>
            <a:r>
              <a:rPr lang="en-US" b="0"/>
              <a:t> </a:t>
            </a:r>
            <a:r>
              <a:rPr lang="en-US" b="0" err="1"/>
              <a:t>andre</a:t>
            </a:r>
            <a:r>
              <a:rPr lang="en-US" b="0"/>
              <a:t> </a:t>
            </a:r>
            <a:r>
              <a:rPr lang="en-US" b="0" err="1"/>
              <a:t>rettigheter</a:t>
            </a:r>
            <a:r>
              <a:rPr lang="en-US" b="0"/>
              <a:t> </a:t>
            </a:r>
            <a:r>
              <a:rPr lang="en-US" b="0" err="1"/>
              <a:t>tror</a:t>
            </a:r>
            <a:r>
              <a:rPr lang="en-US" b="0"/>
              <a:t> du </a:t>
            </a:r>
            <a:r>
              <a:rPr lang="en-US" b="0" err="1"/>
              <a:t>blir</a:t>
            </a:r>
            <a:r>
              <a:rPr lang="en-US" b="0"/>
              <a:t> </a:t>
            </a:r>
            <a:r>
              <a:rPr lang="en-US" b="0" err="1"/>
              <a:t>påvirket</a:t>
            </a:r>
            <a:r>
              <a:rPr lang="en-US" b="0"/>
              <a:t> </a:t>
            </a:r>
            <a:r>
              <a:rPr lang="en-US" b="0" err="1"/>
              <a:t>dersom</a:t>
            </a:r>
            <a:r>
              <a:rPr lang="en-US" b="0"/>
              <a:t> du mister </a:t>
            </a:r>
            <a:r>
              <a:rPr lang="en-US" b="0" err="1"/>
              <a:t>retten</a:t>
            </a:r>
            <a:r>
              <a:rPr lang="en-US" b="0"/>
              <a:t> </a:t>
            </a:r>
            <a:r>
              <a:rPr lang="en-US" b="0" err="1"/>
              <a:t>til</a:t>
            </a:r>
            <a:r>
              <a:rPr lang="en-US" b="0"/>
              <a:t> å </a:t>
            </a:r>
            <a:r>
              <a:rPr lang="en-US" b="0" err="1"/>
              <a:t>si</a:t>
            </a:r>
            <a:r>
              <a:rPr lang="en-US" b="0"/>
              <a:t> </a:t>
            </a:r>
            <a:r>
              <a:rPr lang="en-US" b="0" err="1"/>
              <a:t>hva</a:t>
            </a:r>
            <a:r>
              <a:rPr lang="en-US" b="0"/>
              <a:t> du </a:t>
            </a:r>
            <a:r>
              <a:rPr lang="en-US" b="0" err="1"/>
              <a:t>mener</a:t>
            </a:r>
            <a:r>
              <a:rPr lang="en-US" b="0"/>
              <a:t> om </a:t>
            </a:r>
            <a:r>
              <a:rPr lang="en-US" b="0" err="1"/>
              <a:t>denne</a:t>
            </a:r>
            <a:r>
              <a:rPr lang="en-US" b="0"/>
              <a:t> </a:t>
            </a:r>
            <a:r>
              <a:rPr lang="en-US" b="0" err="1"/>
              <a:t>saken</a:t>
            </a:r>
            <a:r>
              <a:rPr lang="en-US" b="0"/>
              <a:t>? </a:t>
            </a:r>
          </a:p>
          <a:p>
            <a:endParaRPr lang="en-US" b="0"/>
          </a:p>
          <a:p>
            <a:r>
              <a:rPr lang="en-US" b="0"/>
              <a:t>Vi </a:t>
            </a:r>
            <a:r>
              <a:rPr lang="en-US" b="0" err="1"/>
              <a:t>har</a:t>
            </a:r>
            <a:r>
              <a:rPr lang="en-US" b="0"/>
              <a:t> </a:t>
            </a:r>
            <a:r>
              <a:rPr lang="en-US" b="0" err="1"/>
              <a:t>nå</a:t>
            </a:r>
            <a:r>
              <a:rPr lang="en-US" b="0"/>
              <a:t> delt </a:t>
            </a:r>
            <a:r>
              <a:rPr lang="en-US" b="0" err="1"/>
              <a:t>ulike</a:t>
            </a:r>
            <a:r>
              <a:rPr lang="en-US" b="0"/>
              <a:t> </a:t>
            </a:r>
            <a:r>
              <a:rPr lang="en-US" b="0" err="1"/>
              <a:t>måter</a:t>
            </a:r>
            <a:r>
              <a:rPr lang="en-US" b="0"/>
              <a:t> man </a:t>
            </a:r>
            <a:r>
              <a:rPr lang="en-US" b="0" err="1"/>
              <a:t>kan</a:t>
            </a:r>
            <a:r>
              <a:rPr lang="en-US" b="0"/>
              <a:t> </a:t>
            </a:r>
            <a:r>
              <a:rPr lang="en-US" b="0" err="1"/>
              <a:t>bruke</a:t>
            </a:r>
            <a:r>
              <a:rPr lang="en-US" b="0"/>
              <a:t> </a:t>
            </a:r>
            <a:r>
              <a:rPr lang="en-US" b="0" err="1"/>
              <a:t>stemmen</a:t>
            </a:r>
            <a:r>
              <a:rPr lang="en-US" b="0"/>
              <a:t> sin </a:t>
            </a:r>
            <a:r>
              <a:rPr lang="en-US" b="0" err="1"/>
              <a:t>på</a:t>
            </a:r>
            <a:r>
              <a:rPr lang="en-US" b="0"/>
              <a:t>, </a:t>
            </a:r>
            <a:r>
              <a:rPr lang="en-US" b="0" err="1"/>
              <a:t>og</a:t>
            </a:r>
            <a:r>
              <a:rPr lang="en-US" b="0"/>
              <a:t> </a:t>
            </a:r>
            <a:r>
              <a:rPr lang="en-US" b="0" err="1"/>
              <a:t>reflektert</a:t>
            </a:r>
            <a:r>
              <a:rPr lang="en-US" b="0"/>
              <a:t> </a:t>
            </a:r>
            <a:r>
              <a:rPr lang="en-US" b="0" err="1"/>
              <a:t>rundt</a:t>
            </a:r>
            <a:r>
              <a:rPr lang="en-US" b="0"/>
              <a:t> </a:t>
            </a:r>
            <a:r>
              <a:rPr lang="en-US" b="0" err="1"/>
              <a:t>hvordan</a:t>
            </a:r>
            <a:r>
              <a:rPr lang="en-US" b="0"/>
              <a:t> </a:t>
            </a:r>
            <a:r>
              <a:rPr lang="en-US" b="0" err="1"/>
              <a:t>ytringsfriheten</a:t>
            </a:r>
            <a:r>
              <a:rPr lang="en-US" b="0"/>
              <a:t> ser </a:t>
            </a:r>
            <a:r>
              <a:rPr lang="en-US" b="0" err="1"/>
              <a:t>ut</a:t>
            </a:r>
            <a:r>
              <a:rPr lang="en-US" b="0"/>
              <a:t> for </a:t>
            </a:r>
            <a:r>
              <a:rPr lang="en-US" b="0" err="1"/>
              <a:t>dere</a:t>
            </a:r>
            <a:r>
              <a:rPr lang="en-US" b="0"/>
              <a:t> </a:t>
            </a:r>
            <a:r>
              <a:rPr lang="en-US" b="0" err="1"/>
              <a:t>som</a:t>
            </a:r>
            <a:r>
              <a:rPr lang="en-US" b="0"/>
              <a:t> </a:t>
            </a:r>
            <a:r>
              <a:rPr lang="en-US" b="0" err="1"/>
              <a:t>norsk</a:t>
            </a:r>
            <a:r>
              <a:rPr lang="en-US" b="0"/>
              <a:t> </a:t>
            </a:r>
            <a:r>
              <a:rPr lang="en-US" b="0" err="1"/>
              <a:t>ungdom</a:t>
            </a:r>
            <a:r>
              <a:rPr lang="en-US" b="0"/>
              <a:t> </a:t>
            </a:r>
            <a:r>
              <a:rPr lang="en-US" b="0" err="1"/>
              <a:t>i</a:t>
            </a:r>
            <a:r>
              <a:rPr lang="en-US" b="0"/>
              <a:t> </a:t>
            </a:r>
            <a:r>
              <a:rPr lang="en-US" b="0" err="1"/>
              <a:t>dag</a:t>
            </a:r>
            <a:r>
              <a:rPr lang="en-US" b="0"/>
              <a:t>. Men </a:t>
            </a:r>
            <a:r>
              <a:rPr lang="en-US" b="0" err="1"/>
              <a:t>som</a:t>
            </a:r>
            <a:r>
              <a:rPr lang="en-US" b="0"/>
              <a:t> vi vet er det </a:t>
            </a:r>
            <a:r>
              <a:rPr lang="en-US" b="0" err="1"/>
              <a:t>ikke</a:t>
            </a:r>
            <a:r>
              <a:rPr lang="en-US" b="0"/>
              <a:t> alle </a:t>
            </a:r>
            <a:r>
              <a:rPr lang="en-US" b="0" err="1"/>
              <a:t>som</a:t>
            </a:r>
            <a:r>
              <a:rPr lang="en-US" b="0"/>
              <a:t> </a:t>
            </a:r>
            <a:r>
              <a:rPr lang="en-US" b="0" err="1"/>
              <a:t>kan</a:t>
            </a:r>
            <a:r>
              <a:rPr lang="en-US" b="0"/>
              <a:t> </a:t>
            </a:r>
            <a:r>
              <a:rPr lang="en-US" b="0" err="1"/>
              <a:t>nyte</a:t>
            </a:r>
            <a:r>
              <a:rPr lang="en-US" b="0"/>
              <a:t> sine </a:t>
            </a:r>
            <a:r>
              <a:rPr lang="en-US" b="0" err="1"/>
              <a:t>menneskerettigheter</a:t>
            </a:r>
            <a:r>
              <a:rPr lang="en-US" b="0"/>
              <a:t> – </a:t>
            </a:r>
            <a:r>
              <a:rPr lang="en-US" b="0" err="1"/>
              <a:t>flere</a:t>
            </a:r>
            <a:r>
              <a:rPr lang="en-US" b="0"/>
              <a:t> </a:t>
            </a:r>
            <a:r>
              <a:rPr lang="en-US" b="0" err="1"/>
              <a:t>steder</a:t>
            </a:r>
            <a:r>
              <a:rPr lang="en-US" b="0"/>
              <a:t> </a:t>
            </a:r>
            <a:r>
              <a:rPr lang="en-US" b="0" err="1"/>
              <a:t>i</a:t>
            </a:r>
            <a:r>
              <a:rPr lang="en-US" b="0"/>
              <a:t> </a:t>
            </a:r>
            <a:r>
              <a:rPr lang="en-US" b="0" err="1"/>
              <a:t>verden</a:t>
            </a:r>
            <a:r>
              <a:rPr lang="en-US" b="0"/>
              <a:t> er det </a:t>
            </a:r>
            <a:r>
              <a:rPr lang="en-US" b="0" err="1"/>
              <a:t>faktisk</a:t>
            </a:r>
            <a:r>
              <a:rPr lang="en-US" b="0"/>
              <a:t> </a:t>
            </a:r>
            <a:r>
              <a:rPr lang="en-US" b="0" err="1"/>
              <a:t>farlig</a:t>
            </a:r>
            <a:r>
              <a:rPr lang="en-US" b="0"/>
              <a:t> å </a:t>
            </a:r>
            <a:r>
              <a:rPr lang="en-US" b="0" err="1"/>
              <a:t>si</a:t>
            </a:r>
            <a:r>
              <a:rPr lang="en-US" b="0"/>
              <a:t> sin </a:t>
            </a:r>
            <a:r>
              <a:rPr lang="en-US" b="0" err="1"/>
              <a:t>mening</a:t>
            </a:r>
            <a:r>
              <a:rPr lang="en-US" b="0"/>
              <a:t> – </a:t>
            </a:r>
            <a:r>
              <a:rPr lang="en-US" b="0" err="1"/>
              <a:t>og</a:t>
            </a:r>
            <a:r>
              <a:rPr lang="en-US" b="0"/>
              <a:t> mange </a:t>
            </a:r>
            <a:r>
              <a:rPr lang="en-US" b="0" err="1"/>
              <a:t>risikerer</a:t>
            </a:r>
            <a:r>
              <a:rPr lang="en-US" b="0"/>
              <a:t> </a:t>
            </a:r>
            <a:r>
              <a:rPr lang="en-US" b="0" err="1"/>
              <a:t>frihet</a:t>
            </a:r>
            <a:r>
              <a:rPr lang="en-US" b="0"/>
              <a:t> </a:t>
            </a:r>
            <a:r>
              <a:rPr lang="en-US" b="0" err="1"/>
              <a:t>og</a:t>
            </a:r>
            <a:r>
              <a:rPr lang="en-US" b="0"/>
              <a:t> </a:t>
            </a:r>
            <a:r>
              <a:rPr lang="en-US" b="0" err="1"/>
              <a:t>sikkerhet</a:t>
            </a:r>
            <a:r>
              <a:rPr lang="en-US" b="0"/>
              <a:t> </a:t>
            </a:r>
            <a:r>
              <a:rPr lang="en-US" b="0" err="1"/>
              <a:t>når</a:t>
            </a:r>
            <a:r>
              <a:rPr lang="en-US" b="0"/>
              <a:t> de </a:t>
            </a:r>
            <a:r>
              <a:rPr lang="en-US" b="0" err="1"/>
              <a:t>uttaler</a:t>
            </a:r>
            <a:r>
              <a:rPr lang="en-US" b="0"/>
              <a:t> seg. </a:t>
            </a:r>
          </a:p>
          <a:p>
            <a:endParaRPr lang="en-US" b="0"/>
          </a:p>
          <a:p>
            <a:r>
              <a:rPr lang="en-US" b="0" err="1"/>
              <a:t>Nå</a:t>
            </a:r>
            <a:r>
              <a:rPr lang="en-US" b="0"/>
              <a:t> </a:t>
            </a:r>
            <a:r>
              <a:rPr lang="en-US" b="0" err="1"/>
              <a:t>skal</a:t>
            </a:r>
            <a:r>
              <a:rPr lang="en-US" b="0"/>
              <a:t> vi </a:t>
            </a:r>
            <a:r>
              <a:rPr lang="en-US" b="0" err="1"/>
              <a:t>bli</a:t>
            </a:r>
            <a:r>
              <a:rPr lang="en-US" b="0"/>
              <a:t> </a:t>
            </a:r>
            <a:r>
              <a:rPr lang="en-US" b="0" err="1"/>
              <a:t>kjent</a:t>
            </a:r>
            <a:r>
              <a:rPr lang="en-US" b="0"/>
              <a:t> med </a:t>
            </a:r>
            <a:r>
              <a:rPr lang="en-US" b="0" err="1"/>
              <a:t>noen</a:t>
            </a:r>
            <a:r>
              <a:rPr lang="en-US" b="0"/>
              <a:t> </a:t>
            </a:r>
            <a:r>
              <a:rPr lang="en-US" b="0" err="1"/>
              <a:t>enkelte</a:t>
            </a:r>
            <a:r>
              <a:rPr lang="en-US" b="0"/>
              <a:t> </a:t>
            </a:r>
            <a:r>
              <a:rPr lang="en-US" b="0" err="1"/>
              <a:t>mennesker</a:t>
            </a:r>
            <a:r>
              <a:rPr lang="en-US" b="0"/>
              <a:t> </a:t>
            </a:r>
            <a:r>
              <a:rPr lang="en-US" b="0" err="1"/>
              <a:t>som</a:t>
            </a:r>
            <a:r>
              <a:rPr lang="en-US" b="0"/>
              <a:t> </a:t>
            </a:r>
            <a:r>
              <a:rPr lang="en-US" b="0" err="1"/>
              <a:t>i</a:t>
            </a:r>
            <a:r>
              <a:rPr lang="en-US" b="0"/>
              <a:t> </a:t>
            </a:r>
            <a:r>
              <a:rPr lang="en-US" b="0" err="1"/>
              <a:t>dag</a:t>
            </a:r>
            <a:r>
              <a:rPr lang="en-US" b="0"/>
              <a:t> er </a:t>
            </a:r>
            <a:r>
              <a:rPr lang="en-US" b="0" err="1"/>
              <a:t>straffet</a:t>
            </a:r>
            <a:r>
              <a:rPr lang="en-US" b="0"/>
              <a:t> </a:t>
            </a:r>
            <a:r>
              <a:rPr lang="en-US" b="0" err="1"/>
              <a:t>fordi</a:t>
            </a:r>
            <a:r>
              <a:rPr lang="en-US" b="0"/>
              <a:t> de </a:t>
            </a:r>
            <a:r>
              <a:rPr lang="en-US" b="0" err="1"/>
              <a:t>har</a:t>
            </a:r>
            <a:r>
              <a:rPr lang="en-US" b="0"/>
              <a:t> </a:t>
            </a:r>
            <a:r>
              <a:rPr lang="en-US" b="0" err="1"/>
              <a:t>forsøkt</a:t>
            </a:r>
            <a:r>
              <a:rPr lang="en-US" b="0"/>
              <a:t> å </a:t>
            </a:r>
            <a:r>
              <a:rPr lang="en-US" b="0" err="1"/>
              <a:t>si</a:t>
            </a:r>
            <a:r>
              <a:rPr lang="en-US" b="0"/>
              <a:t> sin </a:t>
            </a:r>
            <a:r>
              <a:rPr lang="en-US" b="0" err="1"/>
              <a:t>mening</a:t>
            </a:r>
            <a:r>
              <a:rPr lang="en-US" b="0"/>
              <a:t>.</a:t>
            </a:r>
          </a:p>
        </p:txBody>
      </p:sp>
      <p:sp>
        <p:nvSpPr>
          <p:cNvPr id="4" name="Slide Number Placeholder 3">
            <a:extLst>
              <a:ext uri="{FF2B5EF4-FFF2-40B4-BE49-F238E27FC236}">
                <a16:creationId xmlns:a16="http://schemas.microsoft.com/office/drawing/2014/main" id="{6689C21D-4FE6-F17C-F043-3BC1DBFCF4CE}"/>
              </a:ext>
            </a:extLst>
          </p:cNvPr>
          <p:cNvSpPr>
            <a:spLocks noGrp="1"/>
          </p:cNvSpPr>
          <p:nvPr>
            <p:ph type="sldNum" sz="quarter" idx="10"/>
          </p:nvPr>
        </p:nvSpPr>
        <p:spPr/>
        <p:txBody>
          <a:bodyPr lIns="106354" tIns="53177" rIns="106354" bIns="53177"/>
          <a:lstStyle/>
          <a:p>
            <a:fld id="{F7021451-1387-4CA6-816F-3879F97B5CBC}" type="slidenum">
              <a:rPr lang="en-US"/>
              <a:t>9</a:t>
            </a:fld>
            <a:endParaRPr lang="en-US"/>
          </a:p>
        </p:txBody>
      </p:sp>
    </p:spTree>
    <p:extLst>
      <p:ext uri="{BB962C8B-B14F-4D97-AF65-F5344CB8AC3E}">
        <p14:creationId xmlns:p14="http://schemas.microsoft.com/office/powerpoint/2010/main" val="289247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832051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97567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957236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68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29390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nb-NO"/>
              <a:t>Klikk for å redigere tittelstil</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C764DE79-268F-4C1A-8933-263129D2AF90}" type="datetimeFigureOut">
              <a:rPr lang="en-US" dirty="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36774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15713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nb-NO"/>
              <a:t>Klikk for å redigere tittelstil</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Content Placeholder 3"/>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Content Placeholder 5"/>
          <p:cNvSpPr>
            <a:spLocks noGrp="1"/>
          </p:cNvSpPr>
          <p:nvPr>
            <p:ph sz="quarter" idx="4"/>
          </p:nvPr>
        </p:nvSpPr>
        <p:spPr>
          <a:xfrm>
            <a:off x="4629150"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63335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322823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825638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nb-NO"/>
              <a:t>Klikk for å redigere tittelstil</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94953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nb-NO"/>
              <a:t>Klikk for å redigere tittelstil</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764DE79-268F-4C1A-8933-263129D2AF90}" type="datetimeFigureOut">
              <a:rPr lang="en-US" dirty="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3084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11/3/2025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956818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8VO1LGaQf2c?feature=oembed"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eVsFctToJoE?feature=oembed"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ViFwQcgVllA?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UuNhwmeAA70?feature=oembed"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ideo" Target="https://www.youtube.com/embed/a68TsBaH3D8?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VodYE3sic6I?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3EF4-8124-D66F-140D-988FAFE4B5A1}"/>
            </a:ext>
          </a:extLst>
        </p:cNvPr>
        <p:cNvGrpSpPr/>
        <p:nvPr/>
      </p:nvGrpSpPr>
      <p:grpSpPr>
        <a:xfrm>
          <a:off x="0" y="0"/>
          <a:ext cx="0" cy="0"/>
          <a:chOff x="0" y="0"/>
          <a:chExt cx="0" cy="0"/>
        </a:xfrm>
      </p:grpSpPr>
      <p:pic>
        <p:nvPicPr>
          <p:cNvPr id="7" name="Bilde 6" descr="Et bilde som inneholder håndskrift, Motetilbehør, kontorforsyninger, person&#10;&#10;KI-generert innhold kan være feil.">
            <a:extLst>
              <a:ext uri="{FF2B5EF4-FFF2-40B4-BE49-F238E27FC236}">
                <a16:creationId xmlns:a16="http://schemas.microsoft.com/office/drawing/2014/main" id="{EFC09E0F-CFC9-DEB6-712C-DC17BA7A8A9C}"/>
              </a:ext>
            </a:extLst>
          </p:cNvPr>
          <p:cNvPicPr>
            <a:picLocks noChangeAspect="1"/>
          </p:cNvPicPr>
          <p:nvPr/>
        </p:nvPicPr>
        <p:blipFill>
          <a:blip r:embed="rId3"/>
          <a:stretch>
            <a:fillRect/>
          </a:stretch>
        </p:blipFill>
        <p:spPr>
          <a:xfrm>
            <a:off x="0" y="0"/>
            <a:ext cx="9144000" cy="5143500"/>
          </a:xfrm>
          <a:prstGeom prst="rect">
            <a:avLst/>
          </a:prstGeom>
        </p:spPr>
      </p:pic>
      <p:pic>
        <p:nvPicPr>
          <p:cNvPr id="6" name="Bilde 5" descr="Et bilde som inneholder måne, sirkel&#10;&#10;Automatisk generert beskrivelse">
            <a:extLst>
              <a:ext uri="{FF2B5EF4-FFF2-40B4-BE49-F238E27FC236}">
                <a16:creationId xmlns:a16="http://schemas.microsoft.com/office/drawing/2014/main" id="{24F0CE80-7CD3-8EA1-B909-DD316AE71BBF}"/>
              </a:ext>
            </a:extLst>
          </p:cNvPr>
          <p:cNvPicPr>
            <a:picLocks noGrp="1" noRot="1" noChangeAspect="1" noMove="1" noResize="1" noEditPoints="1" noAdjustHandles="1" noChangeArrowheads="1" noChangeShapeType="1" noCrop="1"/>
          </p:cNvPicPr>
          <p:nvPr/>
        </p:nvPicPr>
        <p:blipFill>
          <a:blip r:embed="rId4"/>
          <a:stretch>
            <a:fillRect/>
          </a:stretch>
        </p:blipFill>
        <p:spPr>
          <a:xfrm>
            <a:off x="5029199" y="0"/>
            <a:ext cx="4114800" cy="5143500"/>
          </a:xfrm>
          <a:prstGeom prst="rect">
            <a:avLst/>
          </a:prstGeom>
        </p:spPr>
      </p:pic>
      <p:sp>
        <p:nvSpPr>
          <p:cNvPr id="5" name="Text 1">
            <a:extLst>
              <a:ext uri="{FF2B5EF4-FFF2-40B4-BE49-F238E27FC236}">
                <a16:creationId xmlns:a16="http://schemas.microsoft.com/office/drawing/2014/main" id="{EF26E00D-3CFC-1EA1-5E3D-CDB6E22C5EDC}"/>
              </a:ext>
            </a:extLst>
          </p:cNvPr>
          <p:cNvSpPr/>
          <p:nvPr/>
        </p:nvSpPr>
        <p:spPr>
          <a:xfrm>
            <a:off x="476250" y="727710"/>
            <a:ext cx="4762" cy="0"/>
          </a:xfrm>
          <a:prstGeom prst="rect">
            <a:avLst/>
          </a:prstGeom>
          <a:noFill/>
          <a:ln/>
        </p:spPr>
        <p:txBody>
          <a:bodyPr wrap="none" lIns="0" tIns="0" rIns="0" bIns="0" rtlCol="0" anchor="t">
            <a:spAutoFit/>
          </a:bodyPr>
          <a:lstStyle/>
          <a:p>
            <a:pPr algn="l">
              <a:lnSpc>
                <a:spcPts val="1920"/>
              </a:lnSpc>
            </a:pPr>
            <a:endParaRPr lang="en-US" sz="1200"/>
          </a:p>
        </p:txBody>
      </p:sp>
      <p:sp>
        <p:nvSpPr>
          <p:cNvPr id="8" name="Rektangel: avrundede hjørner 7">
            <a:extLst>
              <a:ext uri="{FF2B5EF4-FFF2-40B4-BE49-F238E27FC236}">
                <a16:creationId xmlns:a16="http://schemas.microsoft.com/office/drawing/2014/main" id="{6BD65526-6501-1ECA-6041-8C5A8B1B7FC9}"/>
              </a:ext>
            </a:extLst>
          </p:cNvPr>
          <p:cNvSpPr/>
          <p:nvPr/>
        </p:nvSpPr>
        <p:spPr>
          <a:xfrm>
            <a:off x="214257" y="3446280"/>
            <a:ext cx="4114800" cy="55275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nb-NO" sz="3500" b="1">
                <a:solidFill>
                  <a:schemeClr val="tx1"/>
                </a:solidFill>
                <a:latin typeface="+mj-lt"/>
              </a:rPr>
              <a:t>SKRIV FOR LIV</a:t>
            </a:r>
          </a:p>
        </p:txBody>
      </p:sp>
      <p:sp>
        <p:nvSpPr>
          <p:cNvPr id="2" name="Rektangel: avrundede hjørner 1">
            <a:extLst>
              <a:ext uri="{FF2B5EF4-FFF2-40B4-BE49-F238E27FC236}">
                <a16:creationId xmlns:a16="http://schemas.microsoft.com/office/drawing/2014/main" id="{D8E5CB07-8FA4-010D-CF21-35E473776949}"/>
              </a:ext>
            </a:extLst>
          </p:cNvPr>
          <p:cNvSpPr/>
          <p:nvPr/>
        </p:nvSpPr>
        <p:spPr>
          <a:xfrm>
            <a:off x="656068" y="4120321"/>
            <a:ext cx="3231179" cy="41354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2025</a:t>
            </a:r>
          </a:p>
        </p:txBody>
      </p:sp>
      <p:pic>
        <p:nvPicPr>
          <p:cNvPr id="12" name="Bilde 11" descr="Et bilde som inneholder tekst, klær, Menneskeansikt, person&#10;&#10;KI-generert innhold kan være feil.">
            <a:extLst>
              <a:ext uri="{FF2B5EF4-FFF2-40B4-BE49-F238E27FC236}">
                <a16:creationId xmlns:a16="http://schemas.microsoft.com/office/drawing/2014/main" id="{53412C6F-2A5F-B9A8-6DFC-705CDBE701A2}"/>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2436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F395-E51D-3A5B-7FBC-0838D639A19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8D84E0F-E3F4-EA6F-0E98-B8208E371D4D}"/>
              </a:ext>
            </a:extLst>
          </p:cNvPr>
          <p:cNvSpPr>
            <a:spLocks noGrp="1"/>
          </p:cNvSpPr>
          <p:nvPr>
            <p:ph type="title"/>
          </p:nvPr>
        </p:nvSpPr>
        <p:spPr/>
        <p:txBody>
          <a:bodyPr/>
          <a:lstStyle/>
          <a:p>
            <a:r>
              <a:rPr lang="nb-NO" b="1"/>
              <a:t>INDIVIDVIDEO</a:t>
            </a:r>
          </a:p>
        </p:txBody>
      </p:sp>
      <p:sp>
        <p:nvSpPr>
          <p:cNvPr id="3" name="Plassholder for tekst 2">
            <a:extLst>
              <a:ext uri="{FF2B5EF4-FFF2-40B4-BE49-F238E27FC236}">
                <a16:creationId xmlns:a16="http://schemas.microsoft.com/office/drawing/2014/main" id="{A42AE279-9A59-B9F0-2DC8-8D00E35FD39E}"/>
              </a:ext>
            </a:extLst>
          </p:cNvPr>
          <p:cNvSpPr>
            <a:spLocks noGrp="1"/>
          </p:cNvSpPr>
          <p:nvPr>
            <p:ph type="body" idx="1"/>
          </p:nvPr>
        </p:nvSpPr>
        <p:spPr/>
        <p:txBody>
          <a:bodyPr/>
          <a:lstStyle/>
          <a:p>
            <a:endParaRPr lang="nb-NO"/>
          </a:p>
        </p:txBody>
      </p:sp>
      <p:pic>
        <p:nvPicPr>
          <p:cNvPr id="4" name="Media på Internett 3" title="Datteren forteller: Min mamma Sonia Dahmani sitter fengslet i Tunisia">
            <a:hlinkClick r:id="" action="ppaction://media"/>
            <a:extLst>
              <a:ext uri="{FF2B5EF4-FFF2-40B4-BE49-F238E27FC236}">
                <a16:creationId xmlns:a16="http://schemas.microsoft.com/office/drawing/2014/main" id="{5694B695-CA5D-F9D8-9D25-48DB770E23AF}"/>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36540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46">
    <p:bg>
      <p:bgPr>
        <a:solidFill>
          <a:srgbClr val="F7F7DD"/>
        </a:solidFill>
        <a:effectLst/>
      </p:bgPr>
    </p:bg>
    <p:spTree>
      <p:nvGrpSpPr>
        <p:cNvPr id="1" name=""/>
        <p:cNvGrpSpPr/>
        <p:nvPr/>
      </p:nvGrpSpPr>
      <p:grpSpPr>
        <a:xfrm>
          <a:off x="0" y="0"/>
          <a:ext cx="0" cy="0"/>
          <a:chOff x="0" y="0"/>
          <a:chExt cx="0" cy="0"/>
        </a:xfrm>
      </p:grpSpPr>
      <p:pic>
        <p:nvPicPr>
          <p:cNvPr id="6" name="Bilde 5" descr="Et bilde som inneholder kart&#10;&#10;KI-generert innhold kan være feil.">
            <a:extLst>
              <a:ext uri="{FF2B5EF4-FFF2-40B4-BE49-F238E27FC236}">
                <a16:creationId xmlns:a16="http://schemas.microsoft.com/office/drawing/2014/main" id="{CE2845F6-8016-85AE-F6A2-EB01E2E0E5E2}"/>
              </a:ext>
            </a:extLst>
          </p:cNvPr>
          <p:cNvPicPr>
            <a:picLocks noChangeAspect="1"/>
          </p:cNvPicPr>
          <p:nvPr/>
        </p:nvPicPr>
        <p:blipFill>
          <a:blip r:embed="rId3"/>
          <a:stretch>
            <a:fillRect/>
          </a:stretch>
        </p:blipFill>
        <p:spPr>
          <a:xfrm>
            <a:off x="3618646" y="-196123"/>
            <a:ext cx="4572923" cy="5716154"/>
          </a:xfrm>
          <a:prstGeom prst="rect">
            <a:avLst/>
          </a:prstGeom>
        </p:spPr>
      </p:pic>
      <p:sp>
        <p:nvSpPr>
          <p:cNvPr id="3" name="Text 0"/>
          <p:cNvSpPr/>
          <p:nvPr/>
        </p:nvSpPr>
        <p:spPr>
          <a:xfrm>
            <a:off x="420986" y="1840408"/>
            <a:ext cx="4766798" cy="1462683"/>
          </a:xfrm>
          <a:prstGeom prst="rect">
            <a:avLst/>
          </a:prstGeom>
          <a:noFill/>
          <a:ln/>
        </p:spPr>
        <p:txBody>
          <a:bodyPr wrap="square" lIns="0" tIns="0" rIns="0" bIns="0" rtlCol="0" anchor="t"/>
          <a:lstStyle/>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Advokat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og</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mediepersonlighet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fra</a:t>
            </a:r>
            <a:r>
              <a:rPr lang="en-US">
                <a:solidFill>
                  <a:srgbClr val="323232"/>
                </a:solidFill>
                <a:latin typeface="+mj-lt"/>
                <a:ea typeface="General Sans" pitchFamily="34" charset="-122"/>
              </a:rPr>
              <a:t> Tunisia</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a:solidFill>
                  <a:srgbClr val="323232"/>
                </a:solidFill>
                <a:latin typeface="+mj-lt"/>
                <a:ea typeface="General Sans" pitchFamily="34" charset="-122"/>
              </a:rPr>
              <a:t>Bruker sin </a:t>
            </a:r>
            <a:r>
              <a:rPr lang="en-US" err="1">
                <a:solidFill>
                  <a:srgbClr val="323232"/>
                </a:solidFill>
                <a:latin typeface="+mj-lt"/>
                <a:ea typeface="General Sans" pitchFamily="34" charset="-122"/>
              </a:rPr>
              <a:t>stemme</a:t>
            </a:r>
            <a:r>
              <a:rPr lang="en-US">
                <a:solidFill>
                  <a:srgbClr val="323232"/>
                </a:solidFill>
                <a:latin typeface="+mj-lt"/>
                <a:ea typeface="General Sans" pitchFamily="34" charset="-122"/>
              </a:rPr>
              <a:t> for å </a:t>
            </a:r>
            <a:r>
              <a:rPr lang="en-US" err="1">
                <a:solidFill>
                  <a:srgbClr val="323232"/>
                </a:solidFill>
                <a:latin typeface="+mj-lt"/>
                <a:ea typeface="General Sans" pitchFamily="34" charset="-122"/>
              </a:rPr>
              <a:t>forsvare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menneskerettightene</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Kritiserte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blant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annet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fengselsforhold</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og</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rasisme</a:t>
            </a:r>
            <a:r>
              <a:rPr lang="en-US">
                <a:solidFill>
                  <a:srgbClr val="323232"/>
                </a:solidFill>
                <a:latin typeface="+mj-lt"/>
                <a:ea typeface="General Sans" pitchFamily="34" charset="-122"/>
              </a:rPr>
              <a:t> </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Fengslet</a:t>
            </a:r>
            <a:r>
              <a:rPr lang="en-US">
                <a:solidFill>
                  <a:srgbClr val="323232"/>
                </a:solidFill>
                <a:latin typeface="+mj-lt"/>
                <a:ea typeface="General Sans" pitchFamily="34" charset="-122"/>
              </a:rPr>
              <a:t> for </a:t>
            </a:r>
            <a:r>
              <a:rPr lang="en-US" err="1">
                <a:solidFill>
                  <a:srgbClr val="323232"/>
                </a:solidFill>
                <a:latin typeface="+mj-lt"/>
                <a:ea typeface="General Sans" pitchFamily="34" charset="-122"/>
              </a:rPr>
              <a:t>sitt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menneskerettighetsarbeid</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a:solidFill>
                  <a:srgbClr val="323232"/>
                </a:solidFill>
                <a:latin typeface="+mj-lt"/>
                <a:ea typeface="General Sans" pitchFamily="34" charset="-122"/>
              </a:rPr>
              <a:t>Amnesty </a:t>
            </a:r>
            <a:r>
              <a:rPr lang="en-US" err="1">
                <a:solidFill>
                  <a:srgbClr val="323232"/>
                </a:solidFill>
                <a:latin typeface="+mj-lt"/>
                <a:ea typeface="General Sans" pitchFamily="34" charset="-122"/>
              </a:rPr>
              <a:t>krever</a:t>
            </a:r>
            <a:r>
              <a:rPr lang="en-US">
                <a:solidFill>
                  <a:srgbClr val="323232"/>
                </a:solidFill>
                <a:latin typeface="+mj-lt"/>
                <a:ea typeface="General Sans" pitchFamily="34" charset="-122"/>
              </a:rPr>
              <a:t> at Sonia </a:t>
            </a:r>
            <a:r>
              <a:rPr lang="en-US" err="1">
                <a:solidFill>
                  <a:srgbClr val="323232"/>
                </a:solidFill>
                <a:latin typeface="+mj-lt"/>
                <a:ea typeface="General Sans" pitchFamily="34" charset="-122"/>
              </a:rPr>
              <a:t>løslates</a:t>
            </a:r>
            <a:r>
              <a:rPr lang="en-US">
                <a:solidFill>
                  <a:srgbClr val="323232"/>
                </a:solidFill>
                <a:latin typeface="+mj-lt"/>
                <a:ea typeface="General Sans" pitchFamily="34" charset="-122"/>
              </a:rPr>
              <a:t>, at </a:t>
            </a:r>
            <a:r>
              <a:rPr lang="en-US" err="1">
                <a:solidFill>
                  <a:srgbClr val="323232"/>
                </a:solidFill>
                <a:latin typeface="+mj-lt"/>
                <a:ea typeface="General Sans" pitchFamily="34" charset="-122"/>
              </a:rPr>
              <a:t>tiltalene</a:t>
            </a:r>
            <a:r>
              <a:rPr lang="en-US">
                <a:solidFill>
                  <a:srgbClr val="323232"/>
                </a:solidFill>
                <a:latin typeface="+mj-lt"/>
                <a:ea typeface="General Sans" pitchFamily="34" charset="-122"/>
              </a:rPr>
              <a:t> mot </a:t>
            </a:r>
            <a:r>
              <a:rPr lang="en-US" err="1">
                <a:solidFill>
                  <a:srgbClr val="323232"/>
                </a:solidFill>
                <a:latin typeface="+mj-lt"/>
                <a:ea typeface="General Sans" pitchFamily="34" charset="-122"/>
              </a:rPr>
              <a:t>henne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droppes</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og</a:t>
            </a:r>
            <a:r>
              <a:rPr lang="en-US">
                <a:solidFill>
                  <a:srgbClr val="323232"/>
                </a:solidFill>
                <a:latin typeface="+mj-lt"/>
                <a:ea typeface="General Sans" pitchFamily="34" charset="-122"/>
              </a:rPr>
              <a:t> at </a:t>
            </a:r>
            <a:r>
              <a:rPr lang="en-US" err="1">
                <a:solidFill>
                  <a:srgbClr val="323232"/>
                </a:solidFill>
                <a:latin typeface="+mj-lt"/>
                <a:ea typeface="General Sans" pitchFamily="34" charset="-122"/>
              </a:rPr>
              <a:t>fengselsforoldene</a:t>
            </a:r>
            <a:r>
              <a:rPr lang="en-US">
                <a:solidFill>
                  <a:srgbClr val="323232"/>
                </a:solidFill>
                <a:latin typeface="+mj-lt"/>
                <a:ea typeface="General Sans" pitchFamily="34" charset="-122"/>
              </a:rPr>
              <a:t> for </a:t>
            </a:r>
            <a:r>
              <a:rPr lang="en-US" err="1">
                <a:solidFill>
                  <a:srgbClr val="323232"/>
                </a:solidFill>
                <a:latin typeface="+mj-lt"/>
                <a:ea typeface="General Sans" pitchFamily="34" charset="-122"/>
              </a:rPr>
              <a:t>henne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forbedres</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inntil</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hun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blir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løslatt</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latin typeface="+mj-lt"/>
            </a:endParaRPr>
          </a:p>
        </p:txBody>
      </p:sp>
      <p:sp>
        <p:nvSpPr>
          <p:cNvPr id="7" name="Text 4"/>
          <p:cNvSpPr/>
          <p:nvPr/>
        </p:nvSpPr>
        <p:spPr>
          <a:xfrm>
            <a:off x="471875" y="714375"/>
            <a:ext cx="3401765" cy="960090"/>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SONIA DAHMANI</a:t>
            </a:r>
            <a:endParaRPr lang="en-US" sz="2400">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664AA117-7EC1-FE08-F33E-65B053B36DA8}"/>
              </a:ext>
            </a:extLst>
          </p:cNvPr>
          <p:cNvPicPr>
            <a:picLocks noGrp="1" noRot="1" noMove="1" noResize="1" noEditPoints="1" noAdjustHandles="1" noChangeArrowheads="1" noChangeShapeType="1" noCrop="1"/>
          </p:cNvPicPr>
          <p:nvPr/>
        </p:nvPicPr>
        <p:blipFill>
          <a:blip r:embed="rId4"/>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672EE7BC-88E2-D3C8-26EB-883D348838FD}"/>
              </a:ext>
            </a:extLst>
          </p:cNvPr>
          <p:cNvSpPr/>
          <p:nvPr/>
        </p:nvSpPr>
        <p:spPr>
          <a:xfrm>
            <a:off x="473927" y="482070"/>
            <a:ext cx="1023179"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TUNISIA</a:t>
            </a:r>
          </a:p>
        </p:txBody>
      </p:sp>
      <p:pic>
        <p:nvPicPr>
          <p:cNvPr id="4" name="Bilde 3">
            <a:extLst>
              <a:ext uri="{FF2B5EF4-FFF2-40B4-BE49-F238E27FC236}">
                <a16:creationId xmlns:a16="http://schemas.microsoft.com/office/drawing/2014/main" id="{FFC3CCF4-8D7F-AEB3-DE77-0938C1DE5739}"/>
              </a:ext>
            </a:extLst>
          </p:cNvPr>
          <p:cNvPicPr>
            <a:picLocks noChangeAspect="1"/>
          </p:cNvPicPr>
          <p:nvPr/>
        </p:nvPicPr>
        <p:blipFill>
          <a:blip r:embed="rId5"/>
          <a:stretch>
            <a:fillRect/>
          </a:stretch>
        </p:blipFill>
        <p:spPr>
          <a:xfrm>
            <a:off x="5655732" y="2019008"/>
            <a:ext cx="3488267" cy="31244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75B75E9F-55B2-5B66-3239-71D93FBD523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5408F5A-2EC4-9A37-2AA7-73E3E5029B23}"/>
              </a:ext>
            </a:extLst>
          </p:cNvPr>
          <p:cNvSpPr/>
          <p:nvPr/>
        </p:nvSpPr>
        <p:spPr>
          <a:xfrm>
            <a:off x="420986" y="1840408"/>
            <a:ext cx="4766798" cy="1462683"/>
          </a:xfrm>
          <a:prstGeom prst="rect">
            <a:avLst/>
          </a:prstGeom>
          <a:noFill/>
          <a:ln/>
        </p:spPr>
        <p:txBody>
          <a:bodyPr wrap="square" lIns="0" tIns="0" rIns="0" bIns="0" rtlCol="0" anchor="t"/>
          <a:lstStyle/>
          <a:p>
            <a:pPr algn="l">
              <a:lnSpc>
                <a:spcPts val="1920"/>
              </a:lnSpc>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sz="1600" err="1">
                <a:solidFill>
                  <a:srgbClr val="323232"/>
                </a:solidFill>
                <a:latin typeface="+mj-lt"/>
                <a:ea typeface="General Sans" pitchFamily="34" charset="-122"/>
              </a:rPr>
              <a:t>Hvorfor</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tror</a:t>
            </a:r>
            <a:r>
              <a:rPr lang="en-US" sz="1600">
                <a:solidFill>
                  <a:srgbClr val="323232"/>
                </a:solidFill>
                <a:latin typeface="+mj-lt"/>
                <a:ea typeface="General Sans" pitchFamily="34" charset="-122"/>
              </a:rPr>
              <a:t> du Sonia </a:t>
            </a:r>
            <a:r>
              <a:rPr lang="en-US" sz="1600" err="1">
                <a:solidFill>
                  <a:srgbClr val="323232"/>
                </a:solidFill>
                <a:latin typeface="+mj-lt"/>
                <a:ea typeface="General Sans" pitchFamily="34" charset="-122"/>
              </a:rPr>
              <a:t>ble</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straffet</a:t>
            </a:r>
            <a:r>
              <a:rPr lang="en-US" sz="1600">
                <a:solidFill>
                  <a:srgbClr val="323232"/>
                </a:solidFill>
                <a:latin typeface="+mj-lt"/>
                <a:ea typeface="General Sans" pitchFamily="34" charset="-122"/>
              </a:rPr>
              <a:t> for å </a:t>
            </a:r>
            <a:r>
              <a:rPr lang="en-US" sz="1600" err="1">
                <a:solidFill>
                  <a:srgbClr val="323232"/>
                </a:solidFill>
                <a:latin typeface="+mj-lt"/>
                <a:ea typeface="General Sans" pitchFamily="34" charset="-122"/>
              </a:rPr>
              <a:t>uttale</a:t>
            </a:r>
            <a:r>
              <a:rPr lang="en-US" sz="1600">
                <a:solidFill>
                  <a:srgbClr val="323232"/>
                </a:solidFill>
                <a:latin typeface="+mj-lt"/>
                <a:ea typeface="General Sans" pitchFamily="34" charset="-122"/>
              </a:rPr>
              <a:t> seg?</a:t>
            </a:r>
          </a:p>
          <a:p>
            <a:pPr marL="171450" indent="-171450" algn="l">
              <a:lnSpc>
                <a:spcPts val="1920"/>
              </a:lnSpc>
              <a:buFont typeface="Arial" panose="020B0604020202020204" pitchFamily="34" charset="0"/>
              <a:buChar char="•"/>
            </a:pPr>
            <a:endParaRPr lang="en-US" sz="16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sz="1600" err="1">
                <a:solidFill>
                  <a:srgbClr val="323232"/>
                </a:solidFill>
                <a:latin typeface="+mj-lt"/>
                <a:ea typeface="General Sans" pitchFamily="34" charset="-122"/>
              </a:rPr>
              <a:t>Hva</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kan</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være</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konsekvensen</a:t>
            </a:r>
            <a:r>
              <a:rPr lang="en-US" sz="1600">
                <a:solidFill>
                  <a:srgbClr val="323232"/>
                </a:solidFill>
                <a:latin typeface="+mj-lt"/>
                <a:ea typeface="General Sans" pitchFamily="34" charset="-122"/>
              </a:rPr>
              <a:t> av at </a:t>
            </a:r>
            <a:r>
              <a:rPr lang="en-US" sz="1600" err="1">
                <a:solidFill>
                  <a:srgbClr val="323232"/>
                </a:solidFill>
                <a:latin typeface="+mj-lt"/>
                <a:ea typeface="General Sans" pitchFamily="34" charset="-122"/>
              </a:rPr>
              <a:t>mennesker</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som</a:t>
            </a:r>
            <a:r>
              <a:rPr lang="en-US" sz="1600">
                <a:solidFill>
                  <a:srgbClr val="323232"/>
                </a:solidFill>
                <a:latin typeface="+mj-lt"/>
                <a:ea typeface="General Sans" pitchFamily="34" charset="-122"/>
              </a:rPr>
              <a:t> Sonia </a:t>
            </a:r>
            <a:r>
              <a:rPr lang="en-US" sz="1600" err="1">
                <a:solidFill>
                  <a:srgbClr val="323232"/>
                </a:solidFill>
                <a:latin typeface="+mj-lt"/>
                <a:ea typeface="General Sans" pitchFamily="34" charset="-122"/>
              </a:rPr>
              <a:t>ikke</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får</a:t>
            </a:r>
            <a:r>
              <a:rPr lang="en-US" sz="1600">
                <a:solidFill>
                  <a:srgbClr val="323232"/>
                </a:solidFill>
                <a:latin typeface="+mj-lt"/>
                <a:ea typeface="General Sans" pitchFamily="34" charset="-122"/>
              </a:rPr>
              <a:t> dele sine </a:t>
            </a:r>
            <a:r>
              <a:rPr lang="en-US" sz="1600" err="1">
                <a:solidFill>
                  <a:srgbClr val="323232"/>
                </a:solidFill>
                <a:latin typeface="+mj-lt"/>
                <a:ea typeface="General Sans" pitchFamily="34" charset="-122"/>
              </a:rPr>
              <a:t>meninger</a:t>
            </a:r>
            <a:r>
              <a:rPr lang="en-US" sz="1600">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sz="16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sz="1600" err="1">
                <a:solidFill>
                  <a:srgbClr val="323232"/>
                </a:solidFill>
                <a:latin typeface="+mj-lt"/>
                <a:ea typeface="General Sans" pitchFamily="34" charset="-122"/>
              </a:rPr>
              <a:t>Hvilke</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menneskerettigheter</a:t>
            </a:r>
            <a:r>
              <a:rPr lang="en-US" sz="1600">
                <a:solidFill>
                  <a:srgbClr val="323232"/>
                </a:solidFill>
                <a:latin typeface="+mj-lt"/>
                <a:ea typeface="General Sans" pitchFamily="34" charset="-122"/>
              </a:rPr>
              <a:t> er </a:t>
            </a:r>
            <a:r>
              <a:rPr lang="en-US" sz="1600" err="1">
                <a:solidFill>
                  <a:srgbClr val="323232"/>
                </a:solidFill>
                <a:latin typeface="+mj-lt"/>
                <a:ea typeface="General Sans" pitchFamily="34" charset="-122"/>
              </a:rPr>
              <a:t>brutt</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i</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denne</a:t>
            </a:r>
            <a:r>
              <a:rPr lang="en-US" sz="1600">
                <a:solidFill>
                  <a:srgbClr val="323232"/>
                </a:solidFill>
                <a:latin typeface="+mj-lt"/>
                <a:ea typeface="General Sans" pitchFamily="34" charset="-122"/>
              </a:rPr>
              <a:t> </a:t>
            </a:r>
            <a:r>
              <a:rPr lang="en-US" sz="1600" err="1">
                <a:solidFill>
                  <a:srgbClr val="323232"/>
                </a:solidFill>
                <a:latin typeface="+mj-lt"/>
                <a:ea typeface="General Sans" pitchFamily="34" charset="-122"/>
              </a:rPr>
              <a:t>saken</a:t>
            </a:r>
            <a:r>
              <a:rPr lang="en-US" sz="1200">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sz="1200">
              <a:latin typeface="+mj-lt"/>
            </a:endParaRPr>
          </a:p>
        </p:txBody>
      </p:sp>
      <p:sp>
        <p:nvSpPr>
          <p:cNvPr id="7" name="Text 4">
            <a:extLst>
              <a:ext uri="{FF2B5EF4-FFF2-40B4-BE49-F238E27FC236}">
                <a16:creationId xmlns:a16="http://schemas.microsoft.com/office/drawing/2014/main" id="{BAFC908D-B39C-826E-7CA4-A8CE31F311AD}"/>
              </a:ext>
            </a:extLst>
          </p:cNvPr>
          <p:cNvSpPr/>
          <p:nvPr/>
        </p:nvSpPr>
        <p:spPr>
          <a:xfrm>
            <a:off x="471875" y="714375"/>
            <a:ext cx="4204628" cy="960090"/>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REFLEKSJONSOPPGAVE</a:t>
            </a:r>
            <a:endParaRPr lang="en-US" sz="2400">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54E3CC11-8776-C139-CB63-D7B848A0B57E}"/>
              </a:ext>
            </a:extLst>
          </p:cNvPr>
          <p:cNvPicPr>
            <a:picLocks noGrp="1" noRot="1" noMove="1" noResize="1" noEditPoints="1" noAdjustHandles="1" noChangeArrowheads="1" noChangeShapeType="1" noCrop="1"/>
          </p:cNvPicPr>
          <p:nvPr/>
        </p:nvPicPr>
        <p:blipFill>
          <a:blip r:embed="rId3"/>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E1214C79-B98C-65AE-115A-EACEC1EA922C}"/>
              </a:ext>
            </a:extLst>
          </p:cNvPr>
          <p:cNvSpPr/>
          <p:nvPr/>
        </p:nvSpPr>
        <p:spPr>
          <a:xfrm>
            <a:off x="473927" y="482070"/>
            <a:ext cx="1023179"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TUNISIA</a:t>
            </a:r>
          </a:p>
        </p:txBody>
      </p:sp>
      <p:pic>
        <p:nvPicPr>
          <p:cNvPr id="6" name="Bilde 5" descr="Et bilde som inneholder Menneskeansikt, person, øyevipper, øyebryn&#10;&#10;KI-generert innhold kan være feil.">
            <a:extLst>
              <a:ext uri="{FF2B5EF4-FFF2-40B4-BE49-F238E27FC236}">
                <a16:creationId xmlns:a16="http://schemas.microsoft.com/office/drawing/2014/main" id="{8F81A18B-EDAB-EA36-5F1C-0C28B784D377}"/>
              </a:ext>
            </a:extLst>
          </p:cNvPr>
          <p:cNvPicPr>
            <a:picLocks noChangeAspect="1"/>
          </p:cNvPicPr>
          <p:nvPr/>
        </p:nvPicPr>
        <p:blipFill>
          <a:blip r:embed="rId4"/>
          <a:srcRect l="21500" r="17500"/>
          <a:stretch>
            <a:fillRect/>
          </a:stretch>
        </p:blipFill>
        <p:spPr>
          <a:xfrm>
            <a:off x="5419724" y="1035050"/>
            <a:ext cx="3486151" cy="330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667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7DD5-88A2-C300-7F27-91A6DB34EEA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762DA88-25D7-2D1C-C6B6-5A69063838F3}"/>
              </a:ext>
            </a:extLst>
          </p:cNvPr>
          <p:cNvSpPr>
            <a:spLocks noGrp="1"/>
          </p:cNvSpPr>
          <p:nvPr>
            <p:ph type="title"/>
          </p:nvPr>
        </p:nvSpPr>
        <p:spPr/>
        <p:txBody>
          <a:bodyPr/>
          <a:lstStyle/>
          <a:p>
            <a:r>
              <a:rPr lang="nb-NO" b="1"/>
              <a:t>INDIVIDVIDEO</a:t>
            </a:r>
          </a:p>
        </p:txBody>
      </p:sp>
      <p:sp>
        <p:nvSpPr>
          <p:cNvPr id="3" name="Plassholder for tekst 2">
            <a:extLst>
              <a:ext uri="{FF2B5EF4-FFF2-40B4-BE49-F238E27FC236}">
                <a16:creationId xmlns:a16="http://schemas.microsoft.com/office/drawing/2014/main" id="{B7D92691-5CB7-693B-494C-06EFA720D51D}"/>
              </a:ext>
            </a:extLst>
          </p:cNvPr>
          <p:cNvSpPr>
            <a:spLocks noGrp="1"/>
          </p:cNvSpPr>
          <p:nvPr>
            <p:ph type="body" idx="1"/>
          </p:nvPr>
        </p:nvSpPr>
        <p:spPr/>
        <p:txBody>
          <a:bodyPr/>
          <a:lstStyle/>
          <a:p>
            <a:endParaRPr lang="nb-NO"/>
          </a:p>
        </p:txBody>
      </p:sp>
      <p:pic>
        <p:nvPicPr>
          <p:cNvPr id="4" name="Media på Internett 3" title="20 år i fengsel for å vise sannheten – historien om fotojournalist Sai Zaw">
            <a:hlinkClick r:id="" action="ppaction://media"/>
            <a:extLst>
              <a:ext uri="{FF2B5EF4-FFF2-40B4-BE49-F238E27FC236}">
                <a16:creationId xmlns:a16="http://schemas.microsoft.com/office/drawing/2014/main" id="{99C87602-C820-EEA5-EAF4-33967BC5DE5E}"/>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1685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6F986490-019F-DB80-E626-4104060CB04F}"/>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FA5E7F9-F23F-27DE-F626-EFEFD4634DEA}"/>
              </a:ext>
            </a:extLst>
          </p:cNvPr>
          <p:cNvSpPr/>
          <p:nvPr/>
        </p:nvSpPr>
        <p:spPr>
          <a:xfrm>
            <a:off x="420986" y="1764612"/>
            <a:ext cx="4766798" cy="1462683"/>
          </a:xfrm>
          <a:prstGeom prst="rect">
            <a:avLst/>
          </a:prstGeom>
          <a:noFill/>
          <a:ln/>
        </p:spPr>
        <p:txBody>
          <a:bodyPr wrap="square" lIns="0" tIns="0" rIns="0" bIns="0" rtlCol="0" anchor="t"/>
          <a:lstStyle/>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Fotojournalist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fra</a:t>
            </a:r>
            <a:r>
              <a:rPr lang="en-US">
                <a:solidFill>
                  <a:srgbClr val="323232"/>
                </a:solidFill>
                <a:latin typeface="+mj-lt"/>
                <a:ea typeface="General Sans" pitchFamily="34" charset="-122"/>
              </a:rPr>
              <a:t> Myanmar</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a:solidFill>
                  <a:srgbClr val="323232"/>
                </a:solidFill>
                <a:latin typeface="+mj-lt"/>
                <a:ea typeface="General Sans" pitchFamily="34" charset="-122"/>
              </a:rPr>
              <a:t>Å </a:t>
            </a:r>
            <a:r>
              <a:rPr lang="en-US" err="1">
                <a:solidFill>
                  <a:srgbClr val="323232"/>
                </a:solidFill>
                <a:latin typeface="+mj-lt"/>
                <a:ea typeface="General Sans" pitchFamily="34" charset="-122"/>
              </a:rPr>
              <a:t>være</a:t>
            </a:r>
            <a:r>
              <a:rPr lang="en-US">
                <a:solidFill>
                  <a:srgbClr val="323232"/>
                </a:solidFill>
                <a:latin typeface="+mj-lt"/>
                <a:ea typeface="General Sans" pitchFamily="34" charset="-122"/>
              </a:rPr>
              <a:t> journalist </a:t>
            </a:r>
            <a:r>
              <a:rPr lang="en-US" err="1">
                <a:solidFill>
                  <a:srgbClr val="323232"/>
                </a:solidFill>
                <a:latin typeface="+mj-lt"/>
                <a:ea typeface="General Sans" pitchFamily="34" charset="-122"/>
              </a:rPr>
              <a:t>i</a:t>
            </a:r>
            <a:r>
              <a:rPr lang="en-US">
                <a:solidFill>
                  <a:srgbClr val="323232"/>
                </a:solidFill>
                <a:latin typeface="+mj-lt"/>
                <a:ea typeface="General Sans" pitchFamily="34" charset="-122"/>
              </a:rPr>
              <a:t> Myanmar </a:t>
            </a:r>
            <a:r>
              <a:rPr lang="en-US" err="1">
                <a:solidFill>
                  <a:srgbClr val="323232"/>
                </a:solidFill>
                <a:latin typeface="+mj-lt"/>
                <a:ea typeface="General Sans" pitchFamily="34" charset="-122"/>
              </a:rPr>
              <a:t>kan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være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livsfarlig</a:t>
            </a:r>
            <a:r>
              <a:rPr lang="en-US">
                <a:solidFill>
                  <a:srgbClr val="323232"/>
                </a:solidFill>
                <a:latin typeface="+mj-lt"/>
                <a:ea typeface="General Sans" pitchFamily="34" charset="-122"/>
              </a:rPr>
              <a:t>. </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a:solidFill>
                  <a:srgbClr val="323232"/>
                </a:solidFill>
                <a:latin typeface="+mj-lt"/>
                <a:ea typeface="General Sans" pitchFamily="34" charset="-122"/>
              </a:rPr>
              <a:t>Dro i </a:t>
            </a:r>
            <a:r>
              <a:rPr lang="en-US" err="1">
                <a:solidFill>
                  <a:srgbClr val="323232"/>
                </a:solidFill>
                <a:latin typeface="+mj-lt"/>
                <a:ea typeface="General Sans" pitchFamily="34" charset="-122"/>
              </a:rPr>
              <a:t>skjul</a:t>
            </a:r>
            <a:r>
              <a:rPr lang="en-US">
                <a:solidFill>
                  <a:srgbClr val="323232"/>
                </a:solidFill>
                <a:latin typeface="+mj-lt"/>
                <a:ea typeface="General Sans" pitchFamily="34" charset="-122"/>
              </a:rPr>
              <a:t> for å </a:t>
            </a:r>
            <a:r>
              <a:rPr lang="en-US" err="1">
                <a:solidFill>
                  <a:srgbClr val="323232"/>
                </a:solidFill>
                <a:latin typeface="+mj-lt"/>
                <a:ea typeface="General Sans" pitchFamily="34" charset="-122"/>
              </a:rPr>
              <a:t>dokumentere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ødeleggelsene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i</a:t>
            </a:r>
            <a:r>
              <a:rPr lang="en-US">
                <a:solidFill>
                  <a:srgbClr val="323232"/>
                </a:solidFill>
                <a:latin typeface="+mj-lt"/>
                <a:ea typeface="General Sans" pitchFamily="34" charset="-122"/>
              </a:rPr>
              <a:t> Rakhine </a:t>
            </a:r>
            <a:r>
              <a:rPr lang="en-US" err="1">
                <a:solidFill>
                  <a:srgbClr val="323232"/>
                </a:solidFill>
                <a:latin typeface="+mj-lt"/>
                <a:ea typeface="General Sans" pitchFamily="34" charset="-122"/>
              </a:rPr>
              <a:t>etter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en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naturkatastrofe</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Dømt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til</a:t>
            </a:r>
            <a:r>
              <a:rPr lang="en-US">
                <a:solidFill>
                  <a:srgbClr val="323232"/>
                </a:solidFill>
                <a:latin typeface="+mj-lt"/>
                <a:ea typeface="General Sans" pitchFamily="34" charset="-122"/>
              </a:rPr>
              <a:t> 20 </a:t>
            </a:r>
            <a:r>
              <a:rPr lang="en-US" err="1">
                <a:solidFill>
                  <a:srgbClr val="323232"/>
                </a:solidFill>
                <a:latin typeface="+mj-lt"/>
                <a:ea typeface="General Sans" pitchFamily="34" charset="-122"/>
              </a:rPr>
              <a:t>år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i</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fengsel</a:t>
            </a:r>
            <a:r>
              <a:rPr lang="en-US">
                <a:solidFill>
                  <a:srgbClr val="323232"/>
                </a:solidFill>
                <a:latin typeface="+mj-lt"/>
                <a:ea typeface="General Sans" pitchFamily="34" charset="-122"/>
              </a:rPr>
              <a:t>, med </a:t>
            </a:r>
            <a:r>
              <a:rPr lang="en-US" err="1">
                <a:solidFill>
                  <a:srgbClr val="323232"/>
                </a:solidFill>
                <a:latin typeface="+mj-lt"/>
                <a:ea typeface="General Sans" pitchFamily="34" charset="-122"/>
              </a:rPr>
              <a:t>hardt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arbeid</a:t>
            </a:r>
            <a:r>
              <a:rPr lang="en-US">
                <a:solidFill>
                  <a:srgbClr val="323232"/>
                </a:solidFill>
                <a:latin typeface="+mj-lt"/>
                <a:ea typeface="General Sans" pitchFamily="34" charset="-122"/>
              </a:rPr>
              <a:t>. </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a:solidFill>
                  <a:srgbClr val="323232"/>
                </a:solidFill>
                <a:latin typeface="+mj-lt"/>
                <a:ea typeface="General Sans" pitchFamily="34" charset="-122"/>
              </a:rPr>
              <a:t>Amnesty </a:t>
            </a:r>
            <a:r>
              <a:rPr lang="en-US" err="1">
                <a:solidFill>
                  <a:srgbClr val="323232"/>
                </a:solidFill>
                <a:latin typeface="+mj-lt"/>
                <a:ea typeface="General Sans" pitchFamily="34" charset="-122"/>
              </a:rPr>
              <a:t>krever</a:t>
            </a:r>
            <a:r>
              <a:rPr lang="en-US">
                <a:solidFill>
                  <a:srgbClr val="323232"/>
                </a:solidFill>
                <a:latin typeface="+mj-lt"/>
                <a:ea typeface="General Sans" pitchFamily="34" charset="-122"/>
              </a:rPr>
              <a:t> at Sai Zaw </a:t>
            </a:r>
            <a:r>
              <a:rPr lang="en-US" err="1">
                <a:solidFill>
                  <a:srgbClr val="323232"/>
                </a:solidFill>
                <a:latin typeface="+mj-lt"/>
                <a:ea typeface="General Sans" pitchFamily="34" charset="-122"/>
              </a:rPr>
              <a:t>Thaike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løslates</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umiddelbart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og</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uten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betingelser</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latin typeface="+mj-lt"/>
            </a:endParaRPr>
          </a:p>
        </p:txBody>
      </p:sp>
      <p:sp>
        <p:nvSpPr>
          <p:cNvPr id="7" name="Text 4">
            <a:extLst>
              <a:ext uri="{FF2B5EF4-FFF2-40B4-BE49-F238E27FC236}">
                <a16:creationId xmlns:a16="http://schemas.microsoft.com/office/drawing/2014/main" id="{970BEAED-F7DE-C77F-B0BA-62E03CC2237C}"/>
              </a:ext>
            </a:extLst>
          </p:cNvPr>
          <p:cNvSpPr/>
          <p:nvPr/>
        </p:nvSpPr>
        <p:spPr>
          <a:xfrm>
            <a:off x="471875" y="714375"/>
            <a:ext cx="3401765" cy="639296"/>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SAI ZAW THAIKE</a:t>
            </a:r>
            <a:endParaRPr lang="en-US" sz="2400">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AD3DF645-A0B9-6E8D-4748-AD00F82DD167}"/>
              </a:ext>
            </a:extLst>
          </p:cNvPr>
          <p:cNvPicPr>
            <a:picLocks noGrp="1" noRot="1" noMove="1" noResize="1" noEditPoints="1" noAdjustHandles="1" noChangeArrowheads="1" noChangeShapeType="1" noCrop="1"/>
          </p:cNvPicPr>
          <p:nvPr/>
        </p:nvPicPr>
        <p:blipFill>
          <a:blip r:embed="rId3"/>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4C6CF888-26AF-3F5C-6AA9-3989147C27F5}"/>
              </a:ext>
            </a:extLst>
          </p:cNvPr>
          <p:cNvSpPr/>
          <p:nvPr/>
        </p:nvSpPr>
        <p:spPr>
          <a:xfrm>
            <a:off x="473927" y="482070"/>
            <a:ext cx="1130755"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MYANMAR</a:t>
            </a:r>
          </a:p>
        </p:txBody>
      </p:sp>
      <p:pic>
        <p:nvPicPr>
          <p:cNvPr id="5" name="Bilde 4" descr="Et bilde som inneholder kart, sketch, kunst&#10;&#10;KI-generert innhold kan være feil.">
            <a:extLst>
              <a:ext uri="{FF2B5EF4-FFF2-40B4-BE49-F238E27FC236}">
                <a16:creationId xmlns:a16="http://schemas.microsoft.com/office/drawing/2014/main" id="{1ABFE233-4E9B-BB73-3DA7-D84334FC09CE}"/>
              </a:ext>
            </a:extLst>
          </p:cNvPr>
          <p:cNvPicPr>
            <a:picLocks noChangeAspect="1"/>
          </p:cNvPicPr>
          <p:nvPr/>
        </p:nvPicPr>
        <p:blipFill>
          <a:blip r:embed="rId4"/>
          <a:stretch>
            <a:fillRect/>
          </a:stretch>
        </p:blipFill>
        <p:spPr>
          <a:xfrm>
            <a:off x="4264863" y="-807138"/>
            <a:ext cx="4114800" cy="5143500"/>
          </a:xfrm>
          <a:prstGeom prst="rect">
            <a:avLst/>
          </a:prstGeom>
        </p:spPr>
      </p:pic>
      <p:pic>
        <p:nvPicPr>
          <p:cNvPr id="6" name="Bilde 5" descr="Et bilde som inneholder klær, person, Menneskeansikt, stående&#10;&#10;KI-generert innhold kan være feil.">
            <a:extLst>
              <a:ext uri="{FF2B5EF4-FFF2-40B4-BE49-F238E27FC236}">
                <a16:creationId xmlns:a16="http://schemas.microsoft.com/office/drawing/2014/main" id="{F701F5EA-A67D-0E4E-2E4C-EC00DB40229B}"/>
              </a:ext>
            </a:extLst>
          </p:cNvPr>
          <p:cNvPicPr>
            <a:picLocks noChangeAspect="1"/>
          </p:cNvPicPr>
          <p:nvPr/>
        </p:nvPicPr>
        <p:blipFill>
          <a:blip r:embed="rId5"/>
          <a:stretch>
            <a:fillRect/>
          </a:stretch>
        </p:blipFill>
        <p:spPr>
          <a:xfrm>
            <a:off x="6612335" y="714375"/>
            <a:ext cx="3396641" cy="4579937"/>
          </a:xfrm>
          <a:prstGeom prst="rect">
            <a:avLst/>
          </a:prstGeom>
        </p:spPr>
      </p:pic>
    </p:spTree>
    <p:extLst>
      <p:ext uri="{BB962C8B-B14F-4D97-AF65-F5344CB8AC3E}">
        <p14:creationId xmlns:p14="http://schemas.microsoft.com/office/powerpoint/2010/main" val="65566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9954C2D2-1AC5-6DB9-2D76-9BC6B894C60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1B451420-91DB-5CD2-2B7B-723453FF667D}"/>
              </a:ext>
            </a:extLst>
          </p:cNvPr>
          <p:cNvSpPr/>
          <p:nvPr/>
        </p:nvSpPr>
        <p:spPr>
          <a:xfrm>
            <a:off x="420986" y="1764612"/>
            <a:ext cx="4766798" cy="1462683"/>
          </a:xfrm>
          <a:prstGeom prst="rect">
            <a:avLst/>
          </a:prstGeom>
          <a:noFill/>
          <a:ln/>
        </p:spPr>
        <p:txBody>
          <a:bodyPr wrap="square" lIns="0" tIns="0" rIns="0" bIns="0" rtlCol="0" anchor="t"/>
          <a:lstStyle/>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Hvorfor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tror</a:t>
            </a:r>
            <a:r>
              <a:rPr lang="en-US">
                <a:solidFill>
                  <a:srgbClr val="323232"/>
                </a:solidFill>
                <a:latin typeface="+mj-lt"/>
                <a:ea typeface="General Sans" pitchFamily="34" charset="-122"/>
              </a:rPr>
              <a:t> du Sai Zaw </a:t>
            </a:r>
            <a:r>
              <a:rPr lang="en-US" err="1">
                <a:solidFill>
                  <a:srgbClr val="323232"/>
                </a:solidFill>
                <a:latin typeface="+mj-lt"/>
                <a:ea typeface="General Sans" pitchFamily="34" charset="-122"/>
              </a:rPr>
              <a:t>Thaike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ble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straffet</a:t>
            </a:r>
            <a:r>
              <a:rPr lang="en-US">
                <a:solidFill>
                  <a:srgbClr val="323232"/>
                </a:solidFill>
                <a:latin typeface="+mj-lt"/>
                <a:ea typeface="General Sans" pitchFamily="34" charset="-122"/>
              </a:rPr>
              <a:t> for å ta </a:t>
            </a:r>
            <a:r>
              <a:rPr lang="en-US" err="1">
                <a:solidFill>
                  <a:srgbClr val="323232"/>
                </a:solidFill>
                <a:latin typeface="+mj-lt"/>
                <a:ea typeface="General Sans" pitchFamily="34" charset="-122"/>
              </a:rPr>
              <a:t>bilder</a:t>
            </a:r>
            <a:r>
              <a:rPr lang="en-US">
                <a:solidFill>
                  <a:srgbClr val="323232"/>
                </a:solidFill>
                <a:latin typeface="+mj-lt"/>
                <a:ea typeface="General Sans" pitchFamily="34" charset="-122"/>
              </a:rPr>
              <a:t> av </a:t>
            </a:r>
            <a:r>
              <a:rPr lang="en-US" err="1">
                <a:solidFill>
                  <a:srgbClr val="323232"/>
                </a:solidFill>
                <a:latin typeface="+mj-lt"/>
                <a:ea typeface="General Sans" pitchFamily="34" charset="-122"/>
              </a:rPr>
              <a:t>ødeleggelsene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etter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naturkatastrofen</a:t>
            </a:r>
            <a:r>
              <a:rPr lang="en-US">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nSpc>
                <a:spcPts val="1920"/>
              </a:lnSpc>
              <a:buFont typeface="Arial" panose="020B0604020202020204" pitchFamily="34" charset="0"/>
              <a:buChar char="•"/>
            </a:pPr>
            <a:r>
              <a:rPr lang="en-US" err="1">
                <a:solidFill>
                  <a:srgbClr val="323232"/>
                </a:solidFill>
                <a:ea typeface="General Sans" pitchFamily="34" charset="-122"/>
              </a:rPr>
              <a:t>Hvordan</a:t>
            </a:r>
            <a:r>
              <a:rPr lang="en-US">
                <a:solidFill>
                  <a:srgbClr val="323232"/>
                </a:solidFill>
                <a:ea typeface="General Sans" pitchFamily="34" charset="-122"/>
              </a:rPr>
              <a:t> </a:t>
            </a:r>
            <a:r>
              <a:rPr lang="en-US" err="1">
                <a:solidFill>
                  <a:srgbClr val="323232"/>
                </a:solidFill>
                <a:ea typeface="General Sans" pitchFamily="34" charset="-122"/>
              </a:rPr>
              <a:t>kan</a:t>
            </a:r>
            <a:r>
              <a:rPr lang="en-US">
                <a:solidFill>
                  <a:srgbClr val="323232"/>
                </a:solidFill>
                <a:ea typeface="General Sans" pitchFamily="34" charset="-122"/>
              </a:rPr>
              <a:t> Sai Zaw </a:t>
            </a:r>
            <a:r>
              <a:rPr lang="en-US" err="1">
                <a:solidFill>
                  <a:srgbClr val="323232"/>
                </a:solidFill>
                <a:ea typeface="General Sans" pitchFamily="34" charset="-122"/>
              </a:rPr>
              <a:t>påvirke</a:t>
            </a:r>
            <a:r>
              <a:rPr lang="en-US">
                <a:solidFill>
                  <a:srgbClr val="323232"/>
                </a:solidFill>
                <a:ea typeface="General Sans" pitchFamily="34" charset="-122"/>
              </a:rPr>
              <a:t> </a:t>
            </a:r>
            <a:r>
              <a:rPr lang="en-US" err="1">
                <a:solidFill>
                  <a:srgbClr val="323232"/>
                </a:solidFill>
                <a:ea typeface="General Sans" pitchFamily="34" charset="-122"/>
              </a:rPr>
              <a:t>samfunnet</a:t>
            </a:r>
            <a:r>
              <a:rPr lang="en-US">
                <a:solidFill>
                  <a:srgbClr val="323232"/>
                </a:solidFill>
                <a:ea typeface="General Sans" pitchFamily="34" charset="-122"/>
              </a:rPr>
              <a:t> </a:t>
            </a:r>
            <a:r>
              <a:rPr lang="en-US" err="1">
                <a:solidFill>
                  <a:srgbClr val="323232"/>
                </a:solidFill>
                <a:ea typeface="General Sans" pitchFamily="34" charset="-122"/>
              </a:rPr>
              <a:t>ved</a:t>
            </a:r>
            <a:r>
              <a:rPr lang="en-US">
                <a:solidFill>
                  <a:srgbClr val="323232"/>
                </a:solidFill>
                <a:ea typeface="General Sans" pitchFamily="34" charset="-122"/>
              </a:rPr>
              <a:t> å ta </a:t>
            </a:r>
            <a:r>
              <a:rPr lang="en-US" err="1">
                <a:solidFill>
                  <a:srgbClr val="323232"/>
                </a:solidFill>
                <a:ea typeface="General Sans" pitchFamily="34" charset="-122"/>
              </a:rPr>
              <a:t>bilder</a:t>
            </a:r>
            <a:r>
              <a:rPr lang="en-US">
                <a:solidFill>
                  <a:srgbClr val="323232"/>
                </a:solidFill>
                <a:ea typeface="General Sans" pitchFamily="34" charset="-122"/>
              </a:rPr>
              <a:t> av </a:t>
            </a:r>
            <a:r>
              <a:rPr lang="en-US" err="1">
                <a:solidFill>
                  <a:srgbClr val="323232"/>
                </a:solidFill>
                <a:ea typeface="General Sans" pitchFamily="34" charset="-122"/>
              </a:rPr>
              <a:t>naturkatastrofen</a:t>
            </a:r>
            <a:r>
              <a:rPr lang="en-US">
                <a:solidFill>
                  <a:srgbClr val="323232"/>
                </a:solidFill>
                <a:ea typeface="General Sans" pitchFamily="34" charset="-122"/>
              </a:rPr>
              <a:t>?</a:t>
            </a: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Hva</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kan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skje</a:t>
            </a:r>
            <a:r>
              <a:rPr lang="en-US">
                <a:solidFill>
                  <a:srgbClr val="323232"/>
                </a:solidFill>
                <a:latin typeface="+mj-lt"/>
                <a:ea typeface="General Sans" pitchFamily="34" charset="-122"/>
              </a:rPr>
              <a:t> med </a:t>
            </a:r>
            <a:r>
              <a:rPr lang="en-US" err="1">
                <a:solidFill>
                  <a:srgbClr val="323232"/>
                </a:solidFill>
                <a:latin typeface="+mj-lt"/>
                <a:ea typeface="General Sans" pitchFamily="34" charset="-122"/>
              </a:rPr>
              <a:t>samfunnet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hvis</a:t>
            </a:r>
            <a:r>
              <a:rPr lang="en-US">
                <a:solidFill>
                  <a:srgbClr val="323232"/>
                </a:solidFill>
                <a:latin typeface="+mj-lt"/>
                <a:ea typeface="General Sans" pitchFamily="34" charset="-122"/>
              </a:rPr>
              <a:t> man </a:t>
            </a:r>
            <a:r>
              <a:rPr lang="en-US" err="1">
                <a:solidFill>
                  <a:srgbClr val="323232"/>
                </a:solidFill>
                <a:latin typeface="+mj-lt"/>
                <a:ea typeface="General Sans" pitchFamily="34" charset="-122"/>
              </a:rPr>
              <a:t>ikke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får</a:t>
            </a:r>
            <a:r>
              <a:rPr lang="en-US">
                <a:solidFill>
                  <a:srgbClr val="323232"/>
                </a:solidFill>
                <a:latin typeface="+mj-lt"/>
                <a:ea typeface="General Sans" pitchFamily="34" charset="-122"/>
              </a:rPr>
              <a:t> tatt </a:t>
            </a:r>
            <a:r>
              <a:rPr lang="en-US" err="1">
                <a:solidFill>
                  <a:srgbClr val="323232"/>
                </a:solidFill>
                <a:latin typeface="+mj-lt"/>
                <a:ea typeface="General Sans" pitchFamily="34" charset="-122"/>
              </a:rPr>
              <a:t>bilder</a:t>
            </a:r>
            <a:r>
              <a:rPr lang="en-US">
                <a:solidFill>
                  <a:srgbClr val="323232"/>
                </a:solidFill>
                <a:latin typeface="+mj-lt"/>
                <a:ea typeface="General Sans" pitchFamily="34" charset="-122"/>
              </a:rPr>
              <a:t> av </a:t>
            </a:r>
            <a:r>
              <a:rPr lang="en-US" err="1">
                <a:solidFill>
                  <a:srgbClr val="323232"/>
                </a:solidFill>
                <a:latin typeface="+mj-lt"/>
                <a:ea typeface="General Sans" pitchFamily="34" charset="-122"/>
              </a:rPr>
              <a:t>viktige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hendelser</a:t>
            </a:r>
            <a:r>
              <a:rPr lang="en-US">
                <a:solidFill>
                  <a:srgbClr val="323232"/>
                </a:solidFill>
                <a:latin typeface="+mj-lt"/>
                <a:ea typeface="General Sans" pitchFamily="34" charset="-122"/>
              </a:rPr>
              <a:t>? </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Hvilke</a:t>
            </a:r>
            <a:r>
              <a:rPr lang="en-US">
                <a:solidFill>
                  <a:srgbClr val="323232"/>
                </a:solidFill>
                <a:latin typeface="+mj-lt"/>
                <a:ea typeface="General Sans" pitchFamily="34" charset="-122"/>
              </a:rPr>
              <a:t> av Sai </a:t>
            </a:r>
            <a:r>
              <a:rPr lang="en-US" err="1">
                <a:solidFill>
                  <a:srgbClr val="323232"/>
                </a:solidFill>
                <a:latin typeface="+mj-lt"/>
                <a:ea typeface="General Sans" pitchFamily="34" charset="-122"/>
              </a:rPr>
              <a:t>Zaws</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menneskerettigheter</a:t>
            </a:r>
            <a:r>
              <a:rPr lang="en-US">
                <a:solidFill>
                  <a:srgbClr val="323232"/>
                </a:solidFill>
                <a:latin typeface="+mj-lt"/>
                <a:ea typeface="General Sans" pitchFamily="34" charset="-122"/>
              </a:rPr>
              <a:t> er </a:t>
            </a:r>
            <a:r>
              <a:rPr lang="en-US" err="1">
                <a:solidFill>
                  <a:srgbClr val="323232"/>
                </a:solidFill>
                <a:latin typeface="+mj-lt"/>
                <a:ea typeface="General Sans" pitchFamily="34" charset="-122"/>
              </a:rPr>
              <a:t>brutt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i</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denne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saken</a:t>
            </a:r>
            <a:r>
              <a:rPr lang="en-US">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sz="1200">
              <a:latin typeface="+mj-lt"/>
            </a:endParaRPr>
          </a:p>
        </p:txBody>
      </p:sp>
      <p:sp>
        <p:nvSpPr>
          <p:cNvPr id="7" name="Text 4">
            <a:extLst>
              <a:ext uri="{FF2B5EF4-FFF2-40B4-BE49-F238E27FC236}">
                <a16:creationId xmlns:a16="http://schemas.microsoft.com/office/drawing/2014/main" id="{AE9D4046-38A5-F229-5958-C052D0E1B62F}"/>
              </a:ext>
            </a:extLst>
          </p:cNvPr>
          <p:cNvSpPr/>
          <p:nvPr/>
        </p:nvSpPr>
        <p:spPr>
          <a:xfrm>
            <a:off x="471875" y="714375"/>
            <a:ext cx="4326548" cy="639296"/>
          </a:xfrm>
          <a:prstGeom prst="rect">
            <a:avLst/>
          </a:prstGeom>
          <a:noFill/>
          <a:ln/>
        </p:spPr>
        <p:txBody>
          <a:bodyPr wrap="square" lIns="0" tIns="0" rIns="0" bIns="0" rtlCol="0" anchor="t"/>
          <a:lstStyle/>
          <a:p>
            <a:pPr algn="l">
              <a:lnSpc>
                <a:spcPts val="3780"/>
              </a:lnSpc>
            </a:pPr>
            <a:r>
              <a:rPr lang="en-US" b="1" kern="0" spc="12">
                <a:solidFill>
                  <a:srgbClr val="101010"/>
                </a:solidFill>
                <a:latin typeface="Arial Black" panose="020B0A04020102020204" pitchFamily="34" charset="0"/>
                <a:ea typeface="General Sans" pitchFamily="34" charset="-122"/>
              </a:rPr>
              <a:t>REFLEKSJONSOPPGAVE</a:t>
            </a:r>
            <a:endParaRPr lang="en-US">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B8556C38-A1B6-BD99-1470-1471A0477EFA}"/>
              </a:ext>
            </a:extLst>
          </p:cNvPr>
          <p:cNvPicPr>
            <a:picLocks noGrp="1" noRot="1" noMove="1" noResize="1" noEditPoints="1" noAdjustHandles="1" noChangeArrowheads="1" noChangeShapeType="1" noCrop="1"/>
          </p:cNvPicPr>
          <p:nvPr/>
        </p:nvPicPr>
        <p:blipFill>
          <a:blip r:embed="rId3"/>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941338F4-04CD-2409-E749-A1F1BC9B7E8E}"/>
              </a:ext>
            </a:extLst>
          </p:cNvPr>
          <p:cNvSpPr/>
          <p:nvPr/>
        </p:nvSpPr>
        <p:spPr>
          <a:xfrm>
            <a:off x="473927" y="482070"/>
            <a:ext cx="1130755"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MYANMAR</a:t>
            </a:r>
          </a:p>
        </p:txBody>
      </p:sp>
      <p:pic>
        <p:nvPicPr>
          <p:cNvPr id="4" name="Bilde 3">
            <a:extLst>
              <a:ext uri="{FF2B5EF4-FFF2-40B4-BE49-F238E27FC236}">
                <a16:creationId xmlns:a16="http://schemas.microsoft.com/office/drawing/2014/main" id="{4AB5C5BE-2FCF-49AC-FC32-487FDA11BD4E}"/>
              </a:ext>
            </a:extLst>
          </p:cNvPr>
          <p:cNvPicPr>
            <a:picLocks noChangeAspect="1"/>
          </p:cNvPicPr>
          <p:nvPr/>
        </p:nvPicPr>
        <p:blipFill>
          <a:blip r:embed="rId4"/>
          <a:stretch>
            <a:fillRect/>
          </a:stretch>
        </p:blipFill>
        <p:spPr>
          <a:xfrm>
            <a:off x="5392287" y="1386407"/>
            <a:ext cx="3581400" cy="2069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63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BF72-8979-C76F-11DC-2389260249C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9B1AB1D-6E1C-CB45-7F74-ABACD6BA6A50}"/>
              </a:ext>
            </a:extLst>
          </p:cNvPr>
          <p:cNvSpPr>
            <a:spLocks noGrp="1"/>
          </p:cNvSpPr>
          <p:nvPr>
            <p:ph type="title"/>
          </p:nvPr>
        </p:nvSpPr>
        <p:spPr/>
        <p:txBody>
          <a:bodyPr/>
          <a:lstStyle/>
          <a:p>
            <a:r>
              <a:rPr lang="nb-NO" b="1"/>
              <a:t>INDIVIDVIDEO</a:t>
            </a:r>
          </a:p>
        </p:txBody>
      </p:sp>
      <p:sp>
        <p:nvSpPr>
          <p:cNvPr id="3" name="Plassholder for tekst 2">
            <a:extLst>
              <a:ext uri="{FF2B5EF4-FFF2-40B4-BE49-F238E27FC236}">
                <a16:creationId xmlns:a16="http://schemas.microsoft.com/office/drawing/2014/main" id="{FE51D99C-80E6-B798-1908-BB56A55F82AC}"/>
              </a:ext>
            </a:extLst>
          </p:cNvPr>
          <p:cNvSpPr>
            <a:spLocks noGrp="1"/>
          </p:cNvSpPr>
          <p:nvPr>
            <p:ph type="body" idx="1"/>
          </p:nvPr>
        </p:nvSpPr>
        <p:spPr/>
        <p:txBody>
          <a:bodyPr/>
          <a:lstStyle/>
          <a:p>
            <a:endParaRPr lang="nb-NO"/>
          </a:p>
        </p:txBody>
      </p:sp>
      <p:pic>
        <p:nvPicPr>
          <p:cNvPr id="4" name="Media på Internett 3" title="Nargiz Absalamovas - Skriv for liv 2025">
            <a:hlinkClick r:id="" action="ppaction://media"/>
            <a:extLst>
              <a:ext uri="{FF2B5EF4-FFF2-40B4-BE49-F238E27FC236}">
                <a16:creationId xmlns:a16="http://schemas.microsoft.com/office/drawing/2014/main" id="{0865B5E4-626A-B00A-80A8-BDCA408F9E50}"/>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38609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6E57E338-A792-213E-7DBB-262CC31E4B2D}"/>
            </a:ext>
          </a:extLst>
        </p:cNvPr>
        <p:cNvGrpSpPr/>
        <p:nvPr/>
      </p:nvGrpSpPr>
      <p:grpSpPr>
        <a:xfrm>
          <a:off x="0" y="0"/>
          <a:ext cx="0" cy="0"/>
          <a:chOff x="0" y="0"/>
          <a:chExt cx="0" cy="0"/>
        </a:xfrm>
      </p:grpSpPr>
      <p:pic>
        <p:nvPicPr>
          <p:cNvPr id="6" name="Bilde 5">
            <a:extLst>
              <a:ext uri="{FF2B5EF4-FFF2-40B4-BE49-F238E27FC236}">
                <a16:creationId xmlns:a16="http://schemas.microsoft.com/office/drawing/2014/main" id="{17539041-11F7-E978-02AF-F9764D0ECF51}"/>
              </a:ext>
            </a:extLst>
          </p:cNvPr>
          <p:cNvPicPr>
            <a:picLocks noChangeAspect="1"/>
          </p:cNvPicPr>
          <p:nvPr/>
        </p:nvPicPr>
        <p:blipFill>
          <a:blip r:embed="rId3"/>
          <a:stretch>
            <a:fillRect/>
          </a:stretch>
        </p:blipFill>
        <p:spPr>
          <a:xfrm>
            <a:off x="6026147" y="-212316"/>
            <a:ext cx="3644504" cy="4555630"/>
          </a:xfrm>
          <a:prstGeom prst="rect">
            <a:avLst/>
          </a:prstGeom>
        </p:spPr>
      </p:pic>
      <p:sp>
        <p:nvSpPr>
          <p:cNvPr id="3" name="Text 0">
            <a:extLst>
              <a:ext uri="{FF2B5EF4-FFF2-40B4-BE49-F238E27FC236}">
                <a16:creationId xmlns:a16="http://schemas.microsoft.com/office/drawing/2014/main" id="{BAC756BB-7F5D-BACC-066B-26E35531928A}"/>
              </a:ext>
            </a:extLst>
          </p:cNvPr>
          <p:cNvSpPr/>
          <p:nvPr/>
        </p:nvSpPr>
        <p:spPr>
          <a:xfrm>
            <a:off x="456545" y="1495594"/>
            <a:ext cx="6505974" cy="1462683"/>
          </a:xfrm>
          <a:prstGeom prst="rect">
            <a:avLst/>
          </a:prstGeom>
          <a:noFill/>
          <a:ln/>
        </p:spPr>
        <p:txBody>
          <a:bodyPr wrap="square" lIns="0" tIns="0" rIns="0" bIns="0" rtlCol="0" anchor="t"/>
          <a:lstStyle/>
          <a:p>
            <a:pPr marL="285750" lvl="0" indent="-285750">
              <a:buFont typeface="Arial" panose="020B0604020202020204" pitchFamily="34" charset="0"/>
              <a:buChar char="•"/>
            </a:pPr>
            <a:r>
              <a:rPr lang="nb-NO">
                <a:latin typeface="Arial" panose="020B0604020202020204" pitchFamily="34" charset="0"/>
                <a:cs typeface="Arial" panose="020B0604020202020204" pitchFamily="34" charset="0"/>
              </a:rPr>
              <a:t>Jobber som journalist i et av de siste uavhengige mediene i landet.</a:t>
            </a:r>
          </a:p>
          <a:p>
            <a:pPr marL="285750" lvl="0" indent="-285750">
              <a:buFont typeface="Arial" panose="020B0604020202020204" pitchFamily="34" charset="0"/>
              <a:buChar char="•"/>
            </a:pPr>
            <a:endParaRPr lang="nb-NO">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nb-NO">
                <a:latin typeface="Arial" panose="020B0604020202020204" pitchFamily="34" charset="0"/>
                <a:cs typeface="Arial" panose="020B0604020202020204" pitchFamily="34" charset="0"/>
              </a:rPr>
              <a:t>Banket opp og arrestert for å rapportere om miljø, kvinners rettigheter, maktmisbruk og urett.</a:t>
            </a:r>
          </a:p>
          <a:p>
            <a:pPr marL="285750" lvl="0" indent="-285750">
              <a:buFont typeface="Arial" panose="020B0604020202020204" pitchFamily="34" charset="0"/>
              <a:buChar char="•"/>
            </a:pPr>
            <a:endParaRPr lang="nb-NO">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nb-NO">
                <a:latin typeface="Arial" panose="020B0604020202020204" pitchFamily="34" charset="0"/>
                <a:cs typeface="Arial" panose="020B0604020202020204" pitchFamily="34" charset="0"/>
              </a:rPr>
              <a:t>I 2025 ble hun dømt til 8 år fengselsstraff til tross for grunnløse anklagelser</a:t>
            </a:r>
          </a:p>
          <a:p>
            <a:pPr lvl="0"/>
            <a:endParaRPr lang="nb-NO">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nb-NO">
                <a:latin typeface="Arial" panose="020B0604020202020204" pitchFamily="34" charset="0"/>
                <a:cs typeface="Arial" panose="020B0604020202020204" pitchFamily="34" charset="0"/>
              </a:rPr>
              <a:t>Amnesty krever: </a:t>
            </a:r>
            <a:r>
              <a:rPr lang="nb-NO" err="1">
                <a:latin typeface="Arial" panose="020B0604020202020204" pitchFamily="34" charset="0"/>
                <a:cs typeface="Arial" panose="020B0604020202020204" pitchFamily="34" charset="0"/>
              </a:rPr>
              <a:t>Nargiz</a:t>
            </a:r>
            <a:r>
              <a:rPr lang="nb-NO">
                <a:latin typeface="Arial" panose="020B0604020202020204" pitchFamily="34" charset="0"/>
                <a:cs typeface="Arial" panose="020B0604020202020204" pitchFamily="34" charset="0"/>
              </a:rPr>
              <a:t> </a:t>
            </a:r>
            <a:r>
              <a:rPr lang="nb-NO" err="1">
                <a:latin typeface="Arial" panose="020B0604020202020204" pitchFamily="34" charset="0"/>
                <a:cs typeface="Arial" panose="020B0604020202020204" pitchFamily="34" charset="0"/>
              </a:rPr>
              <a:t>Absalamova</a:t>
            </a:r>
            <a:r>
              <a:rPr lang="nb-NO">
                <a:latin typeface="Arial" panose="020B0604020202020204" pitchFamily="34" charset="0"/>
                <a:cs typeface="Arial" panose="020B0604020202020204" pitchFamily="34" charset="0"/>
              </a:rPr>
              <a:t> løslates umiddelbart og uten betingelser. Alle tiltalene mot henne droppes. Myndighetene i Aserbajdsjan slutter å straffe journalister for å avsløre brudd på menneskerettigheten.</a:t>
            </a: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latin typeface="+mj-lt"/>
            </a:endParaRPr>
          </a:p>
        </p:txBody>
      </p:sp>
      <p:sp>
        <p:nvSpPr>
          <p:cNvPr id="7" name="Text 4">
            <a:extLst>
              <a:ext uri="{FF2B5EF4-FFF2-40B4-BE49-F238E27FC236}">
                <a16:creationId xmlns:a16="http://schemas.microsoft.com/office/drawing/2014/main" id="{40C0741B-2919-CBFF-0D10-3DAEE520E044}"/>
              </a:ext>
            </a:extLst>
          </p:cNvPr>
          <p:cNvSpPr/>
          <p:nvPr/>
        </p:nvSpPr>
        <p:spPr>
          <a:xfrm>
            <a:off x="471875" y="793820"/>
            <a:ext cx="4951772" cy="639296"/>
          </a:xfrm>
          <a:prstGeom prst="rect">
            <a:avLst/>
          </a:prstGeom>
          <a:noFill/>
          <a:ln/>
        </p:spPr>
        <p:txBody>
          <a:bodyPr wrap="square" lIns="0" tIns="0" rIns="0" bIns="0" rtlCol="0" anchor="t"/>
          <a:lstStyle/>
          <a:p>
            <a:r>
              <a:rPr lang="nb-NO" sz="2400" cap="all">
                <a:latin typeface="Arial Black" panose="020B0A04020102020204" pitchFamily="34" charset="0"/>
              </a:rPr>
              <a:t>NARGIZ ABSALAMOVA</a:t>
            </a:r>
          </a:p>
        </p:txBody>
      </p:sp>
      <p:pic>
        <p:nvPicPr>
          <p:cNvPr id="2" name="Bilde 1" descr="Et bilde som inneholder måne, sirkel&#10;&#10;Automatisk generert beskrivelse">
            <a:extLst>
              <a:ext uri="{FF2B5EF4-FFF2-40B4-BE49-F238E27FC236}">
                <a16:creationId xmlns:a16="http://schemas.microsoft.com/office/drawing/2014/main" id="{3D6E36BA-16CA-0F79-D93E-F8F3CC0C156D}"/>
              </a:ext>
            </a:extLst>
          </p:cNvPr>
          <p:cNvPicPr>
            <a:picLocks noGrp="1" noRot="1" noMove="1" noResize="1" noEditPoints="1" noAdjustHandles="1" noChangeArrowheads="1" noChangeShapeType="1" noCrop="1"/>
          </p:cNvPicPr>
          <p:nvPr/>
        </p:nvPicPr>
        <p:blipFill>
          <a:blip r:embed="rId4"/>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C125A874-DDCB-DD64-DB42-528EDBA28614}"/>
              </a:ext>
            </a:extLst>
          </p:cNvPr>
          <p:cNvSpPr/>
          <p:nvPr/>
        </p:nvSpPr>
        <p:spPr>
          <a:xfrm>
            <a:off x="473926" y="482070"/>
            <a:ext cx="1600407"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ln w="0"/>
                <a:solidFill>
                  <a:srgbClr val="323232"/>
                </a:solidFill>
                <a:latin typeface="Arial Black" panose="020B0A04020102020204" pitchFamily="34" charset="0"/>
                <a:ea typeface="General Sans" pitchFamily="34" charset="-122"/>
              </a:rPr>
              <a:t>ASERBAJDSJAN</a:t>
            </a:r>
            <a:endParaRPr lang="nb-NO" sz="1200">
              <a:ln w="0"/>
              <a:solidFill>
                <a:schemeClr val="tx1"/>
              </a:solidFill>
              <a:latin typeface="Arial Black" panose="020B0A04020102020204" pitchFamily="34" charset="0"/>
            </a:endParaRPr>
          </a:p>
        </p:txBody>
      </p:sp>
      <p:pic>
        <p:nvPicPr>
          <p:cNvPr id="5" name="Bilde 4" descr="Et bilde som inneholder Menneskeansikt, person, smil, klær&#10;&#10;KI-generert innhold kan være feil.">
            <a:extLst>
              <a:ext uri="{FF2B5EF4-FFF2-40B4-BE49-F238E27FC236}">
                <a16:creationId xmlns:a16="http://schemas.microsoft.com/office/drawing/2014/main" id="{656D9699-4795-2728-3610-FF774FB39338}"/>
              </a:ext>
            </a:extLst>
          </p:cNvPr>
          <p:cNvPicPr>
            <a:picLocks noChangeAspect="1"/>
          </p:cNvPicPr>
          <p:nvPr/>
        </p:nvPicPr>
        <p:blipFill>
          <a:blip r:embed="rId5"/>
          <a:stretch>
            <a:fillRect/>
          </a:stretch>
        </p:blipFill>
        <p:spPr>
          <a:xfrm>
            <a:off x="4813654" y="0"/>
            <a:ext cx="7712840" cy="5143500"/>
          </a:xfrm>
          <a:prstGeom prst="rect">
            <a:avLst/>
          </a:prstGeom>
        </p:spPr>
      </p:pic>
    </p:spTree>
    <p:extLst>
      <p:ext uri="{BB962C8B-B14F-4D97-AF65-F5344CB8AC3E}">
        <p14:creationId xmlns:p14="http://schemas.microsoft.com/office/powerpoint/2010/main" val="106005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2DF6B237-0D26-5CD5-9B09-485AA438B03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E538D6A7-1CAE-8121-DD27-EFEB87F22D75}"/>
              </a:ext>
            </a:extLst>
          </p:cNvPr>
          <p:cNvSpPr/>
          <p:nvPr/>
        </p:nvSpPr>
        <p:spPr>
          <a:xfrm>
            <a:off x="471875" y="1512561"/>
            <a:ext cx="5493496" cy="1462683"/>
          </a:xfrm>
          <a:prstGeom prst="rect">
            <a:avLst/>
          </a:prstGeom>
          <a:noFill/>
          <a:ln/>
        </p:spPr>
        <p:txBody>
          <a:bodyPr wrap="square" lIns="0" tIns="0" rIns="0" bIns="0" rtlCol="0" anchor="t"/>
          <a:lstStyle/>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Hvorfor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tror</a:t>
            </a:r>
            <a:r>
              <a:rPr lang="en-US">
                <a:solidFill>
                  <a:srgbClr val="323232"/>
                </a:solidFill>
                <a:latin typeface="+mj-lt"/>
                <a:ea typeface="General Sans" pitchFamily="34" charset="-122"/>
              </a:rPr>
              <a:t> du Nargiz sine </a:t>
            </a:r>
            <a:r>
              <a:rPr lang="en-US" err="1">
                <a:solidFill>
                  <a:srgbClr val="323232"/>
                </a:solidFill>
                <a:latin typeface="+mj-lt"/>
                <a:ea typeface="General Sans" pitchFamily="34" charset="-122"/>
              </a:rPr>
              <a:t>reportasjer</a:t>
            </a:r>
            <a:r>
              <a:rPr lang="en-US">
                <a:solidFill>
                  <a:srgbClr val="323232"/>
                </a:solidFill>
                <a:latin typeface="+mj-lt"/>
                <a:ea typeface="General Sans" pitchFamily="34" charset="-122"/>
              </a:rPr>
              <a:t> om </a:t>
            </a:r>
            <a:r>
              <a:rPr lang="en-US" err="1">
                <a:solidFill>
                  <a:srgbClr val="323232"/>
                </a:solidFill>
                <a:latin typeface="+mj-lt"/>
                <a:ea typeface="General Sans" pitchFamily="34" charset="-122"/>
              </a:rPr>
              <a:t>kvinners</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rettigheter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miljø</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og</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urett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skaper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reaksjoner</a:t>
            </a:r>
            <a:r>
              <a:rPr lang="en-US">
                <a:solidFill>
                  <a:srgbClr val="323232"/>
                </a:solidFill>
                <a:latin typeface="+mj-lt"/>
                <a:ea typeface="General Sans" pitchFamily="34" charset="-122"/>
              </a:rPr>
              <a:t> hos </a:t>
            </a:r>
            <a:r>
              <a:rPr lang="en-US" err="1">
                <a:solidFill>
                  <a:srgbClr val="323232"/>
                </a:solidFill>
                <a:latin typeface="+mj-lt"/>
                <a:ea typeface="General Sans" pitchFamily="34" charset="-122"/>
              </a:rPr>
              <a:t>myndighetene</a:t>
            </a:r>
            <a:r>
              <a:rPr lang="en-US">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Hvordan</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påvirker</a:t>
            </a:r>
            <a:r>
              <a:rPr lang="en-US">
                <a:solidFill>
                  <a:srgbClr val="323232"/>
                </a:solidFill>
                <a:latin typeface="+mj-lt"/>
                <a:ea typeface="General Sans" pitchFamily="34" charset="-122"/>
              </a:rPr>
              <a:t> det </a:t>
            </a:r>
            <a:r>
              <a:rPr lang="en-US" err="1">
                <a:solidFill>
                  <a:srgbClr val="323232"/>
                </a:solidFill>
                <a:latin typeface="+mj-lt"/>
                <a:ea typeface="General Sans" pitchFamily="34" charset="-122"/>
              </a:rPr>
              <a:t>samfunnet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når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myndighetene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kontrollerer</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mediene</a:t>
            </a:r>
            <a:r>
              <a:rPr lang="en-US">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mj-lt"/>
                <a:ea typeface="General Sans" pitchFamily="34" charset="-122"/>
              </a:rPr>
              <a:t>Hvilke</a:t>
            </a:r>
            <a:r>
              <a:rPr lang="en-US">
                <a:solidFill>
                  <a:srgbClr val="323232"/>
                </a:solidFill>
                <a:latin typeface="+mj-lt"/>
                <a:ea typeface="General Sans" pitchFamily="34" charset="-122"/>
              </a:rPr>
              <a:t> av Nargiz sine </a:t>
            </a:r>
            <a:r>
              <a:rPr lang="en-US" err="1">
                <a:solidFill>
                  <a:srgbClr val="323232"/>
                </a:solidFill>
                <a:latin typeface="+mj-lt"/>
                <a:ea typeface="General Sans" pitchFamily="34" charset="-122"/>
              </a:rPr>
              <a:t>rettigheter</a:t>
            </a:r>
            <a:r>
              <a:rPr lang="en-US">
                <a:solidFill>
                  <a:srgbClr val="323232"/>
                </a:solidFill>
                <a:latin typeface="+mj-lt"/>
                <a:ea typeface="General Sans" pitchFamily="34" charset="-122"/>
              </a:rPr>
              <a:t> er </a:t>
            </a:r>
            <a:r>
              <a:rPr lang="en-US" err="1">
                <a:solidFill>
                  <a:srgbClr val="323232"/>
                </a:solidFill>
                <a:latin typeface="+mj-lt"/>
                <a:ea typeface="General Sans" pitchFamily="34" charset="-122"/>
              </a:rPr>
              <a:t>blitt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brutt</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i</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denne</a:t>
            </a:r>
            <a:r>
              <a:rPr lang="en-US">
                <a:solidFill>
                  <a:srgbClr val="323232"/>
                </a:solidFill>
                <a:latin typeface="+mj-lt"/>
                <a:ea typeface="General Sans" pitchFamily="34" charset="-122"/>
              </a:rPr>
              <a:t> </a:t>
            </a:r>
            <a:r>
              <a:rPr lang="en-US" err="1">
                <a:solidFill>
                  <a:srgbClr val="323232"/>
                </a:solidFill>
                <a:latin typeface="+mj-lt"/>
                <a:ea typeface="General Sans" pitchFamily="34" charset="-122"/>
              </a:rPr>
              <a:t>saken</a:t>
            </a:r>
            <a:r>
              <a:rPr lang="en-US">
                <a:solidFill>
                  <a:srgbClr val="323232"/>
                </a:solidFill>
                <a:latin typeface="+mj-lt"/>
                <a:ea typeface="General Sans" pitchFamily="34" charset="-122"/>
              </a:rPr>
              <a:t>?</a:t>
            </a: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solidFill>
                <a:srgbClr val="323232"/>
              </a:solidFill>
              <a:latin typeface="+mj-lt"/>
              <a:ea typeface="General Sans" pitchFamily="34" charset="-122"/>
            </a:endParaRPr>
          </a:p>
          <a:p>
            <a:pPr marL="171450" indent="-171450" algn="l">
              <a:lnSpc>
                <a:spcPts val="1920"/>
              </a:lnSpc>
              <a:buFont typeface="Arial" panose="020B0604020202020204" pitchFamily="34" charset="0"/>
              <a:buChar char="•"/>
            </a:pPr>
            <a:endParaRPr lang="en-US" sz="1200">
              <a:latin typeface="+mj-lt"/>
            </a:endParaRPr>
          </a:p>
        </p:txBody>
      </p:sp>
      <p:sp>
        <p:nvSpPr>
          <p:cNvPr id="7" name="Text 4">
            <a:extLst>
              <a:ext uri="{FF2B5EF4-FFF2-40B4-BE49-F238E27FC236}">
                <a16:creationId xmlns:a16="http://schemas.microsoft.com/office/drawing/2014/main" id="{1B63A940-6601-5E15-8C90-54D6237405EE}"/>
              </a:ext>
            </a:extLst>
          </p:cNvPr>
          <p:cNvSpPr/>
          <p:nvPr/>
        </p:nvSpPr>
        <p:spPr>
          <a:xfrm>
            <a:off x="471875" y="793820"/>
            <a:ext cx="4951772" cy="639296"/>
          </a:xfrm>
          <a:prstGeom prst="rect">
            <a:avLst/>
          </a:prstGeom>
          <a:noFill/>
          <a:ln/>
        </p:spPr>
        <p:txBody>
          <a:bodyPr wrap="square" lIns="0" tIns="0" rIns="0" bIns="0" rtlCol="0" anchor="t"/>
          <a:lstStyle/>
          <a:p>
            <a:r>
              <a:rPr lang="nb-NO" cap="all">
                <a:latin typeface="Arial Black" panose="020B0A04020102020204" pitchFamily="34" charset="0"/>
              </a:rPr>
              <a:t>refleksjonsoppgave</a:t>
            </a:r>
          </a:p>
        </p:txBody>
      </p:sp>
      <p:pic>
        <p:nvPicPr>
          <p:cNvPr id="2" name="Bilde 1" descr="Et bilde som inneholder måne, sirkel&#10;&#10;Automatisk generert beskrivelse">
            <a:extLst>
              <a:ext uri="{FF2B5EF4-FFF2-40B4-BE49-F238E27FC236}">
                <a16:creationId xmlns:a16="http://schemas.microsoft.com/office/drawing/2014/main" id="{18E481DB-B16C-DFF0-740C-FDEC62704367}"/>
              </a:ext>
            </a:extLst>
          </p:cNvPr>
          <p:cNvPicPr>
            <a:picLocks noGrp="1" noRot="1" noMove="1" noResize="1" noEditPoints="1" noAdjustHandles="1" noChangeArrowheads="1" noChangeShapeType="1" noCrop="1"/>
          </p:cNvPicPr>
          <p:nvPr/>
        </p:nvPicPr>
        <p:blipFill>
          <a:blip r:embed="rId3"/>
          <a:srcRect l="82540" b="84566"/>
          <a:stretch/>
        </p:blipFill>
        <p:spPr>
          <a:xfrm>
            <a:off x="8425543" y="0"/>
            <a:ext cx="718456" cy="793820"/>
          </a:xfrm>
          <a:prstGeom prst="rect">
            <a:avLst/>
          </a:prstGeom>
        </p:spPr>
      </p:pic>
      <p:sp>
        <p:nvSpPr>
          <p:cNvPr id="10" name="Rektangel: avrundede hjørner 9">
            <a:extLst>
              <a:ext uri="{FF2B5EF4-FFF2-40B4-BE49-F238E27FC236}">
                <a16:creationId xmlns:a16="http://schemas.microsoft.com/office/drawing/2014/main" id="{FAD2968D-137C-A06A-8FE6-335983F6A5C4}"/>
              </a:ext>
            </a:extLst>
          </p:cNvPr>
          <p:cNvSpPr/>
          <p:nvPr/>
        </p:nvSpPr>
        <p:spPr>
          <a:xfrm>
            <a:off x="473926" y="482070"/>
            <a:ext cx="1600407" cy="23230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ln w="0"/>
                <a:solidFill>
                  <a:srgbClr val="323232"/>
                </a:solidFill>
                <a:latin typeface="Arial Black" panose="020B0A04020102020204" pitchFamily="34" charset="0"/>
                <a:ea typeface="General Sans" pitchFamily="34" charset="-122"/>
              </a:rPr>
              <a:t>ASERBAJDSJAN</a:t>
            </a:r>
            <a:endParaRPr lang="nb-NO" sz="1200">
              <a:ln w="0"/>
              <a:solidFill>
                <a:schemeClr val="tx1"/>
              </a:solidFill>
              <a:latin typeface="Arial Black" panose="020B0A04020102020204" pitchFamily="34" charset="0"/>
            </a:endParaRPr>
          </a:p>
        </p:txBody>
      </p:sp>
      <p:pic>
        <p:nvPicPr>
          <p:cNvPr id="4" name="Bilde 3" descr="Et bilde som inneholder person, Menneskeansikt, innendørs, vegg&#10;&#10;KI-generert innhold kan være feil.">
            <a:extLst>
              <a:ext uri="{FF2B5EF4-FFF2-40B4-BE49-F238E27FC236}">
                <a16:creationId xmlns:a16="http://schemas.microsoft.com/office/drawing/2014/main" id="{5C92A524-4784-B0C1-971D-792CC99FADC9}"/>
              </a:ext>
            </a:extLst>
          </p:cNvPr>
          <p:cNvPicPr>
            <a:picLocks noChangeAspect="1"/>
          </p:cNvPicPr>
          <p:nvPr/>
        </p:nvPicPr>
        <p:blipFill>
          <a:blip r:embed="rId4"/>
          <a:srcRect t="1" b="1569"/>
          <a:stretch>
            <a:fillRect/>
          </a:stretch>
        </p:blipFill>
        <p:spPr>
          <a:xfrm>
            <a:off x="6011647" y="1113468"/>
            <a:ext cx="2909344" cy="2909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937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1323940F-701C-7CC6-82CA-716340AC0B2E}"/>
            </a:ext>
          </a:extLst>
        </p:cNvPr>
        <p:cNvGrpSpPr/>
        <p:nvPr/>
      </p:nvGrpSpPr>
      <p:grpSpPr>
        <a:xfrm>
          <a:off x="0" y="0"/>
          <a:ext cx="0" cy="0"/>
          <a:chOff x="0" y="0"/>
          <a:chExt cx="0" cy="0"/>
        </a:xfrm>
      </p:grpSpPr>
      <p:pic>
        <p:nvPicPr>
          <p:cNvPr id="3" name="Bilde 2">
            <a:extLst>
              <a:ext uri="{FF2B5EF4-FFF2-40B4-BE49-F238E27FC236}">
                <a16:creationId xmlns:a16="http://schemas.microsoft.com/office/drawing/2014/main" id="{3C1A292E-5E86-D15B-818C-EFD92C2CB1F1}"/>
              </a:ext>
            </a:extLst>
          </p:cNvPr>
          <p:cNvPicPr>
            <a:picLocks noChangeAspect="1"/>
          </p:cNvPicPr>
          <p:nvPr/>
        </p:nvPicPr>
        <p:blipFill>
          <a:blip r:embed="rId3">
            <a:extLst>
              <a:ext uri="{28A0092B-C50C-407E-A947-70E740481C1C}">
                <a14:useLocalDpi xmlns:a14="http://schemas.microsoft.com/office/drawing/2010/main" val="0"/>
              </a:ext>
            </a:extLst>
          </a:blip>
          <a:srcRect l="9957" t="7061" r="9957" b="9194"/>
          <a:stretch/>
        </p:blipFill>
        <p:spPr>
          <a:xfrm rot="1316205">
            <a:off x="2059424" y="467600"/>
            <a:ext cx="5025148" cy="420830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6" name="Bilde 5" descr="Et bilde som inneholder måne, sirkel&#10;&#10;Automatisk generert beskrivelse">
            <a:extLst>
              <a:ext uri="{FF2B5EF4-FFF2-40B4-BE49-F238E27FC236}">
                <a16:creationId xmlns:a16="http://schemas.microsoft.com/office/drawing/2014/main" id="{3E5BF92E-1834-29FD-EC3C-1863A550D436}"/>
              </a:ext>
            </a:extLst>
          </p:cNvPr>
          <p:cNvPicPr>
            <a:picLocks noGrp="1" noRot="1" noChangeAspect="1" noMove="1" noResize="1" noEditPoints="1" noAdjustHandles="1" noChangeArrowheads="1" noChangeShapeType="1" noCrop="1"/>
          </p:cNvPicPr>
          <p:nvPr/>
        </p:nvPicPr>
        <p:blipFill>
          <a:blip r:embed="rId4"/>
          <a:stretch>
            <a:fillRect/>
          </a:stretch>
        </p:blipFill>
        <p:spPr>
          <a:xfrm>
            <a:off x="5029199" y="0"/>
            <a:ext cx="4114800" cy="5143500"/>
          </a:xfrm>
          <a:prstGeom prst="rect">
            <a:avLst/>
          </a:prstGeom>
        </p:spPr>
      </p:pic>
      <p:sp>
        <p:nvSpPr>
          <p:cNvPr id="5" name="Text 1">
            <a:extLst>
              <a:ext uri="{FF2B5EF4-FFF2-40B4-BE49-F238E27FC236}">
                <a16:creationId xmlns:a16="http://schemas.microsoft.com/office/drawing/2014/main" id="{3650E9A9-866C-927E-07C6-20ECECF65912}"/>
              </a:ext>
            </a:extLst>
          </p:cNvPr>
          <p:cNvSpPr/>
          <p:nvPr/>
        </p:nvSpPr>
        <p:spPr>
          <a:xfrm>
            <a:off x="476250" y="727710"/>
            <a:ext cx="4762" cy="0"/>
          </a:xfrm>
          <a:prstGeom prst="rect">
            <a:avLst/>
          </a:prstGeom>
          <a:noFill/>
          <a:ln/>
        </p:spPr>
        <p:txBody>
          <a:bodyPr wrap="none" lIns="0" tIns="0" rIns="0" bIns="0" rtlCol="0" anchor="t">
            <a:spAutoFit/>
          </a:bodyPr>
          <a:lstStyle/>
          <a:p>
            <a:pPr algn="l">
              <a:lnSpc>
                <a:spcPts val="1920"/>
              </a:lnSpc>
            </a:pPr>
            <a:endParaRPr lang="en-US" sz="1200"/>
          </a:p>
        </p:txBody>
      </p:sp>
      <p:sp>
        <p:nvSpPr>
          <p:cNvPr id="8" name="Rektangel: avrundede hjørner 7">
            <a:extLst>
              <a:ext uri="{FF2B5EF4-FFF2-40B4-BE49-F238E27FC236}">
                <a16:creationId xmlns:a16="http://schemas.microsoft.com/office/drawing/2014/main" id="{D55D510E-82C5-6E26-C81C-4BCFFC7E8EE7}"/>
              </a:ext>
            </a:extLst>
          </p:cNvPr>
          <p:cNvSpPr/>
          <p:nvPr/>
        </p:nvSpPr>
        <p:spPr>
          <a:xfrm>
            <a:off x="2733532" y="2018991"/>
            <a:ext cx="3676935" cy="55275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nb-NO" sz="3500" b="1">
                <a:solidFill>
                  <a:schemeClr val="tx1"/>
                </a:solidFill>
                <a:latin typeface="+mj-lt"/>
              </a:rPr>
              <a:t>BREVSKRIVING</a:t>
            </a:r>
          </a:p>
        </p:txBody>
      </p:sp>
      <p:sp>
        <p:nvSpPr>
          <p:cNvPr id="2" name="Rektangel: avrundede hjørner 1">
            <a:extLst>
              <a:ext uri="{FF2B5EF4-FFF2-40B4-BE49-F238E27FC236}">
                <a16:creationId xmlns:a16="http://schemas.microsoft.com/office/drawing/2014/main" id="{CDDC1D51-31D8-E09E-C058-803700528350}"/>
              </a:ext>
            </a:extLst>
          </p:cNvPr>
          <p:cNvSpPr/>
          <p:nvPr/>
        </p:nvSpPr>
        <p:spPr>
          <a:xfrm>
            <a:off x="2846943" y="2711448"/>
            <a:ext cx="3450111" cy="41354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solidFill>
                  <a:schemeClr val="tx1"/>
                </a:solidFill>
              </a:rPr>
              <a:t>Gjør en forskjell – skriv et brev!</a:t>
            </a:r>
          </a:p>
        </p:txBody>
      </p:sp>
    </p:spTree>
    <p:extLst>
      <p:ext uri="{BB962C8B-B14F-4D97-AF65-F5344CB8AC3E}">
        <p14:creationId xmlns:p14="http://schemas.microsoft.com/office/powerpoint/2010/main" val="203041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880886C2-FB4B-27F0-F242-52D0917873D0}"/>
            </a:ext>
          </a:extLst>
        </p:cNvPr>
        <p:cNvGrpSpPr/>
        <p:nvPr/>
      </p:nvGrpSpPr>
      <p:grpSpPr>
        <a:xfrm>
          <a:off x="0" y="0"/>
          <a:ext cx="0" cy="0"/>
          <a:chOff x="0" y="0"/>
          <a:chExt cx="0" cy="0"/>
        </a:xfrm>
      </p:grpSpPr>
      <p:pic>
        <p:nvPicPr>
          <p:cNvPr id="7" name="Bilde 6" descr="Et bilde som inneholder håndskrift, Motetilbehør, klokke, finger&#10;&#10;KI-generert innhold kan være feil.">
            <a:extLst>
              <a:ext uri="{FF2B5EF4-FFF2-40B4-BE49-F238E27FC236}">
                <a16:creationId xmlns:a16="http://schemas.microsoft.com/office/drawing/2014/main" id="{5722CDDF-D0DD-52C0-7BCC-4B3AFFE95D3D}"/>
              </a:ext>
            </a:extLst>
          </p:cNvPr>
          <p:cNvPicPr>
            <a:picLocks noChangeAspect="1"/>
          </p:cNvPicPr>
          <p:nvPr/>
        </p:nvPicPr>
        <p:blipFill>
          <a:blip r:embed="rId3"/>
          <a:stretch>
            <a:fillRect/>
          </a:stretch>
        </p:blipFill>
        <p:spPr>
          <a:xfrm>
            <a:off x="-1598600" y="0"/>
            <a:ext cx="8317876" cy="5143500"/>
          </a:xfrm>
          <a:prstGeom prst="rect">
            <a:avLst/>
          </a:prstGeom>
        </p:spPr>
      </p:pic>
      <p:sp>
        <p:nvSpPr>
          <p:cNvPr id="5" name="Text 1">
            <a:extLst>
              <a:ext uri="{FF2B5EF4-FFF2-40B4-BE49-F238E27FC236}">
                <a16:creationId xmlns:a16="http://schemas.microsoft.com/office/drawing/2014/main" id="{33FECB8F-01C6-8A8A-E5A6-CB5F49882F9E}"/>
              </a:ext>
            </a:extLst>
          </p:cNvPr>
          <p:cNvSpPr/>
          <p:nvPr/>
        </p:nvSpPr>
        <p:spPr>
          <a:xfrm>
            <a:off x="476250" y="727710"/>
            <a:ext cx="4762" cy="0"/>
          </a:xfrm>
          <a:prstGeom prst="rect">
            <a:avLst/>
          </a:prstGeom>
          <a:noFill/>
          <a:ln/>
        </p:spPr>
        <p:txBody>
          <a:bodyPr wrap="none" lIns="0" tIns="0" rIns="0" bIns="0" rtlCol="0" anchor="t">
            <a:spAutoFit/>
          </a:bodyPr>
          <a:lstStyle/>
          <a:p>
            <a:pPr algn="l">
              <a:lnSpc>
                <a:spcPts val="1920"/>
              </a:lnSpc>
            </a:pPr>
            <a:endParaRPr lang="en-US" sz="1200"/>
          </a:p>
        </p:txBody>
      </p:sp>
      <p:sp>
        <p:nvSpPr>
          <p:cNvPr id="8" name="Rektangel: avrundede hjørner 7">
            <a:extLst>
              <a:ext uri="{FF2B5EF4-FFF2-40B4-BE49-F238E27FC236}">
                <a16:creationId xmlns:a16="http://schemas.microsoft.com/office/drawing/2014/main" id="{DEA4C4D3-436E-4538-AA98-D6C2705E708D}"/>
              </a:ext>
            </a:extLst>
          </p:cNvPr>
          <p:cNvSpPr/>
          <p:nvPr/>
        </p:nvSpPr>
        <p:spPr>
          <a:xfrm>
            <a:off x="3819525" y="727710"/>
            <a:ext cx="4738356" cy="55275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nb-NO" sz="3500" b="1">
                <a:solidFill>
                  <a:schemeClr val="tx1"/>
                </a:solidFill>
                <a:latin typeface="+mj-lt"/>
              </a:rPr>
              <a:t>PLAN FOR DAGEN</a:t>
            </a:r>
          </a:p>
        </p:txBody>
      </p:sp>
      <p:sp>
        <p:nvSpPr>
          <p:cNvPr id="2" name="Rektangel: avrundede hjørner 1">
            <a:extLst>
              <a:ext uri="{FF2B5EF4-FFF2-40B4-BE49-F238E27FC236}">
                <a16:creationId xmlns:a16="http://schemas.microsoft.com/office/drawing/2014/main" id="{74BB0796-897B-4755-E2E4-54F34071F9A6}"/>
              </a:ext>
            </a:extLst>
          </p:cNvPr>
          <p:cNvSpPr/>
          <p:nvPr/>
        </p:nvSpPr>
        <p:spPr>
          <a:xfrm>
            <a:off x="3819525" y="1421579"/>
            <a:ext cx="5056188" cy="299421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nb-NO">
                <a:solidFill>
                  <a:schemeClr val="tx1"/>
                </a:solidFill>
                <a:latin typeface="Arial Black" panose="020B0A04020102020204" pitchFamily="34" charset="0"/>
              </a:rPr>
              <a:t>Hvem er Amnesty International og hva er Skriv for liv</a:t>
            </a:r>
            <a:br>
              <a:rPr lang="nb-NO">
                <a:solidFill>
                  <a:schemeClr val="tx1"/>
                </a:solidFill>
                <a:latin typeface="Arial Black" panose="020B0A04020102020204" pitchFamily="34" charset="0"/>
              </a:rPr>
            </a:br>
            <a:endParaRPr lang="nb-NO">
              <a:solidFill>
                <a:schemeClr val="tx1"/>
              </a:solidFill>
              <a:latin typeface="Arial Black" panose="020B0A04020102020204" pitchFamily="34" charset="0"/>
            </a:endParaRPr>
          </a:p>
          <a:p>
            <a:pPr marL="342900" indent="-342900">
              <a:buFont typeface="+mj-lt"/>
              <a:buAutoNum type="arabicPeriod"/>
            </a:pPr>
            <a:endParaRPr lang="nb-NO">
              <a:solidFill>
                <a:schemeClr val="tx1"/>
              </a:solidFill>
              <a:latin typeface="Arial Black" panose="020B0A04020102020204" pitchFamily="34" charset="0"/>
            </a:endParaRPr>
          </a:p>
          <a:p>
            <a:pPr marL="342900" indent="-342900">
              <a:buFont typeface="+mj-lt"/>
              <a:buAutoNum type="arabicPeriod"/>
            </a:pPr>
            <a:r>
              <a:rPr lang="nb-NO">
                <a:solidFill>
                  <a:schemeClr val="tx1"/>
                </a:solidFill>
                <a:latin typeface="Arial Black" panose="020B0A04020102020204" pitchFamily="34" charset="0"/>
              </a:rPr>
              <a:t>Menneskerettighetene og ekte historier</a:t>
            </a:r>
            <a:br>
              <a:rPr lang="nb-NO">
                <a:solidFill>
                  <a:schemeClr val="tx1"/>
                </a:solidFill>
                <a:latin typeface="Arial Black" panose="020B0A04020102020204" pitchFamily="34" charset="0"/>
              </a:rPr>
            </a:br>
            <a:endParaRPr lang="nb-NO">
              <a:solidFill>
                <a:schemeClr val="tx1"/>
              </a:solidFill>
              <a:latin typeface="Arial Black" panose="020B0A04020102020204" pitchFamily="34" charset="0"/>
            </a:endParaRPr>
          </a:p>
          <a:p>
            <a:pPr marL="342900" indent="-342900">
              <a:buFont typeface="+mj-lt"/>
              <a:buAutoNum type="arabicPeriod"/>
            </a:pPr>
            <a:endParaRPr lang="nb-NO">
              <a:solidFill>
                <a:schemeClr val="tx1"/>
              </a:solidFill>
              <a:latin typeface="Arial Black" panose="020B0A04020102020204" pitchFamily="34" charset="0"/>
            </a:endParaRPr>
          </a:p>
          <a:p>
            <a:pPr marL="342900" indent="-342900">
              <a:buFont typeface="+mj-lt"/>
              <a:buAutoNum type="arabicPeriod"/>
            </a:pPr>
            <a:r>
              <a:rPr lang="nb-NO">
                <a:solidFill>
                  <a:schemeClr val="tx1"/>
                </a:solidFill>
                <a:latin typeface="Arial Black" panose="020B0A04020102020204" pitchFamily="34" charset="0"/>
              </a:rPr>
              <a:t>Brevskriving</a:t>
            </a:r>
            <a:endParaRPr lang="nb-NO">
              <a:solidFill>
                <a:schemeClr val="tx1"/>
              </a:solidFill>
            </a:endParaRPr>
          </a:p>
          <a:p>
            <a:pPr marL="285750" indent="-285750">
              <a:buFont typeface="Arial" panose="020B0604020202020204" pitchFamily="34" charset="0"/>
              <a:buChar char="•"/>
            </a:pPr>
            <a:endParaRPr lang="nb-NO">
              <a:solidFill>
                <a:schemeClr val="tx1"/>
              </a:solidFill>
            </a:endParaRPr>
          </a:p>
        </p:txBody>
      </p:sp>
      <p:pic>
        <p:nvPicPr>
          <p:cNvPr id="4" name="Bilde 3" descr="Et bilde som inneholder måne, sirkel&#10;&#10;Automatisk generert beskrivelse">
            <a:extLst>
              <a:ext uri="{FF2B5EF4-FFF2-40B4-BE49-F238E27FC236}">
                <a16:creationId xmlns:a16="http://schemas.microsoft.com/office/drawing/2014/main" id="{913A8DEB-34B8-6CB6-E336-407D3598812D}"/>
              </a:ext>
            </a:extLst>
          </p:cNvPr>
          <p:cNvPicPr>
            <a:picLocks noGrp="1" noRot="1" noMove="1" noResize="1" noEditPoints="1" noAdjustHandles="1" noChangeArrowheads="1" noChangeShapeType="1" noCrop="1"/>
          </p:cNvPicPr>
          <p:nvPr/>
        </p:nvPicPr>
        <p:blipFill>
          <a:blip r:embed="rId4"/>
          <a:stretch>
            <a:fillRect/>
          </a:stretch>
        </p:blipFill>
        <p:spPr>
          <a:xfrm>
            <a:off x="5029199" y="0"/>
            <a:ext cx="4114800" cy="5143500"/>
          </a:xfrm>
          <a:prstGeom prst="rect">
            <a:avLst/>
          </a:prstGeom>
        </p:spPr>
      </p:pic>
    </p:spTree>
    <p:extLst>
      <p:ext uri="{BB962C8B-B14F-4D97-AF65-F5344CB8AC3E}">
        <p14:creationId xmlns:p14="http://schemas.microsoft.com/office/powerpoint/2010/main" val="236132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8ADF2E3D-6B39-F06F-7A0B-F2371823F952}"/>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B313D5FD-2915-597D-45B8-043DF95200BA}"/>
              </a:ext>
            </a:extLst>
          </p:cNvPr>
          <p:cNvSpPr/>
          <p:nvPr/>
        </p:nvSpPr>
        <p:spPr>
          <a:xfrm>
            <a:off x="477831" y="476250"/>
            <a:ext cx="4094113" cy="335235"/>
          </a:xfrm>
          <a:prstGeom prst="rect">
            <a:avLst/>
          </a:prstGeom>
          <a:noFill/>
          <a:ln/>
        </p:spPr>
        <p:txBody>
          <a:bodyPr wrap="square" lIns="0" tIns="0" rIns="0" bIns="0" rtlCol="0" anchor="t"/>
          <a:lstStyle/>
          <a:p>
            <a:pPr algn="l">
              <a:lnSpc>
                <a:spcPts val="2640"/>
              </a:lnSpc>
            </a:pPr>
            <a:endParaRPr lang="en-US" sz="2400"/>
          </a:p>
        </p:txBody>
      </p:sp>
      <p:sp>
        <p:nvSpPr>
          <p:cNvPr id="2" name="Text 2">
            <a:extLst>
              <a:ext uri="{FF2B5EF4-FFF2-40B4-BE49-F238E27FC236}">
                <a16:creationId xmlns:a16="http://schemas.microsoft.com/office/drawing/2014/main" id="{1106CB91-0CB7-EA1B-CF68-888B368172CA}"/>
              </a:ext>
            </a:extLst>
          </p:cNvPr>
          <p:cNvSpPr/>
          <p:nvPr/>
        </p:nvSpPr>
        <p:spPr>
          <a:xfrm>
            <a:off x="477148" y="714375"/>
            <a:ext cx="3712297" cy="960090"/>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BREVSKRIVING</a:t>
            </a:r>
            <a:endParaRPr lang="en-US" sz="2400">
              <a:latin typeface="Arial Black" panose="020B0A04020102020204" pitchFamily="34" charset="0"/>
            </a:endParaRPr>
          </a:p>
        </p:txBody>
      </p:sp>
      <p:sp>
        <p:nvSpPr>
          <p:cNvPr id="7" name="Rektangel: avrundede hjørner 6">
            <a:extLst>
              <a:ext uri="{FF2B5EF4-FFF2-40B4-BE49-F238E27FC236}">
                <a16:creationId xmlns:a16="http://schemas.microsoft.com/office/drawing/2014/main" id="{4C70D5D7-4156-5FBC-2DB7-FF68E73C71E0}"/>
              </a:ext>
            </a:extLst>
          </p:cNvPr>
          <p:cNvSpPr/>
          <p:nvPr/>
        </p:nvSpPr>
        <p:spPr>
          <a:xfrm>
            <a:off x="473928" y="482070"/>
            <a:ext cx="1303598" cy="2133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TIPS TIL</a:t>
            </a:r>
          </a:p>
        </p:txBody>
      </p:sp>
      <p:pic>
        <p:nvPicPr>
          <p:cNvPr id="8" name="Bilde 7" descr="Et bilde som inneholder måne, sirkel&#10;&#10;Automatisk generert beskrivelse">
            <a:extLst>
              <a:ext uri="{FF2B5EF4-FFF2-40B4-BE49-F238E27FC236}">
                <a16:creationId xmlns:a16="http://schemas.microsoft.com/office/drawing/2014/main" id="{CE7574AF-3342-692A-7576-C83305ACB36D}"/>
              </a:ext>
            </a:extLst>
          </p:cNvPr>
          <p:cNvPicPr>
            <a:picLocks noGrp="1" noRot="1" noMove="1" noResize="1" noEditPoints="1" noAdjustHandles="1" noChangeArrowheads="1" noChangeShapeType="1" noCrop="1"/>
          </p:cNvPicPr>
          <p:nvPr/>
        </p:nvPicPr>
        <p:blipFill>
          <a:blip r:embed="rId3"/>
          <a:srcRect l="81481" b="86263"/>
          <a:stretch/>
        </p:blipFill>
        <p:spPr>
          <a:xfrm>
            <a:off x="8381999" y="0"/>
            <a:ext cx="761999" cy="706582"/>
          </a:xfrm>
          <a:prstGeom prst="rect">
            <a:avLst/>
          </a:prstGeom>
        </p:spPr>
      </p:pic>
      <p:sp>
        <p:nvSpPr>
          <p:cNvPr id="9" name="TekstSylinder 3">
            <a:extLst>
              <a:ext uri="{FF2B5EF4-FFF2-40B4-BE49-F238E27FC236}">
                <a16:creationId xmlns:a16="http://schemas.microsoft.com/office/drawing/2014/main" id="{86D52956-CDC5-7AE0-8841-0B5FB3A8B1DB}"/>
              </a:ext>
            </a:extLst>
          </p:cNvPr>
          <p:cNvSpPr txBox="1"/>
          <p:nvPr/>
        </p:nvSpPr>
        <p:spPr>
          <a:xfrm>
            <a:off x="3209162" y="1133652"/>
            <a:ext cx="5934838" cy="4308872"/>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200" b="1">
                <a:effectLst>
                  <a:outerShdw blurRad="38100" dist="38100" dir="2700000" algn="tl">
                    <a:srgbClr val="000000">
                      <a:alpha val="43137"/>
                    </a:srgbClr>
                  </a:outerShdw>
                </a:effectLst>
                <a:latin typeface="Trade Gothic Next HvyCd" panose="020B0906040303020004" pitchFamily="34" charset="0"/>
              </a:rPr>
              <a:t>1. “DEAR…” - HUSK Å SKRIVE HVEM BREVET ER TIL</a:t>
            </a:r>
          </a:p>
          <a:p>
            <a:r>
              <a:rPr lang="nb-NO" sz="1200"/>
              <a:t>Åpne brevet ditt med en hilsen til personen du ønsker å støtte</a:t>
            </a:r>
          </a:p>
          <a:p>
            <a:endParaRPr lang="nb-NO" sz="1200"/>
          </a:p>
          <a:p>
            <a:r>
              <a:rPr lang="nb-NO" sz="1200" b="1">
                <a:latin typeface="Trade Gothic Next HvyCd" panose="020B0906040303020004" pitchFamily="34" charset="0"/>
              </a:rPr>
              <a:t>2. </a:t>
            </a:r>
            <a:r>
              <a:rPr lang="nb-NO" sz="1200" b="1">
                <a:effectLst>
                  <a:outerShdw blurRad="38100" dist="38100" dir="2700000" algn="tl">
                    <a:srgbClr val="000000">
                      <a:alpha val="43137"/>
                    </a:srgbClr>
                  </a:outerShdw>
                </a:effectLst>
                <a:latin typeface="Trade Gothic Next HvyCd" panose="020B0906040303020004" pitchFamily="34" charset="0"/>
              </a:rPr>
              <a:t>HVORDAN FIKK DU HØRE OM SAKEN DERES?</a:t>
            </a:r>
          </a:p>
          <a:p>
            <a:r>
              <a:rPr lang="nb-NO" sz="1200"/>
              <a:t>Referer gjerne til at dere fikk skolebesøk av Amnesty, eller at dere lærer om menneskerettigheter på skolen</a:t>
            </a:r>
          </a:p>
          <a:p>
            <a:endParaRPr lang="nb-NO" sz="1200"/>
          </a:p>
          <a:p>
            <a:r>
              <a:rPr lang="nb-NO" sz="1200" b="1">
                <a:latin typeface="Trade Gothic Next HvyCd" panose="020B0906040303020004" pitchFamily="34" charset="0"/>
              </a:rPr>
              <a:t>3. </a:t>
            </a:r>
            <a:r>
              <a:rPr lang="nb-NO" sz="1200" b="1">
                <a:effectLst>
                  <a:outerShdw blurRad="38100" dist="38100" dir="2700000" algn="tl">
                    <a:srgbClr val="000000">
                      <a:alpha val="43137"/>
                    </a:srgbClr>
                  </a:outerShdw>
                </a:effectLst>
                <a:latin typeface="Trade Gothic Next HvyCd" panose="020B0906040303020004" pitchFamily="34" charset="0"/>
              </a:rPr>
              <a:t>VIS SOLIDARITET!</a:t>
            </a:r>
            <a:br>
              <a:rPr lang="nb-NO" sz="1200"/>
            </a:br>
            <a:r>
              <a:rPr lang="nb-NO" sz="1200"/>
              <a:t>Husk at brevene skal være støttende. Skriv noe oppmuntrende, noe som kan gi håp til personen du skriver til</a:t>
            </a:r>
          </a:p>
          <a:p>
            <a:endParaRPr lang="nb-NO" sz="1200"/>
          </a:p>
          <a:p>
            <a:r>
              <a:rPr lang="nb-NO" sz="1200" b="1">
                <a:latin typeface="Trade Gothic Next HvyCd" panose="020B0906040303020004" pitchFamily="34" charset="0"/>
              </a:rPr>
              <a:t>4. </a:t>
            </a:r>
            <a:r>
              <a:rPr lang="nb-NO" sz="1200" b="1">
                <a:effectLst>
                  <a:outerShdw blurRad="38100" dist="38100" dir="2700000" algn="tl">
                    <a:srgbClr val="000000">
                      <a:alpha val="43137"/>
                    </a:srgbClr>
                  </a:outerShdw>
                </a:effectLst>
                <a:latin typeface="Trade Gothic Next HvyCd" panose="020B0906040303020004" pitchFamily="34" charset="0"/>
              </a:rPr>
              <a:t>DET ER BRA Å VÆRE PERSONLIG</a:t>
            </a:r>
          </a:p>
          <a:p>
            <a:r>
              <a:rPr lang="nb-NO" sz="1200"/>
              <a:t>Fortell gjerne om hvem du er, hvor du kommer fra eller hvordan saken til denne personen har rørt deg</a:t>
            </a:r>
          </a:p>
          <a:p>
            <a:endParaRPr lang="nb-NO" sz="1200"/>
          </a:p>
          <a:p>
            <a:r>
              <a:rPr lang="nb-NO" sz="1200" b="1">
                <a:effectLst>
                  <a:outerShdw blurRad="38100" dist="38100" dir="2700000" algn="tl">
                    <a:srgbClr val="000000">
                      <a:alpha val="43137"/>
                    </a:srgbClr>
                  </a:outerShdw>
                </a:effectLst>
                <a:latin typeface="Trade Gothic Next HvyCd" panose="020B0906040303020004" pitchFamily="34" charset="0"/>
              </a:rPr>
              <a:t>5. FINNER DU IKKE DE RIKTIGE ORDENE?</a:t>
            </a:r>
          </a:p>
          <a:p>
            <a:r>
              <a:rPr lang="nb-NO" sz="1200"/>
              <a:t>Tegn noe fint! Det er også lov å spørre om tips</a:t>
            </a:r>
          </a:p>
          <a:p>
            <a:endParaRPr lang="nb-NO" sz="1200"/>
          </a:p>
          <a:p>
            <a:r>
              <a:rPr lang="nb-NO" sz="1200" b="1">
                <a:effectLst>
                  <a:outerShdw blurRad="38100" dist="38100" dir="2700000" algn="tl">
                    <a:srgbClr val="000000">
                      <a:alpha val="43137"/>
                    </a:srgbClr>
                  </a:outerShdw>
                </a:effectLst>
                <a:latin typeface="Trade Gothic Next HvyCd" panose="020B0906040303020004" pitchFamily="34" charset="0"/>
              </a:rPr>
              <a:t>6. TIL SLUTT</a:t>
            </a:r>
          </a:p>
          <a:p>
            <a:r>
              <a:rPr lang="nb-NO" sz="1200"/>
              <a:t>Husk å skrive hvem brevet kommer fra, det holder med fornavn, men du kan inkludere etternavn eller alder hvis du ønsker det</a:t>
            </a:r>
          </a:p>
          <a:p>
            <a:endParaRPr lang="en-US"/>
          </a:p>
        </p:txBody>
      </p:sp>
      <p:pic>
        <p:nvPicPr>
          <p:cNvPr id="10" name="Bilde 9" descr="Et bilde som inneholder tegnefilm, Menneskeansikt, kunst, CD-plate&#10;&#10;Automatisk generert beskrivelse">
            <a:extLst>
              <a:ext uri="{FF2B5EF4-FFF2-40B4-BE49-F238E27FC236}">
                <a16:creationId xmlns:a16="http://schemas.microsoft.com/office/drawing/2014/main" id="{4D9EB7F1-96E9-018D-8E4B-5C4F56EB51A3}"/>
              </a:ext>
            </a:extLst>
          </p:cNvPr>
          <p:cNvPicPr>
            <a:picLocks noChangeAspect="1"/>
          </p:cNvPicPr>
          <p:nvPr/>
        </p:nvPicPr>
        <p:blipFill rotWithShape="1">
          <a:blip r:embed="rId4"/>
          <a:srcRect l="38831" t="7063" b="9714"/>
          <a:stretch>
            <a:fillRect/>
          </a:stretch>
        </p:blipFill>
        <p:spPr>
          <a:xfrm rot="21600000">
            <a:off x="-571715" y="1133652"/>
            <a:ext cx="3740850" cy="4009845"/>
          </a:xfrm>
          <a:prstGeom prst="rect">
            <a:avLst/>
          </a:prstGeom>
          <a:effectLst>
            <a:softEdge rad="0"/>
          </a:effectLst>
        </p:spPr>
      </p:pic>
    </p:spTree>
    <p:extLst>
      <p:ext uri="{BB962C8B-B14F-4D97-AF65-F5344CB8AC3E}">
        <p14:creationId xmlns:p14="http://schemas.microsoft.com/office/powerpoint/2010/main" val="2866390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B5ECE-CB10-D7B5-ED32-638E4801C2A8}"/>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42742994-381A-045C-112B-72C1422BD6D5}"/>
              </a:ext>
            </a:extLst>
          </p:cNvPr>
          <p:cNvSpPr/>
          <p:nvPr/>
        </p:nvSpPr>
        <p:spPr>
          <a:xfrm>
            <a:off x="473926" y="1487838"/>
            <a:ext cx="7334522" cy="2692824"/>
          </a:xfrm>
          <a:prstGeom prst="rect">
            <a:avLst/>
          </a:prstGeom>
          <a:noFill/>
          <a:ln/>
        </p:spPr>
        <p:txBody>
          <a:bodyPr wrap="square" lIns="0" tIns="0" rIns="0" bIns="0" rtlCol="0" anchor="b"/>
          <a:lstStyle/>
          <a:p>
            <a:pPr marL="171450" indent="-171450">
              <a:buFont typeface="Arial" panose="020B0604020202020204" pitchFamily="34" charset="0"/>
              <a:buChar char="•"/>
            </a:pPr>
            <a:r>
              <a:rPr lang="en-GB" sz="2000"/>
              <a:t>I’m thinking of you</a:t>
            </a:r>
          </a:p>
          <a:p>
            <a:pPr marL="171450" indent="-171450">
              <a:buFont typeface="Arial" panose="020B0604020202020204" pitchFamily="34" charset="0"/>
              <a:buChar char="•"/>
            </a:pPr>
            <a:r>
              <a:rPr lang="en-GB" sz="2000"/>
              <a:t>You’re not forgotten </a:t>
            </a:r>
          </a:p>
          <a:p>
            <a:pPr marL="171450" indent="-171450">
              <a:buFont typeface="Arial" panose="020B0604020202020204" pitchFamily="34" charset="0"/>
              <a:buChar char="•"/>
            </a:pPr>
            <a:r>
              <a:rPr lang="en-GB" sz="2000"/>
              <a:t>I’m writing to you in solidarity</a:t>
            </a:r>
          </a:p>
          <a:p>
            <a:pPr marL="171450" indent="-171450">
              <a:buFont typeface="Arial" panose="020B0604020202020204" pitchFamily="34" charset="0"/>
              <a:buChar char="•"/>
            </a:pPr>
            <a:r>
              <a:rPr lang="en-GB" sz="2000"/>
              <a:t>I’m aware of your situation and I hope you will see justice soon </a:t>
            </a:r>
          </a:p>
          <a:p>
            <a:pPr marL="171450" indent="-171450">
              <a:buFont typeface="Arial" panose="020B0604020202020204" pitchFamily="34" charset="0"/>
              <a:buChar char="•"/>
            </a:pPr>
            <a:r>
              <a:rPr lang="en-GB" sz="2000"/>
              <a:t>I admire your courage and hope you soon will be released</a:t>
            </a:r>
          </a:p>
          <a:p>
            <a:pPr marL="171450" indent="-171450">
              <a:buFont typeface="Arial" panose="020B0604020202020204" pitchFamily="34" charset="0"/>
              <a:buChar char="•"/>
            </a:pPr>
            <a:r>
              <a:rPr lang="en-GB" sz="2000"/>
              <a:t>I’m thinking of you and your family </a:t>
            </a:r>
          </a:p>
          <a:p>
            <a:pPr marL="171450" indent="-171450">
              <a:buFont typeface="Arial" panose="020B0604020202020204" pitchFamily="34" charset="0"/>
              <a:buChar char="•"/>
            </a:pPr>
            <a:r>
              <a:rPr lang="en-GB" sz="2000"/>
              <a:t>Stay strong</a:t>
            </a:r>
          </a:p>
          <a:p>
            <a:pPr marL="171450" indent="-171450">
              <a:buFont typeface="Arial" panose="020B0604020202020204" pitchFamily="34" charset="0"/>
              <a:buChar char="•"/>
            </a:pPr>
            <a:r>
              <a:rPr lang="en-GB" sz="2000"/>
              <a:t>You’re not alone</a:t>
            </a:r>
          </a:p>
        </p:txBody>
      </p:sp>
      <p:sp>
        <p:nvSpPr>
          <p:cNvPr id="6" name="Text 3">
            <a:extLst>
              <a:ext uri="{FF2B5EF4-FFF2-40B4-BE49-F238E27FC236}">
                <a16:creationId xmlns:a16="http://schemas.microsoft.com/office/drawing/2014/main" id="{A0BDAE74-114A-1AB1-BA1C-E8D0F6E9ADDD}"/>
              </a:ext>
            </a:extLst>
          </p:cNvPr>
          <p:cNvSpPr/>
          <p:nvPr/>
        </p:nvSpPr>
        <p:spPr>
          <a:xfrm>
            <a:off x="473926" y="712412"/>
            <a:ext cx="4206561" cy="960090"/>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EKSEMPEL PÅ HILSNER</a:t>
            </a:r>
            <a:endParaRPr lang="en-US" sz="2400">
              <a:latin typeface="Arial Black" panose="020B0A04020102020204" pitchFamily="34" charset="0"/>
            </a:endParaRPr>
          </a:p>
        </p:txBody>
      </p:sp>
      <p:sp>
        <p:nvSpPr>
          <p:cNvPr id="2" name="Rektangel: avrundede hjørner 1">
            <a:extLst>
              <a:ext uri="{FF2B5EF4-FFF2-40B4-BE49-F238E27FC236}">
                <a16:creationId xmlns:a16="http://schemas.microsoft.com/office/drawing/2014/main" id="{5F292BCE-FE00-9737-2263-F9F80E4E7C9F}"/>
              </a:ext>
            </a:extLst>
          </p:cNvPr>
          <p:cNvSpPr/>
          <p:nvPr/>
        </p:nvSpPr>
        <p:spPr>
          <a:xfrm>
            <a:off x="473927" y="482070"/>
            <a:ext cx="1602845" cy="22451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BREVSKRIVING</a:t>
            </a:r>
          </a:p>
        </p:txBody>
      </p:sp>
      <p:pic>
        <p:nvPicPr>
          <p:cNvPr id="3" name="Bilde 2" descr="Et bilde som inneholder måne, sirkel&#10;&#10;Automatisk generert beskrivelse">
            <a:extLst>
              <a:ext uri="{FF2B5EF4-FFF2-40B4-BE49-F238E27FC236}">
                <a16:creationId xmlns:a16="http://schemas.microsoft.com/office/drawing/2014/main" id="{18E568D1-4F07-01CE-5836-07D214676FF6}"/>
              </a:ext>
            </a:extLst>
          </p:cNvPr>
          <p:cNvPicPr>
            <a:picLocks noGrp="1" noRot="1" noMove="1" noResize="1" noEditPoints="1" noAdjustHandles="1" noChangeArrowheads="1" noChangeShapeType="1" noCrop="1"/>
          </p:cNvPicPr>
          <p:nvPr/>
        </p:nvPicPr>
        <p:blipFill>
          <a:blip r:embed="rId3"/>
          <a:srcRect l="81481" b="86263"/>
          <a:stretch/>
        </p:blipFill>
        <p:spPr>
          <a:xfrm>
            <a:off x="8381999" y="0"/>
            <a:ext cx="761999" cy="706582"/>
          </a:xfrm>
          <a:prstGeom prst="rect">
            <a:avLst/>
          </a:prstGeom>
        </p:spPr>
      </p:pic>
      <p:pic>
        <p:nvPicPr>
          <p:cNvPr id="5" name="Bilde 4" descr="Et bilde som inneholder skrivesaker, kontorforsyninger, Markeringsverktøy, penn&#10;&#10;Automatisk generert beskrivelse">
            <a:extLst>
              <a:ext uri="{FF2B5EF4-FFF2-40B4-BE49-F238E27FC236}">
                <a16:creationId xmlns:a16="http://schemas.microsoft.com/office/drawing/2014/main" id="{C736BBCD-EF4D-93B7-5041-CF5A1D4D6E2C}"/>
              </a:ext>
            </a:extLst>
          </p:cNvPr>
          <p:cNvPicPr>
            <a:picLocks noChangeAspect="1"/>
          </p:cNvPicPr>
          <p:nvPr/>
        </p:nvPicPr>
        <p:blipFill>
          <a:blip r:embed="rId4"/>
          <a:stretch>
            <a:fillRect/>
          </a:stretch>
        </p:blipFill>
        <p:spPr>
          <a:xfrm>
            <a:off x="6338807" y="2188134"/>
            <a:ext cx="2668274" cy="2955366"/>
          </a:xfrm>
          <a:prstGeom prst="rect">
            <a:avLst/>
          </a:prstGeom>
        </p:spPr>
      </p:pic>
    </p:spTree>
    <p:extLst>
      <p:ext uri="{BB962C8B-B14F-4D97-AF65-F5344CB8AC3E}">
        <p14:creationId xmlns:p14="http://schemas.microsoft.com/office/powerpoint/2010/main" val="411969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6D5D-8A42-21A5-95F5-CD112143BB52}"/>
            </a:ext>
          </a:extLst>
        </p:cNvPr>
        <p:cNvGrpSpPr/>
        <p:nvPr/>
      </p:nvGrpSpPr>
      <p:grpSpPr>
        <a:xfrm>
          <a:off x="0" y="0"/>
          <a:ext cx="0" cy="0"/>
          <a:chOff x="0" y="0"/>
          <a:chExt cx="0" cy="0"/>
        </a:xfrm>
      </p:grpSpPr>
      <p:pic>
        <p:nvPicPr>
          <p:cNvPr id="6" name="Bilde 5" descr="Et bilde som inneholder måne, sirkel&#10;&#10;Automatisk generert beskrivelse">
            <a:extLst>
              <a:ext uri="{FF2B5EF4-FFF2-40B4-BE49-F238E27FC236}">
                <a16:creationId xmlns:a16="http://schemas.microsoft.com/office/drawing/2014/main" id="{7AE3F577-DC9A-9CB7-B985-B6F822C8649B}"/>
              </a:ext>
            </a:extLst>
          </p:cNvPr>
          <p:cNvPicPr>
            <a:picLocks noGrp="1" noRot="1" noChangeAspect="1" noMove="1" noResize="1" noEditPoints="1" noAdjustHandles="1" noChangeArrowheads="1" noChangeShapeType="1" noCrop="1"/>
          </p:cNvPicPr>
          <p:nvPr/>
        </p:nvPicPr>
        <p:blipFill>
          <a:blip r:embed="rId3"/>
          <a:stretch>
            <a:fillRect/>
          </a:stretch>
        </p:blipFill>
        <p:spPr>
          <a:xfrm>
            <a:off x="5029199" y="0"/>
            <a:ext cx="4114800" cy="5143500"/>
          </a:xfrm>
          <a:prstGeom prst="rect">
            <a:avLst/>
          </a:prstGeom>
        </p:spPr>
      </p:pic>
      <p:sp>
        <p:nvSpPr>
          <p:cNvPr id="5" name="Text 1">
            <a:extLst>
              <a:ext uri="{FF2B5EF4-FFF2-40B4-BE49-F238E27FC236}">
                <a16:creationId xmlns:a16="http://schemas.microsoft.com/office/drawing/2014/main" id="{D8512CF7-98F7-E137-0251-5F17AD8DAE45}"/>
              </a:ext>
            </a:extLst>
          </p:cNvPr>
          <p:cNvSpPr/>
          <p:nvPr/>
        </p:nvSpPr>
        <p:spPr>
          <a:xfrm>
            <a:off x="476250" y="727710"/>
            <a:ext cx="4762" cy="0"/>
          </a:xfrm>
          <a:prstGeom prst="rect">
            <a:avLst/>
          </a:prstGeom>
          <a:noFill/>
          <a:ln/>
        </p:spPr>
        <p:txBody>
          <a:bodyPr wrap="none" lIns="0" tIns="0" rIns="0" bIns="0" rtlCol="0" anchor="t">
            <a:spAutoFit/>
          </a:bodyPr>
          <a:lstStyle/>
          <a:p>
            <a:pPr algn="l">
              <a:lnSpc>
                <a:spcPts val="1920"/>
              </a:lnSpc>
            </a:pPr>
            <a:endParaRPr lang="en-US" sz="1200"/>
          </a:p>
        </p:txBody>
      </p:sp>
      <p:sp>
        <p:nvSpPr>
          <p:cNvPr id="8" name="Rektangel: avrundede hjørner 7">
            <a:extLst>
              <a:ext uri="{FF2B5EF4-FFF2-40B4-BE49-F238E27FC236}">
                <a16:creationId xmlns:a16="http://schemas.microsoft.com/office/drawing/2014/main" id="{E6DD0889-831A-0BF4-84A6-93AD4A30AA5F}"/>
              </a:ext>
            </a:extLst>
          </p:cNvPr>
          <p:cNvSpPr/>
          <p:nvPr/>
        </p:nvSpPr>
        <p:spPr>
          <a:xfrm>
            <a:off x="2514600" y="1990555"/>
            <a:ext cx="4114800" cy="55275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3500" b="1">
                <a:solidFill>
                  <a:schemeClr val="tx1"/>
                </a:solidFill>
                <a:latin typeface="+mj-lt"/>
              </a:rPr>
              <a:t>BLI AKTIV</a:t>
            </a:r>
          </a:p>
        </p:txBody>
      </p:sp>
      <p:sp>
        <p:nvSpPr>
          <p:cNvPr id="2" name="Rektangel: avrundede hjørner 1">
            <a:extLst>
              <a:ext uri="{FF2B5EF4-FFF2-40B4-BE49-F238E27FC236}">
                <a16:creationId xmlns:a16="http://schemas.microsoft.com/office/drawing/2014/main" id="{18102348-A729-1E75-E283-85233F0B42AE}"/>
              </a:ext>
            </a:extLst>
          </p:cNvPr>
          <p:cNvSpPr/>
          <p:nvPr/>
        </p:nvSpPr>
        <p:spPr>
          <a:xfrm>
            <a:off x="2956410" y="3016808"/>
            <a:ext cx="3231179" cy="41354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QR KODE? BILDER AV AKTIVISTER + PLASS TIL REGIONAL KONTAKTINFO</a:t>
            </a:r>
          </a:p>
        </p:txBody>
      </p:sp>
      <p:pic>
        <p:nvPicPr>
          <p:cNvPr id="4" name="Bilde 3" descr="Et bilde som inneholder tekst, klær, Menneskeansikt, megafon&#10;&#10;KI-generert innhold kan være feil.">
            <a:extLst>
              <a:ext uri="{FF2B5EF4-FFF2-40B4-BE49-F238E27FC236}">
                <a16:creationId xmlns:a16="http://schemas.microsoft.com/office/drawing/2014/main" id="{04CCAFA7-7A9C-F944-5B35-5BECF00ACC60}"/>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15167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E766B1-545F-47B6-B886-7856289B723D}"/>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8D238ACD-436C-27DB-EEF6-9F7BA506D903}"/>
              </a:ext>
            </a:extLst>
          </p:cNvPr>
          <p:cNvSpPr/>
          <p:nvPr/>
        </p:nvSpPr>
        <p:spPr>
          <a:xfrm>
            <a:off x="102734" y="1968606"/>
            <a:ext cx="9041266" cy="2692824"/>
          </a:xfrm>
          <a:prstGeom prst="rect">
            <a:avLst/>
          </a:prstGeom>
          <a:noFill/>
          <a:ln/>
        </p:spPr>
        <p:txBody>
          <a:bodyPr wrap="square" lIns="0" tIns="0" rIns="0" bIns="0" rtlCol="0" anchor="b"/>
          <a:lstStyle/>
          <a:p>
            <a:endParaRPr lang="en-US" sz="1200" dirty="0"/>
          </a:p>
          <a:p>
            <a:r>
              <a:rPr lang="en-US" sz="1200" dirty="0"/>
              <a:t>Sonias </a:t>
            </a:r>
            <a:r>
              <a:rPr lang="en-US" sz="1200" dirty="0" err="1"/>
              <a:t>interesser</a:t>
            </a:r>
            <a:r>
              <a:rPr lang="en-US" sz="1200" dirty="0"/>
              <a:t>:</a:t>
            </a:r>
          </a:p>
          <a:p>
            <a:pPr marL="171450" indent="-171450">
              <a:buFont typeface="Arial" panose="020B0604020202020204" pitchFamily="34" charset="0"/>
              <a:buChar char="•"/>
            </a:pPr>
            <a:r>
              <a:rPr lang="nb-NO" sz="1200" dirty="0"/>
              <a:t>Elsker havet, dager på stranden med venner og kvelder tilbrakt med å se på filmer og serier – noe hun virkelig elsker og sluker med lidenskap.</a:t>
            </a:r>
          </a:p>
          <a:p>
            <a:pPr marL="171450" indent="-171450">
              <a:buFont typeface="Arial" panose="020B0604020202020204" pitchFamily="34" charset="0"/>
              <a:buChar char="•"/>
            </a:pPr>
            <a:r>
              <a:rPr lang="nb-NO" sz="1200" dirty="0"/>
              <a:t>Carla, hunden hennes som snart er 11 år gammel, tar hun med seg overalt: til venner, på turer, til stranden... Carla er en del av familien.</a:t>
            </a:r>
          </a:p>
          <a:p>
            <a:pPr marL="171450" indent="-171450">
              <a:buFont typeface="Arial" panose="020B0604020202020204" pitchFamily="34" charset="0"/>
              <a:buChar char="•"/>
            </a:pPr>
            <a:r>
              <a:rPr lang="nb-NO" sz="1200" dirty="0"/>
              <a:t>Musikk spiller også en viktig rolle i livet hennes – enten det er arabiske klassikere eller sanger fra 80-tallet</a:t>
            </a:r>
          </a:p>
          <a:p>
            <a:pPr marL="171450" indent="-171450">
              <a:buFont typeface="Arial" panose="020B0604020202020204" pitchFamily="34" charset="0"/>
              <a:buChar char="•"/>
            </a:pPr>
            <a:r>
              <a:rPr lang="nb-NO" sz="1200" dirty="0"/>
              <a:t>Sonia vokste opp i en familie av fotballsupportere og følger kampene med stor entusiasme, omgitt av sine kjære. Hun heier på </a:t>
            </a:r>
            <a:r>
              <a:rPr lang="nb-NO" sz="1200" dirty="0" err="1"/>
              <a:t>Stade</a:t>
            </a:r>
            <a:r>
              <a:rPr lang="nb-NO" sz="1200" dirty="0"/>
              <a:t> </a:t>
            </a:r>
            <a:r>
              <a:rPr lang="nb-NO" sz="1200" dirty="0" err="1"/>
              <a:t>Tunisien</a:t>
            </a:r>
            <a:r>
              <a:rPr lang="nb-NO" sz="1200" dirty="0"/>
              <a:t> – det er en familietradisjon, faren og brødrene hennes er også fans.</a:t>
            </a:r>
          </a:p>
          <a:p>
            <a:endParaRPr lang="nb-NO" sz="1200" dirty="0"/>
          </a:p>
          <a:p>
            <a:r>
              <a:rPr lang="nb-NO" sz="1200" dirty="0" err="1"/>
              <a:t>Sai</a:t>
            </a:r>
            <a:r>
              <a:rPr lang="nb-NO" sz="1200" dirty="0"/>
              <a:t> </a:t>
            </a:r>
            <a:r>
              <a:rPr lang="nb-NO" sz="1200" dirty="0" err="1"/>
              <a:t>Zaws</a:t>
            </a:r>
            <a:r>
              <a:rPr lang="nb-NO" sz="1200" dirty="0"/>
              <a:t> interesser: </a:t>
            </a:r>
          </a:p>
          <a:p>
            <a:pPr marL="171450" indent="-171450">
              <a:buFont typeface="Arial" panose="020B0604020202020204" pitchFamily="34" charset="0"/>
              <a:buChar char="•"/>
            </a:pPr>
            <a:r>
              <a:rPr lang="nb-NO" sz="1200" dirty="0" err="1"/>
              <a:t>Sai</a:t>
            </a:r>
            <a:r>
              <a:rPr lang="nb-NO" sz="1200" dirty="0"/>
              <a:t> </a:t>
            </a:r>
            <a:r>
              <a:rPr lang="nb-NO" sz="1200" dirty="0" err="1"/>
              <a:t>Zaw</a:t>
            </a:r>
            <a:r>
              <a:rPr lang="nb-NO" sz="1200" dirty="0"/>
              <a:t> liker å se på film, spille fotball og videospill, i tillegg samler han på vintage ting som kameraer og vesker på fritiden.</a:t>
            </a:r>
          </a:p>
          <a:p>
            <a:pPr marL="171450" indent="-171450">
              <a:buFont typeface="Arial" panose="020B0604020202020204" pitchFamily="34" charset="0"/>
              <a:buChar char="•"/>
            </a:pPr>
            <a:r>
              <a:rPr lang="nb-NO" sz="1200" dirty="0"/>
              <a:t>Han er veldig glad i katter og tilbringer mesteparten av tiden sammen med sine fem katter.</a:t>
            </a:r>
          </a:p>
          <a:p>
            <a:pPr marL="171450" indent="-171450">
              <a:buFont typeface="Arial" panose="020B0604020202020204" pitchFamily="34" charset="0"/>
              <a:buChar char="•"/>
            </a:pPr>
            <a:r>
              <a:rPr lang="nb-NO" sz="1200" dirty="0"/>
              <a:t>Han liker også å være med venner på </a:t>
            </a:r>
            <a:r>
              <a:rPr lang="nb-NO" sz="1200" dirty="0" err="1"/>
              <a:t>tesjapper</a:t>
            </a:r>
            <a:r>
              <a:rPr lang="nb-NO" sz="1200" dirty="0"/>
              <a:t>, hvor de deler historier, ler sammen og noen ganger spiller fotball sammen. </a:t>
            </a:r>
            <a:r>
              <a:rPr lang="nb-NO" sz="1200" dirty="0" err="1"/>
              <a:t>Sai</a:t>
            </a:r>
            <a:r>
              <a:rPr lang="nb-NO" sz="1200" dirty="0"/>
              <a:t> </a:t>
            </a:r>
            <a:r>
              <a:rPr lang="nb-NO" sz="1200" dirty="0" err="1"/>
              <a:t>Zaw</a:t>
            </a:r>
            <a:r>
              <a:rPr lang="nb-NO" sz="1200" dirty="0"/>
              <a:t> er Man-U supporter.</a:t>
            </a:r>
          </a:p>
          <a:p>
            <a:endParaRPr lang="en-US" sz="1200" dirty="0"/>
          </a:p>
          <a:p>
            <a:r>
              <a:rPr lang="nb-NO" sz="1200" dirty="0" err="1"/>
              <a:t>Nargiz</a:t>
            </a:r>
            <a:r>
              <a:rPr lang="nb-NO" sz="1200" dirty="0"/>
              <a:t> interesser: </a:t>
            </a:r>
          </a:p>
          <a:p>
            <a:pPr marL="171450" lvl="0" indent="-171450">
              <a:buFont typeface="Arial" panose="020B0604020202020204" pitchFamily="34" charset="0"/>
              <a:buChar char="•"/>
            </a:pPr>
            <a:r>
              <a:rPr lang="nb-NO" sz="1200" dirty="0"/>
              <a:t>Hun elsker dikt, og også prøver å lære seg litt engelsk</a:t>
            </a:r>
          </a:p>
          <a:p>
            <a:pPr marL="171450" lvl="0" indent="-171450">
              <a:buFont typeface="Arial" panose="020B0604020202020204" pitchFamily="34" charset="0"/>
              <a:buChar char="•"/>
            </a:pPr>
            <a:r>
              <a:rPr lang="nb-NO" sz="1200" dirty="0"/>
              <a:t>Hun elsker </a:t>
            </a:r>
            <a:r>
              <a:rPr lang="nb-NO" sz="1200" dirty="0" err="1"/>
              <a:t>cookies</a:t>
            </a:r>
            <a:r>
              <a:rPr lang="nb-NO" sz="1200" dirty="0"/>
              <a:t> </a:t>
            </a:r>
          </a:p>
          <a:p>
            <a:pPr marL="171450" lvl="0" indent="-171450">
              <a:buFont typeface="Arial" panose="020B0604020202020204" pitchFamily="34" charset="0"/>
              <a:buChar char="•"/>
            </a:pPr>
            <a:r>
              <a:rPr lang="nb-NO" sz="1200" dirty="0"/>
              <a:t>Hun var engasjert i kvinners rettigheter og jobbet frivillig for en feminist-gruppe der hun var med å lage en sang</a:t>
            </a:r>
          </a:p>
          <a:p>
            <a:pPr marL="171450" lvl="0" indent="-171450">
              <a:buFont typeface="Arial" panose="020B0604020202020204" pitchFamily="34" charset="0"/>
              <a:buChar char="•"/>
            </a:pPr>
            <a:r>
              <a:rPr lang="nb-NO" sz="1200" dirty="0"/>
              <a:t>Hun savner å reise rundt og filme i landet</a:t>
            </a:r>
          </a:p>
        </p:txBody>
      </p:sp>
      <p:sp>
        <p:nvSpPr>
          <p:cNvPr id="2" name="Rektangel: avrundede hjørner 1">
            <a:extLst>
              <a:ext uri="{FF2B5EF4-FFF2-40B4-BE49-F238E27FC236}">
                <a16:creationId xmlns:a16="http://schemas.microsoft.com/office/drawing/2014/main" id="{199E6E9C-B9E4-BE27-870E-307B1120E5E3}"/>
              </a:ext>
            </a:extLst>
          </p:cNvPr>
          <p:cNvSpPr/>
          <p:nvPr/>
        </p:nvSpPr>
        <p:spPr>
          <a:xfrm>
            <a:off x="473927" y="482070"/>
            <a:ext cx="7085717" cy="22451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TILLEGGSINFORMASJON TIL FORMIDLER – UTSKRIFT</a:t>
            </a:r>
          </a:p>
        </p:txBody>
      </p:sp>
      <p:pic>
        <p:nvPicPr>
          <p:cNvPr id="3" name="Bilde 2" descr="Et bilde som inneholder måne, sirkel&#10;&#10;Automatisk generert beskrivelse">
            <a:extLst>
              <a:ext uri="{FF2B5EF4-FFF2-40B4-BE49-F238E27FC236}">
                <a16:creationId xmlns:a16="http://schemas.microsoft.com/office/drawing/2014/main" id="{70E4CFAB-DDA6-C16F-26AC-9DE77C000983}"/>
              </a:ext>
            </a:extLst>
          </p:cNvPr>
          <p:cNvPicPr>
            <a:picLocks noGrp="1" noRot="1" noMove="1" noResize="1" noEditPoints="1" noAdjustHandles="1" noChangeArrowheads="1" noChangeShapeType="1" noCrop="1"/>
          </p:cNvPicPr>
          <p:nvPr/>
        </p:nvPicPr>
        <p:blipFill>
          <a:blip r:embed="rId3"/>
          <a:srcRect l="81481" b="86263"/>
          <a:stretch/>
        </p:blipFill>
        <p:spPr>
          <a:xfrm>
            <a:off x="8381999" y="0"/>
            <a:ext cx="761999" cy="706582"/>
          </a:xfrm>
          <a:prstGeom prst="rect">
            <a:avLst/>
          </a:prstGeom>
        </p:spPr>
      </p:pic>
    </p:spTree>
    <p:extLst>
      <p:ext uri="{BB962C8B-B14F-4D97-AF65-F5344CB8AC3E}">
        <p14:creationId xmlns:p14="http://schemas.microsoft.com/office/powerpoint/2010/main" val="1056923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5A4684E1-A38A-3D3A-8A88-B3952E382ED3}"/>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6F97025A-A6FE-5275-7DFB-0EFEADF62A76}"/>
              </a:ext>
            </a:extLst>
          </p:cNvPr>
          <p:cNvSpPr/>
          <p:nvPr/>
        </p:nvSpPr>
        <p:spPr>
          <a:xfrm>
            <a:off x="350370" y="2412881"/>
            <a:ext cx="6233310" cy="1715675"/>
          </a:xfrm>
          <a:prstGeom prst="rect">
            <a:avLst/>
          </a:prstGeom>
          <a:noFill/>
          <a:ln/>
        </p:spPr>
        <p:txBody>
          <a:bodyPr wrap="square" lIns="0" tIns="0" rIns="0" bIns="0" rtlCol="0" anchor="b"/>
          <a:lstStyle/>
          <a:p>
            <a:pPr marL="171450" indent="-171450" algn="l">
              <a:lnSpc>
                <a:spcPts val="1920"/>
              </a:lnSpc>
              <a:buFont typeface="Arial" panose="020B0604020202020204" pitchFamily="34" charset="0"/>
              <a:buChar char="•"/>
            </a:pPr>
            <a:r>
              <a:rPr lang="en-US">
                <a:solidFill>
                  <a:srgbClr val="323232"/>
                </a:solidFill>
                <a:latin typeface="Arial Black" panose="020B0A04020102020204" pitchFamily="34" charset="0"/>
                <a:ea typeface="General Sans" pitchFamily="34" charset="-122"/>
              </a:rPr>
              <a:t>Verdens </a:t>
            </a:r>
            <a:r>
              <a:rPr lang="en-US" err="1">
                <a:solidFill>
                  <a:srgbClr val="323232"/>
                </a:solidFill>
                <a:latin typeface="Arial Black" panose="020B0A04020102020204" pitchFamily="34" charset="0"/>
                <a:ea typeface="General Sans" pitchFamily="34" charset="-122"/>
              </a:rPr>
              <a:t>største</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menneskerettighetsorganisasjon</a:t>
            </a:r>
            <a:br>
              <a:rPr lang="en-US">
                <a:solidFill>
                  <a:srgbClr val="323232"/>
                </a:solidFill>
                <a:latin typeface="Arial Black" panose="020B0A04020102020204" pitchFamily="34" charset="0"/>
                <a:ea typeface="General Sans" pitchFamily="34" charset="-122"/>
              </a:rPr>
            </a:b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Arial Black" panose="020B0A04020102020204" pitchFamily="34" charset="0"/>
                <a:ea typeface="General Sans" pitchFamily="34" charset="-122"/>
              </a:rPr>
              <a:t>Menneskerettigheter</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skal</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gjelde</a:t>
            </a:r>
            <a:r>
              <a:rPr lang="en-US">
                <a:solidFill>
                  <a:srgbClr val="323232"/>
                </a:solidFill>
                <a:latin typeface="Arial Black" panose="020B0A04020102020204" pitchFamily="34" charset="0"/>
                <a:ea typeface="General Sans" pitchFamily="34" charset="-122"/>
              </a:rPr>
              <a:t> for alle </a:t>
            </a:r>
            <a:r>
              <a:rPr lang="en-US" err="1">
                <a:solidFill>
                  <a:srgbClr val="323232"/>
                </a:solidFill>
                <a:latin typeface="Arial Black" panose="020B0A04020102020204" pitchFamily="34" charset="0"/>
                <a:ea typeface="General Sans" pitchFamily="34" charset="-122"/>
              </a:rPr>
              <a:t>uansett</a:t>
            </a:r>
            <a:r>
              <a:rPr lang="en-US">
                <a:solidFill>
                  <a:srgbClr val="323232"/>
                </a:solidFill>
                <a:latin typeface="Arial Black" panose="020B0A04020102020204" pitchFamily="34" charset="0"/>
                <a:ea typeface="General Sans" pitchFamily="34" charset="-122"/>
              </a:rPr>
              <a:t>, </a:t>
            </a:r>
            <a:r>
              <a:rPr lang="en-US" i="1" err="1">
                <a:solidFill>
                  <a:srgbClr val="323232"/>
                </a:solidFill>
                <a:latin typeface="Arial Black" panose="020B0A04020102020204" pitchFamily="34" charset="0"/>
                <a:ea typeface="General Sans" pitchFamily="34" charset="-122"/>
              </a:rPr>
              <a:t>alltid</a:t>
            </a:r>
            <a:endParaRPr lang="en-US" i="1">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Arial Black" panose="020B0A04020102020204" pitchFamily="34" charset="0"/>
                <a:ea typeface="General Sans" pitchFamily="34" charset="-122"/>
              </a:rPr>
              <a:t>Etterforskning</a:t>
            </a:r>
            <a:r>
              <a:rPr lang="en-US">
                <a:solidFill>
                  <a:srgbClr val="323232"/>
                </a:solidFill>
                <a:latin typeface="Arial Black" panose="020B0A04020102020204" pitchFamily="34" charset="0"/>
                <a:ea typeface="General Sans" pitchFamily="34" charset="-122"/>
              </a:rPr>
              <a:t> </a:t>
            </a:r>
            <a:r>
              <a:rPr lang="en-US">
                <a:solidFill>
                  <a:srgbClr val="323232"/>
                </a:solidFill>
                <a:latin typeface="Arial Black" panose="020B0A04020102020204" pitchFamily="34" charset="0"/>
                <a:ea typeface="General Sans" pitchFamily="34" charset="-122"/>
                <a:sym typeface="Wingdings" panose="05000000000000000000" pitchFamily="2" charset="2"/>
              </a:rPr>
              <a:t></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rapportere</a:t>
            </a:r>
            <a:r>
              <a:rPr lang="en-US">
                <a:solidFill>
                  <a:srgbClr val="323232"/>
                </a:solidFill>
                <a:latin typeface="Arial Black" panose="020B0A04020102020204" pitchFamily="34" charset="0"/>
                <a:ea typeface="General Sans" pitchFamily="34" charset="-122"/>
              </a:rPr>
              <a:t> </a:t>
            </a:r>
            <a:r>
              <a:rPr lang="en-US">
                <a:solidFill>
                  <a:srgbClr val="323232"/>
                </a:solidFill>
                <a:latin typeface="Arial Black" panose="020B0A04020102020204" pitchFamily="34" charset="0"/>
                <a:ea typeface="General Sans" pitchFamily="34" charset="-122"/>
                <a:sym typeface="Wingdings" panose="05000000000000000000" pitchFamily="2" charset="2"/>
              </a:rPr>
              <a:t></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gjøre</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en</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forskjell</a:t>
            </a: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endParaRPr lang="en-US" sz="1200">
              <a:latin typeface="+mj-lt"/>
            </a:endParaRPr>
          </a:p>
        </p:txBody>
      </p:sp>
      <p:sp>
        <p:nvSpPr>
          <p:cNvPr id="5" name="Text 2">
            <a:extLst>
              <a:ext uri="{FF2B5EF4-FFF2-40B4-BE49-F238E27FC236}">
                <a16:creationId xmlns:a16="http://schemas.microsoft.com/office/drawing/2014/main" id="{EA18D4C2-A2E1-1FFC-127C-7DA4167EE86C}"/>
              </a:ext>
            </a:extLst>
          </p:cNvPr>
          <p:cNvSpPr/>
          <p:nvPr/>
        </p:nvSpPr>
        <p:spPr>
          <a:xfrm>
            <a:off x="477447" y="714375"/>
            <a:ext cx="3235570" cy="480045"/>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AMNESTY INTERNATIONAL</a:t>
            </a:r>
            <a:endParaRPr lang="en-US" sz="2400">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F14765B9-AADD-E599-BAB8-46DE375C2A8A}"/>
              </a:ext>
            </a:extLst>
          </p:cNvPr>
          <p:cNvPicPr>
            <a:picLocks noGrp="1" noRot="1" noMove="1" noResize="1" noEditPoints="1" noAdjustHandles="1" noChangeArrowheads="1" noChangeShapeType="1" noCrop="1"/>
          </p:cNvPicPr>
          <p:nvPr/>
        </p:nvPicPr>
        <p:blipFill>
          <a:blip r:embed="rId3"/>
          <a:srcRect l="82407" b="86111"/>
          <a:stretch/>
        </p:blipFill>
        <p:spPr>
          <a:xfrm>
            <a:off x="8420099" y="0"/>
            <a:ext cx="723899" cy="714375"/>
          </a:xfrm>
          <a:prstGeom prst="rect">
            <a:avLst/>
          </a:prstGeom>
        </p:spPr>
      </p:pic>
      <p:sp>
        <p:nvSpPr>
          <p:cNvPr id="3" name="Rektangel: avrundede hjørner 2">
            <a:extLst>
              <a:ext uri="{FF2B5EF4-FFF2-40B4-BE49-F238E27FC236}">
                <a16:creationId xmlns:a16="http://schemas.microsoft.com/office/drawing/2014/main" id="{CE4A83F6-4916-DF3C-354F-402A19740933}"/>
              </a:ext>
            </a:extLst>
          </p:cNvPr>
          <p:cNvSpPr/>
          <p:nvPr/>
        </p:nvSpPr>
        <p:spPr>
          <a:xfrm>
            <a:off x="473928" y="482070"/>
            <a:ext cx="1303598" cy="2133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HVEM ER</a:t>
            </a:r>
          </a:p>
        </p:txBody>
      </p:sp>
      <p:pic>
        <p:nvPicPr>
          <p:cNvPr id="6" name="Bilde 5" descr="Et bilde som inneholder klær, person, erme, Aktiv trøye&#10;&#10;Automatisk generert beskrivelse">
            <a:extLst>
              <a:ext uri="{FF2B5EF4-FFF2-40B4-BE49-F238E27FC236}">
                <a16:creationId xmlns:a16="http://schemas.microsoft.com/office/drawing/2014/main" id="{534AE8BD-9957-492A-58C0-084C4066BD69}"/>
              </a:ext>
            </a:extLst>
          </p:cNvPr>
          <p:cNvPicPr>
            <a:picLocks noChangeAspect="1"/>
          </p:cNvPicPr>
          <p:nvPr/>
        </p:nvPicPr>
        <p:blipFill>
          <a:blip r:embed="rId4">
            <a:extLst>
              <a:ext uri="{28A0092B-C50C-407E-A947-70E740481C1C}">
                <a14:useLocalDpi xmlns:a14="http://schemas.microsoft.com/office/drawing/2010/main" val="0"/>
              </a:ext>
            </a:extLst>
          </a:blip>
          <a:srcRect l="29039" t="3761" r="28077"/>
          <a:stretch/>
        </p:blipFill>
        <p:spPr>
          <a:xfrm>
            <a:off x="6583680" y="1718222"/>
            <a:ext cx="2708641" cy="3419203"/>
          </a:xfrm>
          <a:prstGeom prst="rect">
            <a:avLst/>
          </a:prstGeom>
        </p:spPr>
      </p:pic>
    </p:spTree>
    <p:extLst>
      <p:ext uri="{BB962C8B-B14F-4D97-AF65-F5344CB8AC3E}">
        <p14:creationId xmlns:p14="http://schemas.microsoft.com/office/powerpoint/2010/main" val="304218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35694331-72D8-D5FC-9429-CC81FC9F3BC9}"/>
            </a:ext>
          </a:extLst>
        </p:cNvPr>
        <p:cNvGrpSpPr/>
        <p:nvPr/>
      </p:nvGrpSpPr>
      <p:grpSpPr>
        <a:xfrm>
          <a:off x="0" y="0"/>
          <a:ext cx="0" cy="0"/>
          <a:chOff x="0" y="0"/>
          <a:chExt cx="0" cy="0"/>
        </a:xfrm>
      </p:grpSpPr>
      <p:pic>
        <p:nvPicPr>
          <p:cNvPr id="16" name="Bilde 15" descr="Et bilde som inneholder person, håndskrift, kontorforsyninger, Kontorredskap&#10;&#10;KI-generert innhold kan være feil.">
            <a:extLst>
              <a:ext uri="{FF2B5EF4-FFF2-40B4-BE49-F238E27FC236}">
                <a16:creationId xmlns:a16="http://schemas.microsoft.com/office/drawing/2014/main" id="{E08C37DA-6CFB-D937-C82B-78DDB83517B3}"/>
              </a:ext>
            </a:extLst>
          </p:cNvPr>
          <p:cNvPicPr>
            <a:picLocks noChangeAspect="1"/>
          </p:cNvPicPr>
          <p:nvPr/>
        </p:nvPicPr>
        <p:blipFill>
          <a:blip r:embed="rId3"/>
          <a:stretch>
            <a:fillRect/>
          </a:stretch>
        </p:blipFill>
        <p:spPr>
          <a:xfrm>
            <a:off x="2870555" y="0"/>
            <a:ext cx="6273443" cy="3528812"/>
          </a:xfrm>
          <a:prstGeom prst="rect">
            <a:avLst/>
          </a:prstGeom>
        </p:spPr>
      </p:pic>
      <p:sp>
        <p:nvSpPr>
          <p:cNvPr id="4" name="Text 1">
            <a:extLst>
              <a:ext uri="{FF2B5EF4-FFF2-40B4-BE49-F238E27FC236}">
                <a16:creationId xmlns:a16="http://schemas.microsoft.com/office/drawing/2014/main" id="{8F8143EE-2975-9A07-FA04-1BB854114A4C}"/>
              </a:ext>
            </a:extLst>
          </p:cNvPr>
          <p:cNvSpPr/>
          <p:nvPr/>
        </p:nvSpPr>
        <p:spPr>
          <a:xfrm>
            <a:off x="350370" y="2053653"/>
            <a:ext cx="5207875" cy="1715675"/>
          </a:xfrm>
          <a:prstGeom prst="rect">
            <a:avLst/>
          </a:prstGeom>
          <a:noFill/>
          <a:ln/>
        </p:spPr>
        <p:txBody>
          <a:bodyPr wrap="square" lIns="0" tIns="0" rIns="0" bIns="0" rtlCol="0" anchor="b"/>
          <a:lstStyle/>
          <a:p>
            <a:pPr marL="171450" indent="-171450" algn="l">
              <a:lnSpc>
                <a:spcPts val="1920"/>
              </a:lnSpc>
              <a:buFont typeface="Arial" panose="020B0604020202020204" pitchFamily="34" charset="0"/>
              <a:buChar char="•"/>
            </a:pPr>
            <a:r>
              <a:rPr lang="en-US" err="1">
                <a:solidFill>
                  <a:srgbClr val="323232"/>
                </a:solidFill>
                <a:latin typeface="Arial Black" panose="020B0A04020102020204" pitchFamily="34" charset="0"/>
                <a:ea typeface="General Sans" pitchFamily="34" charset="-122"/>
              </a:rPr>
              <a:t>Årlig</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brevskrivingsdugnad</a:t>
            </a: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Arial Black" panose="020B0A04020102020204" pitchFamily="34" charset="0"/>
                <a:ea typeface="General Sans" pitchFamily="34" charset="-122"/>
              </a:rPr>
              <a:t>Undervisning</a:t>
            </a:r>
            <a:r>
              <a:rPr lang="en-US">
                <a:solidFill>
                  <a:srgbClr val="323232"/>
                </a:solidFill>
                <a:latin typeface="Arial Black" panose="020B0A04020102020204" pitchFamily="34" charset="0"/>
                <a:ea typeface="General Sans" pitchFamily="34" charset="-122"/>
              </a:rPr>
              <a:t> om </a:t>
            </a:r>
            <a:r>
              <a:rPr lang="en-US" err="1">
                <a:solidFill>
                  <a:srgbClr val="323232"/>
                </a:solidFill>
                <a:latin typeface="Arial Black" panose="020B0A04020102020204" pitchFamily="34" charset="0"/>
                <a:ea typeface="General Sans" pitchFamily="34" charset="-122"/>
              </a:rPr>
              <a:t>menneskerettighetene</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og</a:t>
            </a:r>
            <a:r>
              <a:rPr lang="en-US">
                <a:solidFill>
                  <a:srgbClr val="323232"/>
                </a:solidFill>
                <a:latin typeface="Arial Black" panose="020B0A04020102020204" pitchFamily="34" charset="0"/>
                <a:ea typeface="General Sans" pitchFamily="34" charset="-122"/>
              </a:rPr>
              <a:t> om </a:t>
            </a:r>
            <a:r>
              <a:rPr lang="en-US" err="1">
                <a:solidFill>
                  <a:srgbClr val="323232"/>
                </a:solidFill>
                <a:latin typeface="Arial Black" panose="020B0A04020102020204" pitchFamily="34" charset="0"/>
                <a:ea typeface="General Sans" pitchFamily="34" charset="-122"/>
              </a:rPr>
              <a:t>personer</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som</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har</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fått</a:t>
            </a:r>
            <a:r>
              <a:rPr lang="en-US">
                <a:solidFill>
                  <a:srgbClr val="323232"/>
                </a:solidFill>
                <a:latin typeface="Arial Black" panose="020B0A04020102020204" pitchFamily="34" charset="0"/>
                <a:ea typeface="General Sans" pitchFamily="34" charset="-122"/>
              </a:rPr>
              <a:t> sine </a:t>
            </a:r>
            <a:r>
              <a:rPr lang="en-US" err="1">
                <a:solidFill>
                  <a:srgbClr val="323232"/>
                </a:solidFill>
                <a:latin typeface="Arial Black" panose="020B0A04020102020204" pitchFamily="34" charset="0"/>
                <a:ea typeface="General Sans" pitchFamily="34" charset="-122"/>
              </a:rPr>
              <a:t>rettigheter</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brutt</a:t>
            </a:r>
            <a:br>
              <a:rPr lang="en-US">
                <a:solidFill>
                  <a:srgbClr val="323232"/>
                </a:solidFill>
                <a:latin typeface="Arial Black" panose="020B0A04020102020204" pitchFamily="34" charset="0"/>
                <a:ea typeface="General Sans" pitchFamily="34" charset="-122"/>
              </a:rPr>
            </a:br>
            <a:endParaRPr lang="en-US">
              <a:solidFill>
                <a:srgbClr val="323232"/>
              </a:solidFill>
              <a:latin typeface="Arial Black" panose="020B0A04020102020204" pitchFamily="34" charset="0"/>
              <a:ea typeface="General Sans" pitchFamily="34" charset="-122"/>
            </a:endParaRPr>
          </a:p>
          <a:p>
            <a:pPr marL="171450" indent="-171450" algn="l">
              <a:lnSpc>
                <a:spcPts val="1920"/>
              </a:lnSpc>
              <a:buFont typeface="Arial" panose="020B0604020202020204" pitchFamily="34" charset="0"/>
              <a:buChar char="•"/>
            </a:pPr>
            <a:r>
              <a:rPr lang="en-US" err="1">
                <a:solidFill>
                  <a:srgbClr val="323232"/>
                </a:solidFill>
                <a:latin typeface="Arial Black" panose="020B0A04020102020204" pitchFamily="34" charset="0"/>
                <a:ea typeface="General Sans" pitchFamily="34" charset="-122"/>
              </a:rPr>
              <a:t>Skrive</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støttende</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brev</a:t>
            </a:r>
            <a:r>
              <a:rPr lang="en-US">
                <a:solidFill>
                  <a:srgbClr val="323232"/>
                </a:solidFill>
                <a:latin typeface="Arial Black" panose="020B0A04020102020204" pitchFamily="34" charset="0"/>
                <a:ea typeface="General Sans" pitchFamily="34" charset="-122"/>
              </a:rPr>
              <a:t> </a:t>
            </a:r>
            <a:r>
              <a:rPr lang="en-US" err="1">
                <a:solidFill>
                  <a:srgbClr val="323232"/>
                </a:solidFill>
                <a:latin typeface="Arial Black" panose="020B0A04020102020204" pitchFamily="34" charset="0"/>
                <a:ea typeface="General Sans" pitchFamily="34" charset="-122"/>
              </a:rPr>
              <a:t>til</a:t>
            </a:r>
            <a:r>
              <a:rPr lang="en-US">
                <a:solidFill>
                  <a:srgbClr val="323232"/>
                </a:solidFill>
                <a:latin typeface="Arial Black" panose="020B0A04020102020204" pitchFamily="34" charset="0"/>
                <a:ea typeface="General Sans" pitchFamily="34" charset="-122"/>
              </a:rPr>
              <a:t> de </a:t>
            </a:r>
            <a:r>
              <a:rPr lang="en-US" err="1">
                <a:solidFill>
                  <a:srgbClr val="323232"/>
                </a:solidFill>
                <a:latin typeface="Arial Black" panose="020B0A04020102020204" pitchFamily="34" charset="0"/>
                <a:ea typeface="General Sans" pitchFamily="34" charset="-122"/>
              </a:rPr>
              <a:t>som</a:t>
            </a:r>
            <a:r>
              <a:rPr lang="en-US">
                <a:solidFill>
                  <a:srgbClr val="323232"/>
                </a:solidFill>
                <a:latin typeface="Arial Black" panose="020B0A04020102020204" pitchFamily="34" charset="0"/>
                <a:ea typeface="General Sans" pitchFamily="34" charset="-122"/>
              </a:rPr>
              <a:t> er </a:t>
            </a:r>
            <a:r>
              <a:rPr lang="en-US" err="1">
                <a:solidFill>
                  <a:srgbClr val="323232"/>
                </a:solidFill>
                <a:latin typeface="Arial Black" panose="020B0A04020102020204" pitchFamily="34" charset="0"/>
                <a:ea typeface="General Sans" pitchFamily="34" charset="-122"/>
              </a:rPr>
              <a:t>utsatt</a:t>
            </a:r>
            <a:r>
              <a:rPr lang="en-US">
                <a:solidFill>
                  <a:srgbClr val="323232"/>
                </a:solidFill>
                <a:latin typeface="Arial Black" panose="020B0A04020102020204" pitchFamily="34" charset="0"/>
                <a:ea typeface="General Sans" pitchFamily="34" charset="-122"/>
              </a:rPr>
              <a:t> for </a:t>
            </a:r>
            <a:r>
              <a:rPr lang="en-US" err="1">
                <a:solidFill>
                  <a:srgbClr val="323232"/>
                </a:solidFill>
                <a:latin typeface="Arial Black" panose="020B0A04020102020204" pitchFamily="34" charset="0"/>
                <a:ea typeface="General Sans" pitchFamily="34" charset="-122"/>
              </a:rPr>
              <a:t>rettighetsbrudd</a:t>
            </a:r>
            <a:endParaRPr lang="en-US">
              <a:solidFill>
                <a:srgbClr val="323232"/>
              </a:solidFill>
              <a:latin typeface="Arial Black" panose="020B0A04020102020204" pitchFamily="34" charset="0"/>
              <a:ea typeface="General Sans" pitchFamily="34" charset="-122"/>
            </a:endParaRPr>
          </a:p>
        </p:txBody>
      </p:sp>
      <p:sp>
        <p:nvSpPr>
          <p:cNvPr id="5" name="Text 2">
            <a:extLst>
              <a:ext uri="{FF2B5EF4-FFF2-40B4-BE49-F238E27FC236}">
                <a16:creationId xmlns:a16="http://schemas.microsoft.com/office/drawing/2014/main" id="{3968184D-5BE8-B8C9-1CD0-B1CE902F41A7}"/>
              </a:ext>
            </a:extLst>
          </p:cNvPr>
          <p:cNvSpPr/>
          <p:nvPr/>
        </p:nvSpPr>
        <p:spPr>
          <a:xfrm>
            <a:off x="477447" y="714375"/>
            <a:ext cx="3235570" cy="480045"/>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SKRIV FOR LIV</a:t>
            </a:r>
            <a:endParaRPr lang="en-US" sz="2400">
              <a:latin typeface="Arial Black" panose="020B0A04020102020204" pitchFamily="34" charset="0"/>
            </a:endParaRPr>
          </a:p>
        </p:txBody>
      </p:sp>
      <p:pic>
        <p:nvPicPr>
          <p:cNvPr id="2" name="Bilde 1" descr="Et bilde som inneholder måne, sirkel&#10;&#10;Automatisk generert beskrivelse">
            <a:extLst>
              <a:ext uri="{FF2B5EF4-FFF2-40B4-BE49-F238E27FC236}">
                <a16:creationId xmlns:a16="http://schemas.microsoft.com/office/drawing/2014/main" id="{AB8D4B0F-BB5C-AC2D-37D1-73BA7B66486B}"/>
              </a:ext>
            </a:extLst>
          </p:cNvPr>
          <p:cNvPicPr>
            <a:picLocks noGrp="1" noRot="1" noMove="1" noResize="1" noEditPoints="1" noAdjustHandles="1" noChangeArrowheads="1" noChangeShapeType="1" noCrop="1"/>
          </p:cNvPicPr>
          <p:nvPr/>
        </p:nvPicPr>
        <p:blipFill>
          <a:blip r:embed="rId4"/>
          <a:srcRect l="82407" b="86111"/>
          <a:stretch/>
        </p:blipFill>
        <p:spPr>
          <a:xfrm>
            <a:off x="8420099" y="0"/>
            <a:ext cx="723899" cy="714375"/>
          </a:xfrm>
          <a:prstGeom prst="rect">
            <a:avLst/>
          </a:prstGeom>
        </p:spPr>
      </p:pic>
      <p:sp>
        <p:nvSpPr>
          <p:cNvPr id="3" name="Rektangel: avrundede hjørner 2">
            <a:extLst>
              <a:ext uri="{FF2B5EF4-FFF2-40B4-BE49-F238E27FC236}">
                <a16:creationId xmlns:a16="http://schemas.microsoft.com/office/drawing/2014/main" id="{A9C45DEB-D89B-B791-5E0B-92C5FB0354DD}"/>
              </a:ext>
            </a:extLst>
          </p:cNvPr>
          <p:cNvSpPr/>
          <p:nvPr/>
        </p:nvSpPr>
        <p:spPr>
          <a:xfrm>
            <a:off x="473928" y="482070"/>
            <a:ext cx="1303598" cy="2133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HVA ER</a:t>
            </a:r>
          </a:p>
        </p:txBody>
      </p:sp>
    </p:spTree>
    <p:extLst>
      <p:ext uri="{BB962C8B-B14F-4D97-AF65-F5344CB8AC3E}">
        <p14:creationId xmlns:p14="http://schemas.microsoft.com/office/powerpoint/2010/main" val="397580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Write for Rights: Netsai Open Letter Gratitude">
            <a:hlinkClick r:id="" action="ppaction://media"/>
            <a:extLst>
              <a:ext uri="{FF2B5EF4-FFF2-40B4-BE49-F238E27FC236}">
                <a16:creationId xmlns:a16="http://schemas.microsoft.com/office/drawing/2014/main" id="{4887659A-53C4-9C2B-0AD5-23A4B46FA4EC}"/>
              </a:ext>
            </a:extLst>
          </p:cNvPr>
          <p:cNvPicPr>
            <a:picLocks noRot="1" noChangeAspect="1"/>
          </p:cNvPicPr>
          <p:nvPr>
            <a:videoFile r:link="rId1"/>
          </p:nvPr>
        </p:nvPicPr>
        <p:blipFill>
          <a:blip r:embed="rId4"/>
          <a:stretch>
            <a:fillRect/>
          </a:stretch>
        </p:blipFill>
        <p:spPr>
          <a:xfrm>
            <a:off x="9060" y="0"/>
            <a:ext cx="10301228" cy="5812047"/>
          </a:xfrm>
          <a:prstGeom prst="rect">
            <a:avLst/>
          </a:prstGeom>
        </p:spPr>
      </p:pic>
    </p:spTree>
    <p:extLst>
      <p:ext uri="{BB962C8B-B14F-4D97-AF65-F5344CB8AC3E}">
        <p14:creationId xmlns:p14="http://schemas.microsoft.com/office/powerpoint/2010/main" val="37279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USA: Rocky Myers benådet – etter nesten 30 år på dødscelle 💛">
            <a:hlinkClick r:id="" action="ppaction://media"/>
            <a:extLst>
              <a:ext uri="{FF2B5EF4-FFF2-40B4-BE49-F238E27FC236}">
                <a16:creationId xmlns:a16="http://schemas.microsoft.com/office/drawing/2014/main" id="{167B4FF4-CEDD-9B8B-F347-7FC6F0D895B5}"/>
              </a:ext>
            </a:extLst>
          </p:cNvPr>
          <p:cNvPicPr>
            <a:picLocks noRot="1" noChangeAspect="1"/>
          </p:cNvPicPr>
          <p:nvPr>
            <a:videoFile r:link="rId1"/>
          </p:nvPr>
        </p:nvPicPr>
        <p:blipFill>
          <a:blip r:embed="rId4"/>
          <a:stretch>
            <a:fillRect/>
          </a:stretch>
        </p:blipFill>
        <p:spPr>
          <a:xfrm>
            <a:off x="3117850" y="0"/>
            <a:ext cx="2906713" cy="5143500"/>
          </a:xfrm>
          <a:prstGeom prst="rect">
            <a:avLst/>
          </a:prstGeom>
        </p:spPr>
      </p:pic>
    </p:spTree>
    <p:extLst>
      <p:ext uri="{BB962C8B-B14F-4D97-AF65-F5344CB8AC3E}">
        <p14:creationId xmlns:p14="http://schemas.microsoft.com/office/powerpoint/2010/main" val="22788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2864F78C-5C2C-4034-7C68-6913DBD6CAB2}"/>
            </a:ext>
          </a:extLst>
        </p:cNvPr>
        <p:cNvGrpSpPr/>
        <p:nvPr/>
      </p:nvGrpSpPr>
      <p:grpSpPr>
        <a:xfrm>
          <a:off x="0" y="0"/>
          <a:ext cx="0" cy="0"/>
          <a:chOff x="0" y="0"/>
          <a:chExt cx="0" cy="0"/>
        </a:xfrm>
      </p:grpSpPr>
      <p:pic>
        <p:nvPicPr>
          <p:cNvPr id="6" name="Bilde 5" descr="Et bilde som inneholder måne, sirkel&#10;&#10;Automatisk generert beskrivelse">
            <a:extLst>
              <a:ext uri="{FF2B5EF4-FFF2-40B4-BE49-F238E27FC236}">
                <a16:creationId xmlns:a16="http://schemas.microsoft.com/office/drawing/2014/main" id="{9E5B628B-092E-6518-5855-F3AC4C9A09DC}"/>
              </a:ext>
            </a:extLst>
          </p:cNvPr>
          <p:cNvPicPr>
            <a:picLocks noGrp="1" noRot="1" noChangeAspect="1" noMove="1" noResize="1" noEditPoints="1" noAdjustHandles="1" noChangeArrowheads="1" noChangeShapeType="1" noCrop="1"/>
          </p:cNvPicPr>
          <p:nvPr/>
        </p:nvPicPr>
        <p:blipFill>
          <a:blip r:embed="rId3"/>
          <a:stretch>
            <a:fillRect/>
          </a:stretch>
        </p:blipFill>
        <p:spPr>
          <a:xfrm>
            <a:off x="5029199" y="0"/>
            <a:ext cx="4114800" cy="5143500"/>
          </a:xfrm>
          <a:prstGeom prst="rect">
            <a:avLst/>
          </a:prstGeom>
        </p:spPr>
      </p:pic>
      <p:sp>
        <p:nvSpPr>
          <p:cNvPr id="5" name="Text 1">
            <a:extLst>
              <a:ext uri="{FF2B5EF4-FFF2-40B4-BE49-F238E27FC236}">
                <a16:creationId xmlns:a16="http://schemas.microsoft.com/office/drawing/2014/main" id="{A89EDFFA-0145-F6F3-1DEB-C705A8DF41E6}"/>
              </a:ext>
            </a:extLst>
          </p:cNvPr>
          <p:cNvSpPr/>
          <p:nvPr/>
        </p:nvSpPr>
        <p:spPr>
          <a:xfrm>
            <a:off x="476250" y="727710"/>
            <a:ext cx="4762" cy="0"/>
          </a:xfrm>
          <a:prstGeom prst="rect">
            <a:avLst/>
          </a:prstGeom>
          <a:noFill/>
          <a:ln/>
        </p:spPr>
        <p:txBody>
          <a:bodyPr wrap="none" lIns="0" tIns="0" rIns="0" bIns="0" rtlCol="0" anchor="t">
            <a:spAutoFit/>
          </a:bodyPr>
          <a:lstStyle/>
          <a:p>
            <a:pPr algn="l">
              <a:lnSpc>
                <a:spcPts val="1920"/>
              </a:lnSpc>
            </a:pPr>
            <a:endParaRPr lang="en-US" sz="1200"/>
          </a:p>
        </p:txBody>
      </p:sp>
      <p:sp>
        <p:nvSpPr>
          <p:cNvPr id="8" name="Rektangel: avrundede hjørner 7">
            <a:extLst>
              <a:ext uri="{FF2B5EF4-FFF2-40B4-BE49-F238E27FC236}">
                <a16:creationId xmlns:a16="http://schemas.microsoft.com/office/drawing/2014/main" id="{24044168-8EFB-311B-2F8D-72F9EAC551B5}"/>
              </a:ext>
            </a:extLst>
          </p:cNvPr>
          <p:cNvSpPr/>
          <p:nvPr/>
        </p:nvSpPr>
        <p:spPr>
          <a:xfrm>
            <a:off x="1475349" y="1074862"/>
            <a:ext cx="6193302" cy="55275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nb-NO" sz="3500" b="1">
                <a:solidFill>
                  <a:schemeClr val="tx1"/>
                </a:solidFill>
                <a:latin typeface="+mj-lt"/>
              </a:rPr>
              <a:t>MENNESKERETTIGHETENE</a:t>
            </a:r>
          </a:p>
        </p:txBody>
      </p:sp>
      <p:pic>
        <p:nvPicPr>
          <p:cNvPr id="3" name="Picture 2" descr="UN Logo PNG">
            <a:extLst>
              <a:ext uri="{FF2B5EF4-FFF2-40B4-BE49-F238E27FC236}">
                <a16:creationId xmlns:a16="http://schemas.microsoft.com/office/drawing/2014/main" id="{940CCDFD-60E0-DB41-A251-5844A577B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410" y="1498489"/>
            <a:ext cx="3231179" cy="323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38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8824A4E2-0D01-BE36-9886-F46DCF7F8CB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9A11343-661F-9ACA-0B17-FE364F028001}"/>
              </a:ext>
            </a:extLst>
          </p:cNvPr>
          <p:cNvSpPr>
            <a:spLocks noGrp="1"/>
          </p:cNvSpPr>
          <p:nvPr>
            <p:ph type="title"/>
          </p:nvPr>
        </p:nvSpPr>
        <p:spPr>
          <a:xfrm>
            <a:off x="105507" y="1385666"/>
            <a:ext cx="5774788" cy="2131255"/>
          </a:xfrm>
        </p:spPr>
        <p:txBody>
          <a:bodyPr>
            <a:normAutofit/>
          </a:bodyPr>
          <a:lstStyle/>
          <a:p>
            <a:r>
              <a:rPr lang="nb-NO" b="1"/>
              <a:t>Hva tenker du på når du hører ordet «ytringsfrihet»?</a:t>
            </a:r>
          </a:p>
        </p:txBody>
      </p:sp>
      <p:pic>
        <p:nvPicPr>
          <p:cNvPr id="4" name="Media på Internett 3" title="Hva er ytringsfrihet?">
            <a:hlinkClick r:id="" action="ppaction://media"/>
            <a:extLst>
              <a:ext uri="{FF2B5EF4-FFF2-40B4-BE49-F238E27FC236}">
                <a16:creationId xmlns:a16="http://schemas.microsoft.com/office/drawing/2014/main" id="{74C072A6-2BF1-4A08-9E8F-ACD3DDF81E19}"/>
              </a:ext>
            </a:extLst>
          </p:cNvPr>
          <p:cNvPicPr>
            <a:picLocks noRot="1" noChangeAspect="1"/>
          </p:cNvPicPr>
          <p:nvPr>
            <a:videoFile r:link="rId1"/>
          </p:nvPr>
        </p:nvPicPr>
        <p:blipFill>
          <a:blip r:embed="rId4"/>
          <a:stretch>
            <a:fillRect/>
          </a:stretch>
        </p:blipFill>
        <p:spPr>
          <a:xfrm>
            <a:off x="6237287" y="0"/>
            <a:ext cx="2906713" cy="5143500"/>
          </a:xfrm>
          <a:prstGeom prst="rect">
            <a:avLst/>
          </a:prstGeom>
        </p:spPr>
      </p:pic>
    </p:spTree>
    <p:extLst>
      <p:ext uri="{BB962C8B-B14F-4D97-AF65-F5344CB8AC3E}">
        <p14:creationId xmlns:p14="http://schemas.microsoft.com/office/powerpoint/2010/main" val="7416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DD"/>
        </a:solidFill>
        <a:effectLst/>
      </p:bgPr>
    </p:bg>
    <p:spTree>
      <p:nvGrpSpPr>
        <p:cNvPr id="1" name="">
          <a:extLst>
            <a:ext uri="{FF2B5EF4-FFF2-40B4-BE49-F238E27FC236}">
              <a16:creationId xmlns:a16="http://schemas.microsoft.com/office/drawing/2014/main" id="{77AFD844-77BA-5383-7268-39AB754B4DCE}"/>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AFCD48F-B22E-C49F-302A-4AFFEA4FB569}"/>
              </a:ext>
            </a:extLst>
          </p:cNvPr>
          <p:cNvSpPr/>
          <p:nvPr/>
        </p:nvSpPr>
        <p:spPr>
          <a:xfrm>
            <a:off x="477831" y="476250"/>
            <a:ext cx="4094113" cy="335235"/>
          </a:xfrm>
          <a:prstGeom prst="rect">
            <a:avLst/>
          </a:prstGeom>
          <a:noFill/>
          <a:ln/>
        </p:spPr>
        <p:txBody>
          <a:bodyPr wrap="square" lIns="0" tIns="0" rIns="0" bIns="0" rtlCol="0" anchor="t"/>
          <a:lstStyle/>
          <a:p>
            <a:pPr algn="l">
              <a:lnSpc>
                <a:spcPts val="2640"/>
              </a:lnSpc>
            </a:pPr>
            <a:endParaRPr lang="en-US" sz="2400"/>
          </a:p>
        </p:txBody>
      </p:sp>
      <p:sp>
        <p:nvSpPr>
          <p:cNvPr id="4" name="Text 1">
            <a:extLst>
              <a:ext uri="{FF2B5EF4-FFF2-40B4-BE49-F238E27FC236}">
                <a16:creationId xmlns:a16="http://schemas.microsoft.com/office/drawing/2014/main" id="{7384DEB2-B29E-367F-14BA-8CA5C93AB91A}"/>
              </a:ext>
            </a:extLst>
          </p:cNvPr>
          <p:cNvSpPr/>
          <p:nvPr/>
        </p:nvSpPr>
        <p:spPr>
          <a:xfrm>
            <a:off x="338464" y="2654441"/>
            <a:ext cx="4372846" cy="2006989"/>
          </a:xfrm>
          <a:prstGeom prst="rect">
            <a:avLst/>
          </a:prstGeom>
          <a:noFill/>
          <a:ln/>
        </p:spPr>
        <p:txBody>
          <a:bodyPr wrap="square" lIns="0" tIns="0" rIns="0" bIns="0" rtlCol="0" anchor="t"/>
          <a:lstStyle/>
          <a:p>
            <a:pPr marL="228600" indent="-228600" algn="l">
              <a:lnSpc>
                <a:spcPts val="1688"/>
              </a:lnSpc>
              <a:buFont typeface="+mj-lt"/>
              <a:buAutoNum type="arabicPeriod"/>
            </a:pPr>
            <a:r>
              <a:rPr lang="en-US" kern="0" spc="24" err="1">
                <a:solidFill>
                  <a:srgbClr val="150F00"/>
                </a:solidFill>
                <a:latin typeface="Arial Black" panose="020B0A04020102020204" pitchFamily="34" charset="0"/>
              </a:rPr>
              <a:t>Hvordan</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kan</a:t>
            </a:r>
            <a:r>
              <a:rPr lang="en-US" kern="0" spc="24">
                <a:solidFill>
                  <a:srgbClr val="150F00"/>
                </a:solidFill>
                <a:latin typeface="Arial Black" panose="020B0A04020102020204" pitchFamily="34" charset="0"/>
              </a:rPr>
              <a:t> du </a:t>
            </a:r>
            <a:r>
              <a:rPr lang="en-US" kern="0" spc="24" err="1">
                <a:solidFill>
                  <a:srgbClr val="150F00"/>
                </a:solidFill>
                <a:latin typeface="Arial Black" panose="020B0A04020102020204" pitchFamily="34" charset="0"/>
              </a:rPr>
              <a:t>si</a:t>
            </a:r>
            <a:r>
              <a:rPr lang="en-US" kern="0" spc="24">
                <a:solidFill>
                  <a:srgbClr val="150F00"/>
                </a:solidFill>
                <a:latin typeface="Arial Black" panose="020B0A04020102020204" pitchFamily="34" charset="0"/>
              </a:rPr>
              <a:t> din </a:t>
            </a:r>
            <a:r>
              <a:rPr lang="en-US" kern="0" spc="24" err="1">
                <a:solidFill>
                  <a:srgbClr val="150F00"/>
                </a:solidFill>
                <a:latin typeface="Arial Black" panose="020B0A04020102020204" pitchFamily="34" charset="0"/>
              </a:rPr>
              <a:t>mening</a:t>
            </a:r>
            <a:r>
              <a:rPr lang="en-US" kern="0" spc="24">
                <a:solidFill>
                  <a:srgbClr val="150F00"/>
                </a:solidFill>
                <a:latin typeface="Arial Black" panose="020B0A04020102020204" pitchFamily="34" charset="0"/>
              </a:rPr>
              <a:t> om </a:t>
            </a:r>
            <a:r>
              <a:rPr lang="en-US" kern="0" spc="24" err="1">
                <a:solidFill>
                  <a:srgbClr val="150F00"/>
                </a:solidFill>
                <a:latin typeface="Arial Black" panose="020B0A04020102020204" pitchFamily="34" charset="0"/>
              </a:rPr>
              <a:t>saken</a:t>
            </a:r>
            <a:r>
              <a:rPr lang="en-US" kern="0" spc="24">
                <a:solidFill>
                  <a:srgbClr val="150F00"/>
                </a:solidFill>
                <a:latin typeface="Arial Black" panose="020B0A04020102020204" pitchFamily="34" charset="0"/>
              </a:rPr>
              <a:t>?</a:t>
            </a:r>
            <a:br>
              <a:rPr lang="en-US" kern="0" spc="24">
                <a:solidFill>
                  <a:srgbClr val="150F00"/>
                </a:solidFill>
                <a:latin typeface="Arial Black" panose="020B0A04020102020204" pitchFamily="34" charset="0"/>
              </a:rPr>
            </a:br>
            <a:endParaRPr lang="en-US" kern="0" spc="24">
              <a:solidFill>
                <a:srgbClr val="150F00"/>
              </a:solidFill>
              <a:latin typeface="Arial Black" panose="020B0A04020102020204" pitchFamily="34" charset="0"/>
            </a:endParaRPr>
          </a:p>
          <a:p>
            <a:pPr marL="228600" indent="-228600" algn="l">
              <a:lnSpc>
                <a:spcPts val="1688"/>
              </a:lnSpc>
              <a:buFont typeface="+mj-lt"/>
              <a:buAutoNum type="arabicPeriod"/>
            </a:pPr>
            <a:r>
              <a:rPr lang="en-US" kern="0" spc="24" err="1">
                <a:solidFill>
                  <a:srgbClr val="150F00"/>
                </a:solidFill>
                <a:latin typeface="Arial Black" panose="020B0A04020102020204" pitchFamily="34" charset="0"/>
              </a:rPr>
              <a:t>Hva</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kan</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gjøre</a:t>
            </a:r>
            <a:r>
              <a:rPr lang="en-US" kern="0" spc="24">
                <a:solidFill>
                  <a:srgbClr val="150F00"/>
                </a:solidFill>
                <a:latin typeface="Arial Black" panose="020B0A04020102020204" pitchFamily="34" charset="0"/>
              </a:rPr>
              <a:t> det </a:t>
            </a:r>
            <a:r>
              <a:rPr lang="en-US" kern="0" spc="24" err="1">
                <a:solidFill>
                  <a:srgbClr val="150F00"/>
                </a:solidFill>
                <a:latin typeface="Arial Black" panose="020B0A04020102020204" pitchFamily="34" charset="0"/>
              </a:rPr>
              <a:t>vanskelig</a:t>
            </a:r>
            <a:r>
              <a:rPr lang="en-US" kern="0" spc="24">
                <a:solidFill>
                  <a:srgbClr val="150F00"/>
                </a:solidFill>
                <a:latin typeface="Arial Black" panose="020B0A04020102020204" pitchFamily="34" charset="0"/>
              </a:rPr>
              <a:t> å </a:t>
            </a:r>
            <a:r>
              <a:rPr lang="en-US" kern="0" spc="24" err="1">
                <a:solidFill>
                  <a:srgbClr val="150F00"/>
                </a:solidFill>
                <a:latin typeface="Arial Black" panose="020B0A04020102020204" pitchFamily="34" charset="0"/>
              </a:rPr>
              <a:t>si</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hva</a:t>
            </a:r>
            <a:r>
              <a:rPr lang="en-US" kern="0" spc="24">
                <a:solidFill>
                  <a:srgbClr val="150F00"/>
                </a:solidFill>
                <a:latin typeface="Arial Black" panose="020B0A04020102020204" pitchFamily="34" charset="0"/>
              </a:rPr>
              <a:t> du </a:t>
            </a:r>
            <a:r>
              <a:rPr lang="en-US" kern="0" spc="24" err="1">
                <a:solidFill>
                  <a:srgbClr val="150F00"/>
                </a:solidFill>
                <a:latin typeface="Arial Black" panose="020B0A04020102020204" pitchFamily="34" charset="0"/>
              </a:rPr>
              <a:t>mener</a:t>
            </a:r>
            <a:r>
              <a:rPr lang="en-US" kern="0" spc="24">
                <a:solidFill>
                  <a:srgbClr val="150F00"/>
                </a:solidFill>
                <a:latin typeface="Arial Black" panose="020B0A04020102020204" pitchFamily="34" charset="0"/>
              </a:rPr>
              <a:t>?</a:t>
            </a:r>
            <a:br>
              <a:rPr lang="en-US" kern="0" spc="24">
                <a:solidFill>
                  <a:srgbClr val="150F00"/>
                </a:solidFill>
                <a:latin typeface="Arial Black" panose="020B0A04020102020204" pitchFamily="34" charset="0"/>
              </a:rPr>
            </a:br>
            <a:endParaRPr lang="en-US" kern="0" spc="24">
              <a:solidFill>
                <a:srgbClr val="150F00"/>
              </a:solidFill>
              <a:latin typeface="Arial Black" panose="020B0A04020102020204" pitchFamily="34" charset="0"/>
            </a:endParaRPr>
          </a:p>
          <a:p>
            <a:pPr marL="228600" indent="-228600" algn="l">
              <a:lnSpc>
                <a:spcPts val="1688"/>
              </a:lnSpc>
              <a:buFont typeface="+mj-lt"/>
              <a:buAutoNum type="arabicPeriod"/>
            </a:pPr>
            <a:r>
              <a:rPr lang="en-US" kern="0" spc="24" err="1">
                <a:solidFill>
                  <a:srgbClr val="150F00"/>
                </a:solidFill>
                <a:latin typeface="Arial Black" panose="020B0A04020102020204" pitchFamily="34" charset="0"/>
              </a:rPr>
              <a:t>Hvordan</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kan</a:t>
            </a:r>
            <a:r>
              <a:rPr lang="en-US" kern="0" spc="24">
                <a:solidFill>
                  <a:srgbClr val="150F00"/>
                </a:solidFill>
                <a:latin typeface="Arial Black" panose="020B0A04020102020204" pitchFamily="34" charset="0"/>
              </a:rPr>
              <a:t> det at du </a:t>
            </a:r>
            <a:r>
              <a:rPr lang="en-US" kern="0" spc="24" err="1">
                <a:solidFill>
                  <a:srgbClr val="150F00"/>
                </a:solidFill>
                <a:latin typeface="Arial Black" panose="020B0A04020102020204" pitchFamily="34" charset="0"/>
              </a:rPr>
              <a:t>sier</a:t>
            </a:r>
            <a:r>
              <a:rPr lang="en-US" kern="0" spc="24">
                <a:solidFill>
                  <a:srgbClr val="150F00"/>
                </a:solidFill>
                <a:latin typeface="Arial Black" panose="020B0A04020102020204" pitchFamily="34" charset="0"/>
              </a:rPr>
              <a:t> din </a:t>
            </a:r>
            <a:r>
              <a:rPr lang="en-US" kern="0" spc="24" err="1">
                <a:solidFill>
                  <a:srgbClr val="150F00"/>
                </a:solidFill>
                <a:latin typeface="Arial Black" panose="020B0A04020102020204" pitchFamily="34" charset="0"/>
              </a:rPr>
              <a:t>mening</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påvirke</a:t>
            </a:r>
            <a:r>
              <a:rPr lang="en-US" kern="0" spc="24">
                <a:solidFill>
                  <a:srgbClr val="150F00"/>
                </a:solidFill>
                <a:latin typeface="Arial Black" panose="020B0A04020102020204" pitchFamily="34" charset="0"/>
              </a:rPr>
              <a:t> </a:t>
            </a:r>
            <a:r>
              <a:rPr lang="en-US" kern="0" spc="24" err="1">
                <a:solidFill>
                  <a:srgbClr val="150F00"/>
                </a:solidFill>
                <a:latin typeface="Arial Black" panose="020B0A04020102020204" pitchFamily="34" charset="0"/>
              </a:rPr>
              <a:t>andre</a:t>
            </a:r>
            <a:r>
              <a:rPr lang="en-US" kern="0" spc="24">
                <a:solidFill>
                  <a:srgbClr val="150F00"/>
                </a:solidFill>
                <a:latin typeface="Arial Black" panose="020B0A04020102020204" pitchFamily="34" charset="0"/>
              </a:rPr>
              <a:t>?</a:t>
            </a:r>
            <a:endParaRPr lang="en-US">
              <a:latin typeface="Arial Black" panose="020B0A04020102020204" pitchFamily="34" charset="0"/>
            </a:endParaRPr>
          </a:p>
        </p:txBody>
      </p:sp>
      <p:sp>
        <p:nvSpPr>
          <p:cNvPr id="2" name="Text 2">
            <a:extLst>
              <a:ext uri="{FF2B5EF4-FFF2-40B4-BE49-F238E27FC236}">
                <a16:creationId xmlns:a16="http://schemas.microsoft.com/office/drawing/2014/main" id="{39DC87F7-5665-48C4-4CBA-8C0488375B3B}"/>
              </a:ext>
            </a:extLst>
          </p:cNvPr>
          <p:cNvSpPr/>
          <p:nvPr/>
        </p:nvSpPr>
        <p:spPr>
          <a:xfrm>
            <a:off x="473927" y="800928"/>
            <a:ext cx="3712297" cy="960090"/>
          </a:xfrm>
          <a:prstGeom prst="rect">
            <a:avLst/>
          </a:prstGeom>
          <a:noFill/>
          <a:ln/>
        </p:spPr>
        <p:txBody>
          <a:bodyPr wrap="square" lIns="0" tIns="0" rIns="0" bIns="0" rtlCol="0" anchor="t"/>
          <a:lstStyle/>
          <a:p>
            <a:pPr algn="l">
              <a:lnSpc>
                <a:spcPts val="3780"/>
              </a:lnSpc>
            </a:pPr>
            <a:r>
              <a:rPr lang="en-US" sz="2400" b="1" kern="0" spc="12">
                <a:solidFill>
                  <a:srgbClr val="101010"/>
                </a:solidFill>
                <a:latin typeface="Arial Black" panose="020B0A04020102020204" pitchFamily="34" charset="0"/>
                <a:ea typeface="General Sans" pitchFamily="34" charset="-122"/>
              </a:rPr>
              <a:t>Tenk </a:t>
            </a:r>
            <a:r>
              <a:rPr lang="en-US" sz="2400" b="1" kern="0" spc="12" err="1">
                <a:solidFill>
                  <a:srgbClr val="101010"/>
                </a:solidFill>
                <a:latin typeface="Arial Black" panose="020B0A04020102020204" pitchFamily="34" charset="0"/>
                <a:ea typeface="General Sans" pitchFamily="34" charset="-122"/>
              </a:rPr>
              <a:t>på</a:t>
            </a:r>
            <a:r>
              <a:rPr lang="en-US" sz="2400" b="1" kern="0" spc="12">
                <a:solidFill>
                  <a:srgbClr val="101010"/>
                </a:solidFill>
                <a:latin typeface="Arial Black" panose="020B0A04020102020204" pitchFamily="34" charset="0"/>
                <a:ea typeface="General Sans" pitchFamily="34" charset="-122"/>
              </a:rPr>
              <a:t> </a:t>
            </a:r>
            <a:r>
              <a:rPr lang="en-US" sz="2400" b="1" kern="0" spc="12" err="1">
                <a:solidFill>
                  <a:srgbClr val="101010"/>
                </a:solidFill>
                <a:latin typeface="Arial Black" panose="020B0A04020102020204" pitchFamily="34" charset="0"/>
                <a:ea typeface="General Sans" pitchFamily="34" charset="-122"/>
              </a:rPr>
              <a:t>en</a:t>
            </a:r>
            <a:r>
              <a:rPr lang="en-US" sz="2400" b="1" kern="0" spc="12">
                <a:solidFill>
                  <a:srgbClr val="101010"/>
                </a:solidFill>
                <a:latin typeface="Arial Black" panose="020B0A04020102020204" pitchFamily="34" charset="0"/>
                <a:ea typeface="General Sans" pitchFamily="34" charset="-122"/>
              </a:rPr>
              <a:t> </a:t>
            </a:r>
            <a:r>
              <a:rPr lang="en-US" sz="2400" b="1" kern="0" spc="12" err="1">
                <a:solidFill>
                  <a:srgbClr val="101010"/>
                </a:solidFill>
                <a:latin typeface="Arial Black" panose="020B0A04020102020204" pitchFamily="34" charset="0"/>
                <a:ea typeface="General Sans" pitchFamily="34" charset="-122"/>
              </a:rPr>
              <a:t>sak</a:t>
            </a:r>
            <a:r>
              <a:rPr lang="en-US" sz="2400" b="1" kern="0" spc="12">
                <a:solidFill>
                  <a:srgbClr val="101010"/>
                </a:solidFill>
                <a:latin typeface="Arial Black" panose="020B0A04020102020204" pitchFamily="34" charset="0"/>
                <a:ea typeface="General Sans" pitchFamily="34" charset="-122"/>
              </a:rPr>
              <a:t> du </a:t>
            </a:r>
            <a:r>
              <a:rPr lang="en-US" sz="2400" b="1" kern="0" spc="12" err="1">
                <a:solidFill>
                  <a:srgbClr val="101010"/>
                </a:solidFill>
                <a:latin typeface="Arial Black" panose="020B0A04020102020204" pitchFamily="34" charset="0"/>
                <a:ea typeface="General Sans" pitchFamily="34" charset="-122"/>
              </a:rPr>
              <a:t>bryr</a:t>
            </a:r>
            <a:r>
              <a:rPr lang="en-US" sz="2400" b="1" kern="0" spc="12">
                <a:solidFill>
                  <a:srgbClr val="101010"/>
                </a:solidFill>
                <a:latin typeface="Arial Black" panose="020B0A04020102020204" pitchFamily="34" charset="0"/>
                <a:ea typeface="General Sans" pitchFamily="34" charset="-122"/>
              </a:rPr>
              <a:t> deg om</a:t>
            </a:r>
            <a:endParaRPr lang="en-US" sz="2400">
              <a:latin typeface="Arial Black" panose="020B0A04020102020204" pitchFamily="34" charset="0"/>
            </a:endParaRPr>
          </a:p>
        </p:txBody>
      </p:sp>
      <p:sp>
        <p:nvSpPr>
          <p:cNvPr id="7" name="Rektangel: avrundede hjørner 6">
            <a:extLst>
              <a:ext uri="{FF2B5EF4-FFF2-40B4-BE49-F238E27FC236}">
                <a16:creationId xmlns:a16="http://schemas.microsoft.com/office/drawing/2014/main" id="{A0D96B23-16E7-0CDC-8285-C3FE7165B5C4}"/>
              </a:ext>
            </a:extLst>
          </p:cNvPr>
          <p:cNvSpPr/>
          <p:nvPr/>
        </p:nvSpPr>
        <p:spPr>
          <a:xfrm>
            <a:off x="473927" y="482070"/>
            <a:ext cx="1688827" cy="21334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200">
                <a:ln w="0"/>
                <a:solidFill>
                  <a:schemeClr val="tx1"/>
                </a:solidFill>
                <a:latin typeface="Arial Black" panose="020B0A04020102020204" pitchFamily="34" charset="0"/>
              </a:rPr>
              <a:t>YTRINGSFRIHET</a:t>
            </a:r>
          </a:p>
        </p:txBody>
      </p:sp>
      <p:pic>
        <p:nvPicPr>
          <p:cNvPr id="8" name="Bilde 7" descr="Et bilde som inneholder måne, sirkel&#10;&#10;Automatisk generert beskrivelse">
            <a:extLst>
              <a:ext uri="{FF2B5EF4-FFF2-40B4-BE49-F238E27FC236}">
                <a16:creationId xmlns:a16="http://schemas.microsoft.com/office/drawing/2014/main" id="{25523D17-BE5A-9B17-E07B-09A9A49CF424}"/>
              </a:ext>
            </a:extLst>
          </p:cNvPr>
          <p:cNvPicPr>
            <a:picLocks noGrp="1" noRot="1" noMove="1" noResize="1" noEditPoints="1" noAdjustHandles="1" noChangeArrowheads="1" noChangeShapeType="1" noCrop="1"/>
          </p:cNvPicPr>
          <p:nvPr/>
        </p:nvPicPr>
        <p:blipFill>
          <a:blip r:embed="rId3"/>
          <a:srcRect l="81481" b="86263"/>
          <a:stretch/>
        </p:blipFill>
        <p:spPr>
          <a:xfrm>
            <a:off x="8381999" y="0"/>
            <a:ext cx="761999" cy="706582"/>
          </a:xfrm>
          <a:prstGeom prst="rect">
            <a:avLst/>
          </a:prstGeom>
        </p:spPr>
      </p:pic>
      <p:pic>
        <p:nvPicPr>
          <p:cNvPr id="10" name="Grafikk 9" descr="Tanke med heldekkende fyll">
            <a:extLst>
              <a:ext uri="{FF2B5EF4-FFF2-40B4-BE49-F238E27FC236}">
                <a16:creationId xmlns:a16="http://schemas.microsoft.com/office/drawing/2014/main" id="{BA8D36B0-664A-8740-F23B-1F506EE438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262282" y="1265072"/>
            <a:ext cx="3712297" cy="3971643"/>
          </a:xfrm>
          <a:prstGeom prst="rect">
            <a:avLst/>
          </a:prstGeom>
        </p:spPr>
      </p:pic>
    </p:spTree>
    <p:extLst>
      <p:ext uri="{BB962C8B-B14F-4D97-AF65-F5344CB8AC3E}">
        <p14:creationId xmlns:p14="http://schemas.microsoft.com/office/powerpoint/2010/main" val="2472558249"/>
      </p:ext>
    </p:extLst>
  </p:cSld>
  <p:clrMapOvr>
    <a:masterClrMapping/>
  </p:clrMapOvr>
</p:sld>
</file>

<file path=ppt/theme/theme1.xml><?xml version="1.0" encoding="utf-8"?>
<a:theme xmlns:a="http://schemas.openxmlformats.org/drawingml/2006/main" name="Office 2013 – 2022-tema">
  <a:themeElements>
    <a:clrScheme name="Amnesty 2025">
      <a:dk1>
        <a:srgbClr val="000000"/>
      </a:dk1>
      <a:lt1>
        <a:sysClr val="window" lastClr="FFFFFF"/>
      </a:lt1>
      <a:dk2>
        <a:srgbClr val="3C3C32"/>
      </a:dk2>
      <a:lt2>
        <a:srgbClr val="FFFEF0"/>
      </a:lt2>
      <a:accent1>
        <a:srgbClr val="FFFF00"/>
      </a:accent1>
      <a:accent2>
        <a:srgbClr val="DCDCBD"/>
      </a:accent2>
      <a:accent3>
        <a:srgbClr val="A5A5A5"/>
      </a:accent3>
      <a:accent4>
        <a:srgbClr val="FFCEC4"/>
      </a:accent4>
      <a:accent5>
        <a:srgbClr val="FFE2AB"/>
      </a:accent5>
      <a:accent6>
        <a:srgbClr val="CFD7FC"/>
      </a:accent6>
      <a:hlink>
        <a:srgbClr val="FFFF00"/>
      </a:hlink>
      <a:folHlink>
        <a:srgbClr val="DCDC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2f69f596-a07f-4c1a-bb81-7e4ab0cc3554" ContentTypeId="0x0101006358AC05C20F4D4AB46FA448B115A6A7"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resentasjon" ma:contentTypeID="0x0101006358AC05C20F4D4AB46FA448B115A6A700255C4FD126DF76419C3170B9BDE9A2B1" ma:contentTypeVersion="44" ma:contentTypeDescription="" ma:contentTypeScope="" ma:versionID="e4ea58afb8f90a28866aa099ba1395a2">
  <xsd:schema xmlns:xsd="http://www.w3.org/2001/XMLSchema" xmlns:xs="http://www.w3.org/2001/XMLSchema" xmlns:p="http://schemas.microsoft.com/office/2006/metadata/properties" targetNamespace="http://schemas.microsoft.com/office/2006/metadata/properties" ma:root="true" ma:fieldsID="6126303bec2d525e2ae7a47b7c2847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5BB43-1A6C-4DBD-88B1-8AFAA86F9C0D}">
  <ds:schemaRefs>
    <ds:schemaRef ds:uri="http://schemas.microsoft.com/office/infopath/2007/PartnerControls"/>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91980567-467C-4DB0-9F24-B2BA4B651338}">
  <ds:schemaRefs>
    <ds:schemaRef ds:uri="Microsoft.SharePoint.Taxonomy.ContentTypeSync"/>
  </ds:schemaRefs>
</ds:datastoreItem>
</file>

<file path=customXml/itemProps3.xml><?xml version="1.0" encoding="utf-8"?>
<ds:datastoreItem xmlns:ds="http://schemas.openxmlformats.org/officeDocument/2006/customXml" ds:itemID="{F6384AF3-74ED-454F-A645-746C1D821EBF}">
  <ds:schemaRefs>
    <ds:schemaRef ds:uri="http://schemas.microsoft.com/sharepoint/v3/contenttype/forms"/>
  </ds:schemaRefs>
</ds:datastoreItem>
</file>

<file path=customXml/itemProps4.xml><?xml version="1.0" encoding="utf-8"?>
<ds:datastoreItem xmlns:ds="http://schemas.openxmlformats.org/officeDocument/2006/customXml" ds:itemID="{76221A46-84F2-4B60-A15C-BBF03CCA05A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65</TotalTime>
  <Words>4734</Words>
  <Application>Microsoft Office PowerPoint</Application>
  <PresentationFormat>Skjermfremvisning (16:9)</PresentationFormat>
  <Paragraphs>405</Paragraphs>
  <Slides>23</Slides>
  <Notes>23</Notes>
  <HiddenSlides>1</HiddenSlides>
  <MMClips>6</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23</vt:i4>
      </vt:variant>
    </vt:vector>
  </HeadingPairs>
  <TitlesOfParts>
    <vt:vector size="31" baseType="lpstr">
      <vt:lpstr>Arial</vt:lpstr>
      <vt:lpstr>Arial Black</vt:lpstr>
      <vt:lpstr>Calibri</vt:lpstr>
      <vt:lpstr>General Sans</vt:lpstr>
      <vt:lpstr>Segoe UI</vt:lpstr>
      <vt:lpstr>Times New Roman</vt:lpstr>
      <vt:lpstr>Trade Gothic Next HvyCd</vt:lpstr>
      <vt:lpstr>Office 2013 – 2022-tema</vt:lpstr>
      <vt:lpstr>PowerPoint-presentasjon</vt:lpstr>
      <vt:lpstr>PowerPoint-presentasjon</vt:lpstr>
      <vt:lpstr>PowerPoint-presentasjon</vt:lpstr>
      <vt:lpstr>PowerPoint-presentasjon</vt:lpstr>
      <vt:lpstr>PowerPoint-presentasjon</vt:lpstr>
      <vt:lpstr>PowerPoint-presentasjon</vt:lpstr>
      <vt:lpstr>PowerPoint-presentasjon</vt:lpstr>
      <vt:lpstr>Hva tenker du på når du hører ordet «ytringsfrihet»?</vt:lpstr>
      <vt:lpstr>PowerPoint-presentasjon</vt:lpstr>
      <vt:lpstr>INDIVIDVIDEO</vt:lpstr>
      <vt:lpstr>PowerPoint-presentasjon</vt:lpstr>
      <vt:lpstr>PowerPoint-presentasjon</vt:lpstr>
      <vt:lpstr>INDIVIDVIDEO</vt:lpstr>
      <vt:lpstr>PowerPoint-presentasjon</vt:lpstr>
      <vt:lpstr>PowerPoint-presentasjon</vt:lpstr>
      <vt:lpstr>INDIVIDVIDEO</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dc:title>
  <dc:subject>PptxGenJS Presentation</dc:subject>
  <dc:creator>Pitch Software GmbH</dc:creator>
  <cp:lastModifiedBy>Elizabeth Bristow</cp:lastModifiedBy>
  <cp:revision>2</cp:revision>
  <cp:lastPrinted>2025-10-22T14:15:58Z</cp:lastPrinted>
  <dcterms:created xsi:type="dcterms:W3CDTF">2025-01-28T10:07:45Z</dcterms:created>
  <dcterms:modified xsi:type="dcterms:W3CDTF">2025-11-03T10:38:43Z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0x0101006358AC05C20F4D4AB46FA448B115A6A700255C4FD126DF76419C3170B9BDE9A2B1</vt:lpwstr>
  </property>
</Properties>
</file>