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2"/>
  </p:notesMasterIdLst>
  <p:sldIdLst>
    <p:sldId id="257" r:id="rId6"/>
    <p:sldId id="258" r:id="rId7"/>
    <p:sldId id="259" r:id="rId8"/>
    <p:sldId id="276" r:id="rId9"/>
    <p:sldId id="260" r:id="rId10"/>
    <p:sldId id="261" r:id="rId11"/>
    <p:sldId id="262" r:id="rId12"/>
    <p:sldId id="263" r:id="rId13"/>
    <p:sldId id="264" r:id="rId14"/>
    <p:sldId id="277" r:id="rId15"/>
    <p:sldId id="265" r:id="rId16"/>
    <p:sldId id="278" r:id="rId17"/>
    <p:sldId id="279" r:id="rId18"/>
    <p:sldId id="280" r:id="rId19"/>
    <p:sldId id="281" r:id="rId20"/>
    <p:sldId id="282" r:id="rId21"/>
    <p:sldId id="283" r:id="rId22"/>
    <p:sldId id="284" r:id="rId23"/>
    <p:sldId id="266" r:id="rId24"/>
    <p:sldId id="285" r:id="rId25"/>
    <p:sldId id="267" r:id="rId26"/>
    <p:sldId id="286" r:id="rId27"/>
    <p:sldId id="287" r:id="rId28"/>
    <p:sldId id="297" r:id="rId29"/>
    <p:sldId id="289" r:id="rId30"/>
    <p:sldId id="296" r:id="rId31"/>
    <p:sldId id="298" r:id="rId32"/>
    <p:sldId id="292" r:id="rId33"/>
    <p:sldId id="299" r:id="rId34"/>
    <p:sldId id="268" r:id="rId35"/>
    <p:sldId id="294" r:id="rId36"/>
    <p:sldId id="295" r:id="rId37"/>
    <p:sldId id="269" r:id="rId38"/>
    <p:sldId id="300" r:id="rId39"/>
    <p:sldId id="301" r:id="rId40"/>
    <p:sldId id="302" r:id="rId41"/>
    <p:sldId id="303" r:id="rId42"/>
    <p:sldId id="304" r:id="rId43"/>
    <p:sldId id="306" r:id="rId44"/>
    <p:sldId id="305" r:id="rId45"/>
    <p:sldId id="270" r:id="rId46"/>
    <p:sldId id="271" r:id="rId47"/>
    <p:sldId id="272" r:id="rId48"/>
    <p:sldId id="273" r:id="rId49"/>
    <p:sldId id="274" r:id="rId50"/>
    <p:sldId id="275" r:id="rId5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CD58E1-B973-F495-B5C3-45952D8AC77E}" name="Charlotte Johansen" initials="CJ" userId="S::cjohansen@amnesty.no::7225096c-7201-4c00-a378-ba21bc05cb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CC00CD-01D3-418B-9937-B5D664FF40B9}" v="4" dt="2023-05-08T17:02:05.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942" autoAdjust="0"/>
  </p:normalViewPr>
  <p:slideViewPr>
    <p:cSldViewPr snapToGrid="0">
      <p:cViewPr varScale="1">
        <p:scale>
          <a:sx n="60" d="100"/>
          <a:sy n="60" d="100"/>
        </p:scale>
        <p:origin x="78" y="1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Johansen" userId="7225096c-7201-4c00-a378-ba21bc05cb59" providerId="ADAL" clId="{FFCC00CD-01D3-418B-9937-B5D664FF40B9}"/>
    <pc:docChg chg="undo custSel addSld delSld modSld">
      <pc:chgData name="Charlotte Johansen" userId="7225096c-7201-4c00-a378-ba21bc05cb59" providerId="ADAL" clId="{FFCC00CD-01D3-418B-9937-B5D664FF40B9}" dt="2023-05-09T18:53:31.460" v="375"/>
      <pc:docMkLst>
        <pc:docMk/>
      </pc:docMkLst>
      <pc:sldChg chg="addSp delSp modSp mod">
        <pc:chgData name="Charlotte Johansen" userId="7225096c-7201-4c00-a378-ba21bc05cb59" providerId="ADAL" clId="{FFCC00CD-01D3-418B-9937-B5D664FF40B9}" dt="2023-05-03T12:14:07.307" v="82" actId="14100"/>
        <pc:sldMkLst>
          <pc:docMk/>
          <pc:sldMk cId="2840900131" sldId="260"/>
        </pc:sldMkLst>
        <pc:spChg chg="mod">
          <ac:chgData name="Charlotte Johansen" userId="7225096c-7201-4c00-a378-ba21bc05cb59" providerId="ADAL" clId="{FFCC00CD-01D3-418B-9937-B5D664FF40B9}" dt="2023-04-24T10:57:24.491" v="4" actId="790"/>
          <ac:spMkLst>
            <pc:docMk/>
            <pc:sldMk cId="2840900131" sldId="260"/>
            <ac:spMk id="5" creationId="{240B7640-6C08-7A4B-A662-8AE43DE8710B}"/>
          </ac:spMkLst>
        </pc:spChg>
        <pc:picChg chg="add mod">
          <ac:chgData name="Charlotte Johansen" userId="7225096c-7201-4c00-a378-ba21bc05cb59" providerId="ADAL" clId="{FFCC00CD-01D3-418B-9937-B5D664FF40B9}" dt="2023-05-03T12:14:07.307" v="82" actId="14100"/>
          <ac:picMkLst>
            <pc:docMk/>
            <pc:sldMk cId="2840900131" sldId="260"/>
            <ac:picMk id="2" creationId="{5064CEA3-EAF1-C682-CBB6-239C096B7A4C}"/>
          </ac:picMkLst>
        </pc:picChg>
        <pc:picChg chg="add del mod">
          <ac:chgData name="Charlotte Johansen" userId="7225096c-7201-4c00-a378-ba21bc05cb59" providerId="ADAL" clId="{FFCC00CD-01D3-418B-9937-B5D664FF40B9}" dt="2023-04-24T10:53:38.383" v="3" actId="478"/>
          <ac:picMkLst>
            <pc:docMk/>
            <pc:sldMk cId="2840900131" sldId="260"/>
            <ac:picMk id="7" creationId="{01569415-685C-324F-5770-509131FB3B72}"/>
          </ac:picMkLst>
        </pc:picChg>
      </pc:sldChg>
      <pc:sldChg chg="modSp mod">
        <pc:chgData name="Charlotte Johansen" userId="7225096c-7201-4c00-a378-ba21bc05cb59" providerId="ADAL" clId="{FFCC00CD-01D3-418B-9937-B5D664FF40B9}" dt="2023-04-24T11:00:44.688" v="10" actId="790"/>
        <pc:sldMkLst>
          <pc:docMk/>
          <pc:sldMk cId="3633562209" sldId="261"/>
        </pc:sldMkLst>
        <pc:spChg chg="mod">
          <ac:chgData name="Charlotte Johansen" userId="7225096c-7201-4c00-a378-ba21bc05cb59" providerId="ADAL" clId="{FFCC00CD-01D3-418B-9937-B5D664FF40B9}" dt="2023-04-24T11:00:44.688" v="10" actId="790"/>
          <ac:spMkLst>
            <pc:docMk/>
            <pc:sldMk cId="3633562209" sldId="261"/>
            <ac:spMk id="11" creationId="{61096FEA-E7E2-074E-9BCA-4DC6B558FAC5}"/>
          </ac:spMkLst>
        </pc:spChg>
      </pc:sldChg>
      <pc:sldChg chg="modSp mod">
        <pc:chgData name="Charlotte Johansen" userId="7225096c-7201-4c00-a378-ba21bc05cb59" providerId="ADAL" clId="{FFCC00CD-01D3-418B-9937-B5D664FF40B9}" dt="2023-05-08T13:00:55.807" v="110" actId="20577"/>
        <pc:sldMkLst>
          <pc:docMk/>
          <pc:sldMk cId="3811748597" sldId="262"/>
        </pc:sldMkLst>
        <pc:spChg chg="mod">
          <ac:chgData name="Charlotte Johansen" userId="7225096c-7201-4c00-a378-ba21bc05cb59" providerId="ADAL" clId="{FFCC00CD-01D3-418B-9937-B5D664FF40B9}" dt="2023-05-08T13:00:55.807" v="110" actId="20577"/>
          <ac:spMkLst>
            <pc:docMk/>
            <pc:sldMk cId="3811748597" sldId="262"/>
            <ac:spMk id="6" creationId="{D9939C52-B5D2-9E4C-B389-7A7B53A5A88F}"/>
          </ac:spMkLst>
        </pc:spChg>
      </pc:sldChg>
      <pc:sldChg chg="modSp mod modNotesTx">
        <pc:chgData name="Charlotte Johansen" userId="7225096c-7201-4c00-a378-ba21bc05cb59" providerId="ADAL" clId="{FFCC00CD-01D3-418B-9937-B5D664FF40B9}" dt="2023-05-09T12:12:32.679" v="352" actId="313"/>
        <pc:sldMkLst>
          <pc:docMk/>
          <pc:sldMk cId="2927522298" sldId="265"/>
        </pc:sldMkLst>
        <pc:spChg chg="mod">
          <ac:chgData name="Charlotte Johansen" userId="7225096c-7201-4c00-a378-ba21bc05cb59" providerId="ADAL" clId="{FFCC00CD-01D3-418B-9937-B5D664FF40B9}" dt="2023-05-09T12:12:32.679" v="352" actId="313"/>
          <ac:spMkLst>
            <pc:docMk/>
            <pc:sldMk cId="2927522298" sldId="265"/>
            <ac:spMk id="3" creationId="{31EA8B59-C95F-3741-9462-DDC25D5722B9}"/>
          </ac:spMkLst>
        </pc:spChg>
      </pc:sldChg>
      <pc:sldChg chg="modSp mod">
        <pc:chgData name="Charlotte Johansen" userId="7225096c-7201-4c00-a378-ba21bc05cb59" providerId="ADAL" clId="{FFCC00CD-01D3-418B-9937-B5D664FF40B9}" dt="2023-05-03T07:22:38.454" v="45" actId="20577"/>
        <pc:sldMkLst>
          <pc:docMk/>
          <pc:sldMk cId="4125512178" sldId="268"/>
        </pc:sldMkLst>
        <pc:spChg chg="mod">
          <ac:chgData name="Charlotte Johansen" userId="7225096c-7201-4c00-a378-ba21bc05cb59" providerId="ADAL" clId="{FFCC00CD-01D3-418B-9937-B5D664FF40B9}" dt="2023-05-03T07:22:38.454" v="45" actId="20577"/>
          <ac:spMkLst>
            <pc:docMk/>
            <pc:sldMk cId="4125512178" sldId="268"/>
            <ac:spMk id="15" creationId="{C9DBFE19-3108-6644-B4BD-91A7ACEE1451}"/>
          </ac:spMkLst>
        </pc:spChg>
      </pc:sldChg>
      <pc:sldChg chg="modSp mod">
        <pc:chgData name="Charlotte Johansen" userId="7225096c-7201-4c00-a378-ba21bc05cb59" providerId="ADAL" clId="{FFCC00CD-01D3-418B-9937-B5D664FF40B9}" dt="2023-05-09T18:41:39.375" v="368" actId="1076"/>
        <pc:sldMkLst>
          <pc:docMk/>
          <pc:sldMk cId="1850587287" sldId="269"/>
        </pc:sldMkLst>
        <pc:spChg chg="mod">
          <ac:chgData name="Charlotte Johansen" userId="7225096c-7201-4c00-a378-ba21bc05cb59" providerId="ADAL" clId="{FFCC00CD-01D3-418B-9937-B5D664FF40B9}" dt="2023-05-09T18:41:39.375" v="368" actId="1076"/>
          <ac:spMkLst>
            <pc:docMk/>
            <pc:sldMk cId="1850587287" sldId="269"/>
            <ac:spMk id="10" creationId="{D1BD1930-AB2F-2A4A-8C02-DC82A74FC8E7}"/>
          </ac:spMkLst>
        </pc:spChg>
      </pc:sldChg>
      <pc:sldChg chg="modNotesTx">
        <pc:chgData name="Charlotte Johansen" userId="7225096c-7201-4c00-a378-ba21bc05cb59" providerId="ADAL" clId="{FFCC00CD-01D3-418B-9937-B5D664FF40B9}" dt="2023-05-09T18:47:01.935" v="373" actId="20577"/>
        <pc:sldMkLst>
          <pc:docMk/>
          <pc:sldMk cId="3992610777" sldId="270"/>
        </pc:sldMkLst>
      </pc:sldChg>
      <pc:sldChg chg="modNotesTx">
        <pc:chgData name="Charlotte Johansen" userId="7225096c-7201-4c00-a378-ba21bc05cb59" providerId="ADAL" clId="{FFCC00CD-01D3-418B-9937-B5D664FF40B9}" dt="2023-05-09T12:36:39.362" v="353" actId="6549"/>
        <pc:sldMkLst>
          <pc:docMk/>
          <pc:sldMk cId="4271370106" sldId="278"/>
        </pc:sldMkLst>
      </pc:sldChg>
      <pc:sldChg chg="modNotesTx">
        <pc:chgData name="Charlotte Johansen" userId="7225096c-7201-4c00-a378-ba21bc05cb59" providerId="ADAL" clId="{FFCC00CD-01D3-418B-9937-B5D664FF40B9}" dt="2023-05-08T17:12:32.228" v="185" actId="20577"/>
        <pc:sldMkLst>
          <pc:docMk/>
          <pc:sldMk cId="1469953387" sldId="279"/>
        </pc:sldMkLst>
      </pc:sldChg>
      <pc:sldChg chg="modSp mod modNotesTx">
        <pc:chgData name="Charlotte Johansen" userId="7225096c-7201-4c00-a378-ba21bc05cb59" providerId="ADAL" clId="{FFCC00CD-01D3-418B-9937-B5D664FF40B9}" dt="2023-05-09T12:37:56.348" v="355" actId="20577"/>
        <pc:sldMkLst>
          <pc:docMk/>
          <pc:sldMk cId="1984137030" sldId="280"/>
        </pc:sldMkLst>
        <pc:spChg chg="mod">
          <ac:chgData name="Charlotte Johansen" userId="7225096c-7201-4c00-a378-ba21bc05cb59" providerId="ADAL" clId="{FFCC00CD-01D3-418B-9937-B5D664FF40B9}" dt="2023-05-09T12:37:56.348" v="355" actId="20577"/>
          <ac:spMkLst>
            <pc:docMk/>
            <pc:sldMk cId="1984137030" sldId="280"/>
            <ac:spMk id="14" creationId="{707C6A8C-CABE-2BCF-7C18-32BBCA76F4D0}"/>
          </ac:spMkLst>
        </pc:spChg>
      </pc:sldChg>
      <pc:sldChg chg="modSp mod">
        <pc:chgData name="Charlotte Johansen" userId="7225096c-7201-4c00-a378-ba21bc05cb59" providerId="ADAL" clId="{FFCC00CD-01D3-418B-9937-B5D664FF40B9}" dt="2023-05-09T12:47:20.374" v="364" actId="20577"/>
        <pc:sldMkLst>
          <pc:docMk/>
          <pc:sldMk cId="1478081047" sldId="281"/>
        </pc:sldMkLst>
        <pc:spChg chg="mod">
          <ac:chgData name="Charlotte Johansen" userId="7225096c-7201-4c00-a378-ba21bc05cb59" providerId="ADAL" clId="{FFCC00CD-01D3-418B-9937-B5D664FF40B9}" dt="2023-05-09T12:47:20.374" v="364" actId="20577"/>
          <ac:spMkLst>
            <pc:docMk/>
            <pc:sldMk cId="1478081047" sldId="281"/>
            <ac:spMk id="19" creationId="{5FB56BA4-A948-A4FA-3549-3A4CD0C94DCF}"/>
          </ac:spMkLst>
        </pc:spChg>
      </pc:sldChg>
      <pc:sldChg chg="modNotesTx">
        <pc:chgData name="Charlotte Johansen" userId="7225096c-7201-4c00-a378-ba21bc05cb59" providerId="ADAL" clId="{FFCC00CD-01D3-418B-9937-B5D664FF40B9}" dt="2023-05-08T13:38:16.712" v="125" actId="20577"/>
        <pc:sldMkLst>
          <pc:docMk/>
          <pc:sldMk cId="507366592" sldId="282"/>
        </pc:sldMkLst>
      </pc:sldChg>
      <pc:sldChg chg="modSp mod modNotesTx">
        <pc:chgData name="Charlotte Johansen" userId="7225096c-7201-4c00-a378-ba21bc05cb59" providerId="ADAL" clId="{FFCC00CD-01D3-418B-9937-B5D664FF40B9}" dt="2023-05-08T17:12:16.454" v="165" actId="20577"/>
        <pc:sldMkLst>
          <pc:docMk/>
          <pc:sldMk cId="537801636" sldId="283"/>
        </pc:sldMkLst>
        <pc:spChg chg="mod">
          <ac:chgData name="Charlotte Johansen" userId="7225096c-7201-4c00-a378-ba21bc05cb59" providerId="ADAL" clId="{FFCC00CD-01D3-418B-9937-B5D664FF40B9}" dt="2023-05-03T06:35:49.409" v="38"/>
          <ac:spMkLst>
            <pc:docMk/>
            <pc:sldMk cId="537801636" sldId="283"/>
            <ac:spMk id="2" creationId="{009AFDED-A272-5672-D055-D42E4EF44A23}"/>
          </ac:spMkLst>
        </pc:spChg>
      </pc:sldChg>
      <pc:sldChg chg="modNotesTx">
        <pc:chgData name="Charlotte Johansen" userId="7225096c-7201-4c00-a378-ba21bc05cb59" providerId="ADAL" clId="{FFCC00CD-01D3-418B-9937-B5D664FF40B9}" dt="2023-05-08T17:12:11.907" v="155" actId="20577"/>
        <pc:sldMkLst>
          <pc:docMk/>
          <pc:sldMk cId="2112068628" sldId="284"/>
        </pc:sldMkLst>
      </pc:sldChg>
      <pc:sldChg chg="modSp mod modNotesTx">
        <pc:chgData name="Charlotte Johansen" userId="7225096c-7201-4c00-a378-ba21bc05cb59" providerId="ADAL" clId="{FFCC00CD-01D3-418B-9937-B5D664FF40B9}" dt="2023-05-09T12:38:15.530" v="362" actId="5793"/>
        <pc:sldMkLst>
          <pc:docMk/>
          <pc:sldMk cId="3235003546" sldId="285"/>
        </pc:sldMkLst>
        <pc:spChg chg="mod">
          <ac:chgData name="Charlotte Johansen" userId="7225096c-7201-4c00-a378-ba21bc05cb59" providerId="ADAL" clId="{FFCC00CD-01D3-418B-9937-B5D664FF40B9}" dt="2023-05-09T12:38:11.876" v="358" actId="6549"/>
          <ac:spMkLst>
            <pc:docMk/>
            <pc:sldMk cId="3235003546" sldId="285"/>
            <ac:spMk id="8" creationId="{5F5C626F-246A-DA44-9031-DE3C9E53F6A6}"/>
          </ac:spMkLst>
        </pc:spChg>
        <pc:spChg chg="mod">
          <ac:chgData name="Charlotte Johansen" userId="7225096c-7201-4c00-a378-ba21bc05cb59" providerId="ADAL" clId="{FFCC00CD-01D3-418B-9937-B5D664FF40B9}" dt="2023-05-09T12:38:15.530" v="362" actId="5793"/>
          <ac:spMkLst>
            <pc:docMk/>
            <pc:sldMk cId="3235003546" sldId="285"/>
            <ac:spMk id="10" creationId="{D1BD1930-AB2F-2A4A-8C02-DC82A74FC8E7}"/>
          </ac:spMkLst>
        </pc:spChg>
      </pc:sldChg>
      <pc:sldChg chg="modNotesTx">
        <pc:chgData name="Charlotte Johansen" userId="7225096c-7201-4c00-a378-ba21bc05cb59" providerId="ADAL" clId="{FFCC00CD-01D3-418B-9937-B5D664FF40B9}" dt="2023-05-08T17:11:56.272" v="135" actId="20577"/>
        <pc:sldMkLst>
          <pc:docMk/>
          <pc:sldMk cId="3671087088" sldId="286"/>
        </pc:sldMkLst>
      </pc:sldChg>
      <pc:sldChg chg="modNotesTx">
        <pc:chgData name="Charlotte Johansen" userId="7225096c-7201-4c00-a378-ba21bc05cb59" providerId="ADAL" clId="{FFCC00CD-01D3-418B-9937-B5D664FF40B9}" dt="2023-05-08T17:17:08.133" v="209" actId="20577"/>
        <pc:sldMkLst>
          <pc:docMk/>
          <pc:sldMk cId="166624476" sldId="287"/>
        </pc:sldMkLst>
      </pc:sldChg>
      <pc:sldChg chg="delCm modNotesTx">
        <pc:chgData name="Charlotte Johansen" userId="7225096c-7201-4c00-a378-ba21bc05cb59" providerId="ADAL" clId="{FFCC00CD-01D3-418B-9937-B5D664FF40B9}" dt="2023-05-08T17:17:21.246" v="231" actId="20577"/>
        <pc:sldMkLst>
          <pc:docMk/>
          <pc:sldMk cId="2104088732" sldId="289"/>
        </pc:sldMkLst>
        <pc:extLst>
          <p:ext xmlns:p="http://schemas.openxmlformats.org/presentationml/2006/main" uri="{D6D511B9-2390-475A-947B-AFAB55BFBCF1}">
            <pc226:cmChg xmlns:pc226="http://schemas.microsoft.com/office/powerpoint/2022/06/main/command" chg="del">
              <pc226:chgData name="Charlotte Johansen" userId="7225096c-7201-4c00-a378-ba21bc05cb59" providerId="ADAL" clId="{FFCC00CD-01D3-418B-9937-B5D664FF40B9}" dt="2023-04-24T08:56:17.982" v="0"/>
              <pc2:cmMkLst xmlns:pc2="http://schemas.microsoft.com/office/powerpoint/2019/9/main/command">
                <pc:docMk/>
                <pc:sldMk cId="2104088732" sldId="289"/>
                <pc2:cmMk id="{B060EB57-3C41-4250-A8AF-D54BCC2F0DC3}"/>
              </pc2:cmMkLst>
            </pc226:cmChg>
          </p:ext>
        </pc:extLst>
      </pc:sldChg>
      <pc:sldChg chg="modNotesTx">
        <pc:chgData name="Charlotte Johansen" userId="7225096c-7201-4c00-a378-ba21bc05cb59" providerId="ADAL" clId="{FFCC00CD-01D3-418B-9937-B5D664FF40B9}" dt="2023-05-08T17:17:37.116" v="261" actId="20577"/>
        <pc:sldMkLst>
          <pc:docMk/>
          <pc:sldMk cId="3036627967" sldId="292"/>
        </pc:sldMkLst>
      </pc:sldChg>
      <pc:sldChg chg="modSp mod modNotesTx">
        <pc:chgData name="Charlotte Johansen" userId="7225096c-7201-4c00-a378-ba21bc05cb59" providerId="ADAL" clId="{FFCC00CD-01D3-418B-9937-B5D664FF40B9}" dt="2023-05-08T17:17:47.940" v="281" actId="20577"/>
        <pc:sldMkLst>
          <pc:docMk/>
          <pc:sldMk cId="629706404" sldId="294"/>
        </pc:sldMkLst>
        <pc:spChg chg="mod">
          <ac:chgData name="Charlotte Johansen" userId="7225096c-7201-4c00-a378-ba21bc05cb59" providerId="ADAL" clId="{FFCC00CD-01D3-418B-9937-B5D664FF40B9}" dt="2023-05-03T07:22:33.903" v="43" actId="20577"/>
          <ac:spMkLst>
            <pc:docMk/>
            <pc:sldMk cId="629706404" sldId="294"/>
            <ac:spMk id="10" creationId="{D1BD1930-AB2F-2A4A-8C02-DC82A74FC8E7}"/>
          </ac:spMkLst>
        </pc:spChg>
      </pc:sldChg>
      <pc:sldChg chg="modSp mod modNotesTx">
        <pc:chgData name="Charlotte Johansen" userId="7225096c-7201-4c00-a378-ba21bc05cb59" providerId="ADAL" clId="{FFCC00CD-01D3-418B-9937-B5D664FF40B9}" dt="2023-05-09T18:36:48.549" v="367" actId="20577"/>
        <pc:sldMkLst>
          <pc:docMk/>
          <pc:sldMk cId="1359776925" sldId="295"/>
        </pc:sldMkLst>
        <pc:spChg chg="mod">
          <ac:chgData name="Charlotte Johansen" userId="7225096c-7201-4c00-a378-ba21bc05cb59" providerId="ADAL" clId="{FFCC00CD-01D3-418B-9937-B5D664FF40B9}" dt="2023-05-03T09:15:43.901" v="47" actId="20577"/>
          <ac:spMkLst>
            <pc:docMk/>
            <pc:sldMk cId="1359776925" sldId="295"/>
            <ac:spMk id="6" creationId="{509A05A5-E56B-A82A-A371-6F7D467D7FC4}"/>
          </ac:spMkLst>
        </pc:spChg>
      </pc:sldChg>
      <pc:sldChg chg="modNotesTx">
        <pc:chgData name="Charlotte Johansen" userId="7225096c-7201-4c00-a378-ba21bc05cb59" providerId="ADAL" clId="{FFCC00CD-01D3-418B-9937-B5D664FF40B9}" dt="2023-05-08T17:17:26.384" v="241" actId="20577"/>
        <pc:sldMkLst>
          <pc:docMk/>
          <pc:sldMk cId="3128547832" sldId="296"/>
        </pc:sldMkLst>
      </pc:sldChg>
      <pc:sldChg chg="modNotesTx">
        <pc:chgData name="Charlotte Johansen" userId="7225096c-7201-4c00-a378-ba21bc05cb59" providerId="ADAL" clId="{FFCC00CD-01D3-418B-9937-B5D664FF40B9}" dt="2023-05-08T17:17:16.455" v="221" actId="20577"/>
        <pc:sldMkLst>
          <pc:docMk/>
          <pc:sldMk cId="1014764912" sldId="297"/>
        </pc:sldMkLst>
      </pc:sldChg>
      <pc:sldChg chg="modSp mod modNotesTx">
        <pc:chgData name="Charlotte Johansen" userId="7225096c-7201-4c00-a378-ba21bc05cb59" providerId="ADAL" clId="{FFCC00CD-01D3-418B-9937-B5D664FF40B9}" dt="2023-05-08T17:29:37.085" v="348" actId="20577"/>
        <pc:sldMkLst>
          <pc:docMk/>
          <pc:sldMk cId="2866806335" sldId="298"/>
        </pc:sldMkLst>
        <pc:spChg chg="mod">
          <ac:chgData name="Charlotte Johansen" userId="7225096c-7201-4c00-a378-ba21bc05cb59" providerId="ADAL" clId="{FFCC00CD-01D3-418B-9937-B5D664FF40B9}" dt="2023-05-03T06:57:00.913" v="39" actId="1076"/>
          <ac:spMkLst>
            <pc:docMk/>
            <pc:sldMk cId="2866806335" sldId="298"/>
            <ac:spMk id="5" creationId="{E5DE2B5D-354B-7E4D-B151-F98E7E75DC94}"/>
          </ac:spMkLst>
        </pc:spChg>
      </pc:sldChg>
      <pc:sldChg chg="modNotesTx">
        <pc:chgData name="Charlotte Johansen" userId="7225096c-7201-4c00-a378-ba21bc05cb59" providerId="ADAL" clId="{FFCC00CD-01D3-418B-9937-B5D664FF40B9}" dt="2023-05-08T17:38:13.076" v="349" actId="20577"/>
        <pc:sldMkLst>
          <pc:docMk/>
          <pc:sldMk cId="186139065" sldId="299"/>
        </pc:sldMkLst>
      </pc:sldChg>
      <pc:sldChg chg="delCm modNotesTx">
        <pc:chgData name="Charlotte Johansen" userId="7225096c-7201-4c00-a378-ba21bc05cb59" providerId="ADAL" clId="{FFCC00CD-01D3-418B-9937-B5D664FF40B9}" dt="2023-05-09T18:53:24.675" v="374"/>
        <pc:sldMkLst>
          <pc:docMk/>
          <pc:sldMk cId="1444894929" sldId="300"/>
        </pc:sldMkLst>
        <pc:extLst>
          <p:ext xmlns:p="http://schemas.openxmlformats.org/presentationml/2006/main" uri="{D6D511B9-2390-475A-947B-AFAB55BFBCF1}">
            <pc226:cmChg xmlns:pc226="http://schemas.microsoft.com/office/powerpoint/2022/06/main/command" chg="del">
              <pc226:chgData name="Charlotte Johansen" userId="7225096c-7201-4c00-a378-ba21bc05cb59" providerId="ADAL" clId="{FFCC00CD-01D3-418B-9937-B5D664FF40B9}" dt="2023-05-09T18:53:24.675" v="374"/>
              <pc2:cmMkLst xmlns:pc2="http://schemas.microsoft.com/office/powerpoint/2019/9/main/command">
                <pc:docMk/>
                <pc:sldMk cId="1444894929" sldId="300"/>
                <pc2:cmMk id="{8948D4E2-6EA5-4519-8669-7E9B177C015E}"/>
              </pc2:cmMkLst>
            </pc226:cmChg>
          </p:ext>
        </pc:extLst>
      </pc:sldChg>
      <pc:sldChg chg="modSp mod modNotesTx">
        <pc:chgData name="Charlotte Johansen" userId="7225096c-7201-4c00-a378-ba21bc05cb59" providerId="ADAL" clId="{FFCC00CD-01D3-418B-9937-B5D664FF40B9}" dt="2023-05-09T18:43:08.816" v="371" actId="20577"/>
        <pc:sldMkLst>
          <pc:docMk/>
          <pc:sldMk cId="623731879" sldId="301"/>
        </pc:sldMkLst>
        <pc:spChg chg="mod">
          <ac:chgData name="Charlotte Johansen" userId="7225096c-7201-4c00-a378-ba21bc05cb59" providerId="ADAL" clId="{FFCC00CD-01D3-418B-9937-B5D664FF40B9}" dt="2023-05-09T18:43:08.816" v="371" actId="20577"/>
          <ac:spMkLst>
            <pc:docMk/>
            <pc:sldMk cId="623731879" sldId="301"/>
            <ac:spMk id="14" creationId="{2E1A7FA0-AA55-43D7-AC8E-4F107C410280}"/>
          </ac:spMkLst>
        </pc:spChg>
      </pc:sldChg>
      <pc:sldChg chg="modNotesTx">
        <pc:chgData name="Charlotte Johansen" userId="7225096c-7201-4c00-a378-ba21bc05cb59" providerId="ADAL" clId="{FFCC00CD-01D3-418B-9937-B5D664FF40B9}" dt="2023-05-09T18:46:40.449" v="372" actId="20577"/>
        <pc:sldMkLst>
          <pc:docMk/>
          <pc:sldMk cId="251919141" sldId="302"/>
        </pc:sldMkLst>
      </pc:sldChg>
      <pc:sldChg chg="delCm modNotesTx">
        <pc:chgData name="Charlotte Johansen" userId="7225096c-7201-4c00-a378-ba21bc05cb59" providerId="ADAL" clId="{FFCC00CD-01D3-418B-9937-B5D664FF40B9}" dt="2023-05-09T18:53:31.460" v="375"/>
        <pc:sldMkLst>
          <pc:docMk/>
          <pc:sldMk cId="1547282378" sldId="303"/>
        </pc:sldMkLst>
        <pc:extLst>
          <p:ext xmlns:p="http://schemas.openxmlformats.org/presentationml/2006/main" uri="{D6D511B9-2390-475A-947B-AFAB55BFBCF1}">
            <pc226:cmChg xmlns:pc226="http://schemas.microsoft.com/office/powerpoint/2022/06/main/command" chg="del">
              <pc226:chgData name="Charlotte Johansen" userId="7225096c-7201-4c00-a378-ba21bc05cb59" providerId="ADAL" clId="{FFCC00CD-01D3-418B-9937-B5D664FF40B9}" dt="2023-05-09T18:53:31.460" v="375"/>
              <pc2:cmMkLst xmlns:pc2="http://schemas.microsoft.com/office/powerpoint/2019/9/main/command">
                <pc:docMk/>
                <pc:sldMk cId="1547282378" sldId="303"/>
                <pc2:cmMk id="{FEA2CB80-C6F0-4C73-9FC3-B830D27DAFEC}"/>
              </pc2:cmMkLst>
            </pc226:cmChg>
          </p:ext>
        </pc:extLst>
      </pc:sldChg>
      <pc:sldChg chg="modSp mod modNotesTx">
        <pc:chgData name="Charlotte Johansen" userId="7225096c-7201-4c00-a378-ba21bc05cb59" providerId="ADAL" clId="{FFCC00CD-01D3-418B-9937-B5D664FF40B9}" dt="2023-05-09T18:42:33.767" v="370" actId="1076"/>
        <pc:sldMkLst>
          <pc:docMk/>
          <pc:sldMk cId="4165987413" sldId="304"/>
        </pc:sldMkLst>
        <pc:spChg chg="mod">
          <ac:chgData name="Charlotte Johansen" userId="7225096c-7201-4c00-a378-ba21bc05cb59" providerId="ADAL" clId="{FFCC00CD-01D3-418B-9937-B5D664FF40B9}" dt="2023-05-03T09:27:37.735" v="48" actId="20577"/>
          <ac:spMkLst>
            <pc:docMk/>
            <pc:sldMk cId="4165987413" sldId="304"/>
            <ac:spMk id="3" creationId="{667AB134-57AF-D34B-6F58-EEFF3FD692C4}"/>
          </ac:spMkLst>
        </pc:spChg>
        <pc:spChg chg="mod">
          <ac:chgData name="Charlotte Johansen" userId="7225096c-7201-4c00-a378-ba21bc05cb59" providerId="ADAL" clId="{FFCC00CD-01D3-418B-9937-B5D664FF40B9}" dt="2023-05-09T18:42:33.767" v="370" actId="1076"/>
          <ac:spMkLst>
            <pc:docMk/>
            <pc:sldMk cId="4165987413" sldId="304"/>
            <ac:spMk id="10" creationId="{2D5B2938-48F7-1A43-8B6B-AF380FB21B25}"/>
          </ac:spMkLst>
        </pc:spChg>
      </pc:sldChg>
      <pc:sldChg chg="modNotesTx">
        <pc:chgData name="Charlotte Johansen" userId="7225096c-7201-4c00-a378-ba21bc05cb59" providerId="ADAL" clId="{FFCC00CD-01D3-418B-9937-B5D664FF40B9}" dt="2023-05-08T17:50:41.081" v="351" actId="20577"/>
        <pc:sldMkLst>
          <pc:docMk/>
          <pc:sldMk cId="3964663098" sldId="305"/>
        </pc:sldMkLst>
      </pc:sldChg>
      <pc:sldChg chg="new del">
        <pc:chgData name="Charlotte Johansen" userId="7225096c-7201-4c00-a378-ba21bc05cb59" providerId="ADAL" clId="{FFCC00CD-01D3-418B-9937-B5D664FF40B9}" dt="2023-05-03T09:48:35.785" v="50" actId="2696"/>
        <pc:sldMkLst>
          <pc:docMk/>
          <pc:sldMk cId="281635525" sldId="306"/>
        </pc:sldMkLst>
      </pc:sldChg>
      <pc:sldChg chg="delSp modSp add mod modNotesTx">
        <pc:chgData name="Charlotte Johansen" userId="7225096c-7201-4c00-a378-ba21bc05cb59" providerId="ADAL" clId="{FFCC00CD-01D3-418B-9937-B5D664FF40B9}" dt="2023-05-05T08:59:41.465" v="85"/>
        <pc:sldMkLst>
          <pc:docMk/>
          <pc:sldMk cId="1761629427" sldId="306"/>
        </pc:sldMkLst>
        <pc:spChg chg="mod">
          <ac:chgData name="Charlotte Johansen" userId="7225096c-7201-4c00-a378-ba21bc05cb59" providerId="ADAL" clId="{FFCC00CD-01D3-418B-9937-B5D664FF40B9}" dt="2023-05-05T08:58:04.878" v="84" actId="255"/>
          <ac:spMkLst>
            <pc:docMk/>
            <pc:sldMk cId="1761629427" sldId="306"/>
            <ac:spMk id="3" creationId="{667AB134-57AF-D34B-6F58-EEFF3FD692C4}"/>
          </ac:spMkLst>
        </pc:spChg>
        <pc:spChg chg="mod">
          <ac:chgData name="Charlotte Johansen" userId="7225096c-7201-4c00-a378-ba21bc05cb59" providerId="ADAL" clId="{FFCC00CD-01D3-418B-9937-B5D664FF40B9}" dt="2023-05-03T09:49:01.273" v="75" actId="1076"/>
          <ac:spMkLst>
            <pc:docMk/>
            <pc:sldMk cId="1761629427" sldId="306"/>
            <ac:spMk id="7" creationId="{949450BE-1EDF-A744-495D-A7130E83BE6E}"/>
          </ac:spMkLst>
        </pc:spChg>
        <pc:spChg chg="del">
          <ac:chgData name="Charlotte Johansen" userId="7225096c-7201-4c00-a378-ba21bc05cb59" providerId="ADAL" clId="{FFCC00CD-01D3-418B-9937-B5D664FF40B9}" dt="2023-05-03T09:49:23.391" v="78" actId="478"/>
          <ac:spMkLst>
            <pc:docMk/>
            <pc:sldMk cId="1761629427" sldId="306"/>
            <ac:spMk id="10" creationId="{2D5B2938-48F7-1A43-8B6B-AF380FB21B25}"/>
          </ac:spMkLst>
        </pc:spChg>
      </pc:sldChg>
    </pc:docChg>
  </pc:docChgLst>
  <pc:docChgLst>
    <pc:chgData name="Andrea Giæver Loko" userId="0f1e8566-2f05-4759-91f4-5635906507c6" providerId="ADAL" clId="{CB4D6382-A29C-4B65-B084-760E1030F434}"/>
    <pc:docChg chg="custSel modSld">
      <pc:chgData name="Andrea Giæver Loko" userId="0f1e8566-2f05-4759-91f4-5635906507c6" providerId="ADAL" clId="{CB4D6382-A29C-4B65-B084-760E1030F434}" dt="2022-10-30T14:01:01.939" v="11"/>
      <pc:docMkLst>
        <pc:docMk/>
      </pc:docMkLst>
      <pc:sldChg chg="modNotesTx">
        <pc:chgData name="Andrea Giæver Loko" userId="0f1e8566-2f05-4759-91f4-5635906507c6" providerId="ADAL" clId="{CB4D6382-A29C-4B65-B084-760E1030F434}" dt="2022-10-30T14:01:01.939" v="11"/>
        <pc:sldMkLst>
          <pc:docMk/>
          <pc:sldMk cId="2840900131" sldId="260"/>
        </pc:sldMkLst>
      </pc:sldChg>
    </pc:docChg>
  </pc:docChgLst>
  <pc:docChgLst>
    <pc:chgData name="Elizabeth Bristow" userId="7bcaea2a-4066-423d-a3d5-e84d1b8d3251" providerId="ADAL" clId="{5901980E-1726-45C7-9C79-31DF33D68F22}"/>
    <pc:docChg chg="undo custSel addSld delSld modSld sldOrd addMainMaster delMainMaster">
      <pc:chgData name="Elizabeth Bristow" userId="7bcaea2a-4066-423d-a3d5-e84d1b8d3251" providerId="ADAL" clId="{5901980E-1726-45C7-9C79-31DF33D68F22}" dt="2022-11-11T10:11:04.026" v="25505" actId="20577"/>
      <pc:docMkLst>
        <pc:docMk/>
      </pc:docMkLst>
      <pc:sldChg chg="addSp delSp modSp mod modNotesTx">
        <pc:chgData name="Elizabeth Bristow" userId="7bcaea2a-4066-423d-a3d5-e84d1b8d3251" providerId="ADAL" clId="{5901980E-1726-45C7-9C79-31DF33D68F22}" dt="2022-11-08T13:06:54.920" v="1045" actId="20577"/>
        <pc:sldMkLst>
          <pc:docMk/>
          <pc:sldMk cId="2840900131" sldId="260"/>
        </pc:sldMkLst>
        <pc:spChg chg="del mod">
          <ac:chgData name="Elizabeth Bristow" userId="7bcaea2a-4066-423d-a3d5-e84d1b8d3251" providerId="ADAL" clId="{5901980E-1726-45C7-9C79-31DF33D68F22}" dt="2022-11-08T12:59:29.626" v="182"/>
          <ac:spMkLst>
            <pc:docMk/>
            <pc:sldMk cId="2840900131" sldId="260"/>
            <ac:spMk id="2" creationId="{EFD353AA-5C19-A652-D052-D271A01F7750}"/>
          </ac:spMkLst>
        </pc:spChg>
        <pc:spChg chg="mod">
          <ac:chgData name="Elizabeth Bristow" userId="7bcaea2a-4066-423d-a3d5-e84d1b8d3251" providerId="ADAL" clId="{5901980E-1726-45C7-9C79-31DF33D68F22}" dt="2022-11-08T12:53:24.768" v="59" actId="20577"/>
          <ac:spMkLst>
            <pc:docMk/>
            <pc:sldMk cId="2840900131" sldId="260"/>
            <ac:spMk id="4" creationId="{C385829C-FC25-0549-8ECD-4B6DBF63686A}"/>
          </ac:spMkLst>
        </pc:spChg>
        <pc:spChg chg="mod">
          <ac:chgData name="Elizabeth Bristow" userId="7bcaea2a-4066-423d-a3d5-e84d1b8d3251" providerId="ADAL" clId="{5901980E-1726-45C7-9C79-31DF33D68F22}" dt="2022-11-08T12:53:09.475" v="39" actId="14100"/>
          <ac:spMkLst>
            <pc:docMk/>
            <pc:sldMk cId="2840900131" sldId="260"/>
            <ac:spMk id="5" creationId="{240B7640-6C08-7A4B-A662-8AE43DE8710B}"/>
          </ac:spMkLst>
        </pc:spChg>
        <pc:spChg chg="add del mod">
          <ac:chgData name="Elizabeth Bristow" userId="7bcaea2a-4066-423d-a3d5-e84d1b8d3251" providerId="ADAL" clId="{5901980E-1726-45C7-9C79-31DF33D68F22}" dt="2022-11-08T12:54:11.877" v="75" actId="478"/>
          <ac:spMkLst>
            <pc:docMk/>
            <pc:sldMk cId="2840900131" sldId="260"/>
            <ac:spMk id="7" creationId="{706E26FF-933E-2690-7916-86C57CD35304}"/>
          </ac:spMkLst>
        </pc:spChg>
        <pc:spChg chg="mod">
          <ac:chgData name="Elizabeth Bristow" userId="7bcaea2a-4066-423d-a3d5-e84d1b8d3251" providerId="ADAL" clId="{5901980E-1726-45C7-9C79-31DF33D68F22}" dt="2022-11-08T12:57:17.289" v="147" actId="20577"/>
          <ac:spMkLst>
            <pc:docMk/>
            <pc:sldMk cId="2840900131" sldId="260"/>
            <ac:spMk id="8" creationId="{DB2F7780-D59A-AE4A-BCEC-F0277ECC0C77}"/>
          </ac:spMkLst>
        </pc:spChg>
        <pc:spChg chg="add mod">
          <ac:chgData name="Elizabeth Bristow" userId="7bcaea2a-4066-423d-a3d5-e84d1b8d3251" providerId="ADAL" clId="{5901980E-1726-45C7-9C79-31DF33D68F22}" dt="2022-11-08T12:55:12.400" v="122" actId="20577"/>
          <ac:spMkLst>
            <pc:docMk/>
            <pc:sldMk cId="2840900131" sldId="260"/>
            <ac:spMk id="9" creationId="{28879886-24C7-0D03-E3CF-18B02CA607B5}"/>
          </ac:spMkLst>
        </pc:spChg>
        <pc:spChg chg="add mod">
          <ac:chgData name="Elizabeth Bristow" userId="7bcaea2a-4066-423d-a3d5-e84d1b8d3251" providerId="ADAL" clId="{5901980E-1726-45C7-9C79-31DF33D68F22}" dt="2022-11-08T13:00:44.880" v="222" actId="14100"/>
          <ac:spMkLst>
            <pc:docMk/>
            <pc:sldMk cId="2840900131" sldId="260"/>
            <ac:spMk id="11" creationId="{8F0CA6A4-16B6-B3F7-17D6-8BF6FB356B2E}"/>
          </ac:spMkLst>
        </pc:spChg>
      </pc:sldChg>
      <pc:sldChg chg="modSp mod">
        <pc:chgData name="Elizabeth Bristow" userId="7bcaea2a-4066-423d-a3d5-e84d1b8d3251" providerId="ADAL" clId="{5901980E-1726-45C7-9C79-31DF33D68F22}" dt="2022-11-08T13:58:41.394" v="1593" actId="1076"/>
        <pc:sldMkLst>
          <pc:docMk/>
          <pc:sldMk cId="2864052501" sldId="264"/>
        </pc:sldMkLst>
        <pc:spChg chg="mod">
          <ac:chgData name="Elizabeth Bristow" userId="7bcaea2a-4066-423d-a3d5-e84d1b8d3251" providerId="ADAL" clId="{5901980E-1726-45C7-9C79-31DF33D68F22}" dt="2022-11-08T13:58:41.394" v="1593" actId="1076"/>
          <ac:spMkLst>
            <pc:docMk/>
            <pc:sldMk cId="2864052501" sldId="264"/>
            <ac:spMk id="7" creationId="{3E1831FB-849C-420F-90ED-2662C85EE312}"/>
          </ac:spMkLst>
        </pc:spChg>
        <pc:spChg chg="mod">
          <ac:chgData name="Elizabeth Bristow" userId="7bcaea2a-4066-423d-a3d5-e84d1b8d3251" providerId="ADAL" clId="{5901980E-1726-45C7-9C79-31DF33D68F22}" dt="2022-11-08T13:57:13.850" v="1526" actId="20577"/>
          <ac:spMkLst>
            <pc:docMk/>
            <pc:sldMk cId="2864052501" sldId="264"/>
            <ac:spMk id="14" creationId="{C73E0C71-9E53-8B4E-B507-E57083709AC2}"/>
          </ac:spMkLst>
        </pc:spChg>
      </pc:sldChg>
      <pc:sldChg chg="modNotesTx">
        <pc:chgData name="Elizabeth Bristow" userId="7bcaea2a-4066-423d-a3d5-e84d1b8d3251" providerId="ADAL" clId="{5901980E-1726-45C7-9C79-31DF33D68F22}" dt="2022-11-10T13:29:15.359" v="17807" actId="20577"/>
        <pc:sldMkLst>
          <pc:docMk/>
          <pc:sldMk cId="1850587287" sldId="269"/>
        </pc:sldMkLst>
      </pc:sldChg>
      <pc:sldChg chg="modSp mod">
        <pc:chgData name="Elizabeth Bristow" userId="7bcaea2a-4066-423d-a3d5-e84d1b8d3251" providerId="ADAL" clId="{5901980E-1726-45C7-9C79-31DF33D68F22}" dt="2022-11-08T13:57:24.801" v="1553" actId="20577"/>
        <pc:sldMkLst>
          <pc:docMk/>
          <pc:sldMk cId="2790723888" sldId="273"/>
        </pc:sldMkLst>
        <pc:spChg chg="mod">
          <ac:chgData name="Elizabeth Bristow" userId="7bcaea2a-4066-423d-a3d5-e84d1b8d3251" providerId="ADAL" clId="{5901980E-1726-45C7-9C79-31DF33D68F22}" dt="2022-11-08T13:57:24.801" v="1553" actId="20577"/>
          <ac:spMkLst>
            <pc:docMk/>
            <pc:sldMk cId="2790723888" sldId="273"/>
            <ac:spMk id="14" creationId="{C73E0C71-9E53-8B4E-B507-E57083709AC2}"/>
          </ac:spMkLst>
        </pc:spChg>
      </pc:sldChg>
      <pc:sldChg chg="modNotesTx">
        <pc:chgData name="Elizabeth Bristow" userId="7bcaea2a-4066-423d-a3d5-e84d1b8d3251" providerId="ADAL" clId="{5901980E-1726-45C7-9C79-31DF33D68F22}" dt="2022-11-11T10:11:04.026" v="25505" actId="20577"/>
        <pc:sldMkLst>
          <pc:docMk/>
          <pc:sldMk cId="87135826" sldId="275"/>
        </pc:sldMkLst>
      </pc:sldChg>
      <pc:sldChg chg="modSp add mod ord modNotesTx">
        <pc:chgData name="Elizabeth Bristow" userId="7bcaea2a-4066-423d-a3d5-e84d1b8d3251" providerId="ADAL" clId="{5901980E-1726-45C7-9C79-31DF33D68F22}" dt="2022-11-08T13:55:16.850" v="1501"/>
        <pc:sldMkLst>
          <pc:docMk/>
          <pc:sldMk cId="1854190691" sldId="276"/>
        </pc:sldMkLst>
        <pc:spChg chg="mod">
          <ac:chgData name="Elizabeth Bristow" userId="7bcaea2a-4066-423d-a3d5-e84d1b8d3251" providerId="ADAL" clId="{5901980E-1726-45C7-9C79-31DF33D68F22}" dt="2022-11-08T13:52:49.855" v="1083" actId="20577"/>
          <ac:spMkLst>
            <pc:docMk/>
            <pc:sldMk cId="1854190691" sldId="276"/>
            <ac:spMk id="6" creationId="{2A91575E-C406-B149-9EFB-348C1CA45B44}"/>
          </ac:spMkLst>
        </pc:spChg>
      </pc:sldChg>
      <pc:sldChg chg="modSp add mod modNotesTx">
        <pc:chgData name="Elizabeth Bristow" userId="7bcaea2a-4066-423d-a3d5-e84d1b8d3251" providerId="ADAL" clId="{5901980E-1726-45C7-9C79-31DF33D68F22}" dt="2022-11-08T14:02:25.094" v="2173" actId="20577"/>
        <pc:sldMkLst>
          <pc:docMk/>
          <pc:sldMk cId="3876626436" sldId="277"/>
        </pc:sldMkLst>
        <pc:spChg chg="mod">
          <ac:chgData name="Elizabeth Bristow" userId="7bcaea2a-4066-423d-a3d5-e84d1b8d3251" providerId="ADAL" clId="{5901980E-1726-45C7-9C79-31DF33D68F22}" dt="2022-11-08T13:58:33.136" v="1592" actId="1076"/>
          <ac:spMkLst>
            <pc:docMk/>
            <pc:sldMk cId="3876626436" sldId="277"/>
            <ac:spMk id="9" creationId="{E5B4F379-441A-6EE7-17C5-3BEC5A7B7E36}"/>
          </ac:spMkLst>
        </pc:spChg>
        <pc:spChg chg="mod">
          <ac:chgData name="Elizabeth Bristow" userId="7bcaea2a-4066-423d-a3d5-e84d1b8d3251" providerId="ADAL" clId="{5901980E-1726-45C7-9C79-31DF33D68F22}" dt="2022-11-08T13:58:29.397" v="1591" actId="1076"/>
          <ac:spMkLst>
            <pc:docMk/>
            <pc:sldMk cId="3876626436" sldId="277"/>
            <ac:spMk id="10" creationId="{2D5B2938-48F7-1A43-8B6B-AF380FB21B25}"/>
          </ac:spMkLst>
        </pc:spChg>
        <pc:spChg chg="mod">
          <ac:chgData name="Elizabeth Bristow" userId="7bcaea2a-4066-423d-a3d5-e84d1b8d3251" providerId="ADAL" clId="{5901980E-1726-45C7-9C79-31DF33D68F22}" dt="2022-11-08T13:58:52.777" v="1618" actId="20577"/>
          <ac:spMkLst>
            <pc:docMk/>
            <pc:sldMk cId="3876626436" sldId="277"/>
            <ac:spMk id="14" creationId="{C73E0C71-9E53-8B4E-B507-E57083709AC2}"/>
          </ac:spMkLst>
        </pc:spChg>
      </pc:sldChg>
      <pc:sldChg chg="modSp add mod modNotesTx">
        <pc:chgData name="Elizabeth Bristow" userId="7bcaea2a-4066-423d-a3d5-e84d1b8d3251" providerId="ADAL" clId="{5901980E-1726-45C7-9C79-31DF33D68F22}" dt="2022-11-08T14:12:03.207" v="3749" actId="20577"/>
        <pc:sldMkLst>
          <pc:docMk/>
          <pc:sldMk cId="4271370106" sldId="278"/>
        </pc:sldMkLst>
        <pc:spChg chg="mod">
          <ac:chgData name="Elizabeth Bristow" userId="7bcaea2a-4066-423d-a3d5-e84d1b8d3251" providerId="ADAL" clId="{5901980E-1726-45C7-9C79-31DF33D68F22}" dt="2022-11-08T14:05:47.137" v="2543" actId="20577"/>
          <ac:spMkLst>
            <pc:docMk/>
            <pc:sldMk cId="4271370106" sldId="278"/>
            <ac:spMk id="2" creationId="{C0905A10-57C5-056B-6758-366EA6AAF015}"/>
          </ac:spMkLst>
        </pc:spChg>
        <pc:spChg chg="mod">
          <ac:chgData name="Elizabeth Bristow" userId="7bcaea2a-4066-423d-a3d5-e84d1b8d3251" providerId="ADAL" clId="{5901980E-1726-45C7-9C79-31DF33D68F22}" dt="2022-11-08T14:12:03.207" v="3749" actId="20577"/>
          <ac:spMkLst>
            <pc:docMk/>
            <pc:sldMk cId="4271370106" sldId="278"/>
            <ac:spMk id="5" creationId="{02F68FBD-7D49-EE41-BAA9-1731833CF1C5}"/>
          </ac:spMkLst>
        </pc:spChg>
        <pc:spChg chg="mod">
          <ac:chgData name="Elizabeth Bristow" userId="7bcaea2a-4066-423d-a3d5-e84d1b8d3251" providerId="ADAL" clId="{5901980E-1726-45C7-9C79-31DF33D68F22}" dt="2022-11-08T14:05:27.471" v="2473" actId="20577"/>
          <ac:spMkLst>
            <pc:docMk/>
            <pc:sldMk cId="4271370106" sldId="278"/>
            <ac:spMk id="7" creationId="{95C701BC-8DEE-AA44-A233-968273C61A87}"/>
          </ac:spMkLst>
        </pc:spChg>
      </pc:sldChg>
      <pc:sldChg chg="modSp add mod modNotesTx">
        <pc:chgData name="Elizabeth Bristow" userId="7bcaea2a-4066-423d-a3d5-e84d1b8d3251" providerId="ADAL" clId="{5901980E-1726-45C7-9C79-31DF33D68F22}" dt="2022-11-08T14:15:17.566" v="4422" actId="20577"/>
        <pc:sldMkLst>
          <pc:docMk/>
          <pc:sldMk cId="1469953387" sldId="279"/>
        </pc:sldMkLst>
        <pc:spChg chg="mod">
          <ac:chgData name="Elizabeth Bristow" userId="7bcaea2a-4066-423d-a3d5-e84d1b8d3251" providerId="ADAL" clId="{5901980E-1726-45C7-9C79-31DF33D68F22}" dt="2022-11-08T14:12:35.033" v="3786" actId="20577"/>
          <ac:spMkLst>
            <pc:docMk/>
            <pc:sldMk cId="1469953387" sldId="279"/>
            <ac:spMk id="5" creationId="{A39E59D9-C4EA-8D47-B24B-BBD28CDDD42E}"/>
          </ac:spMkLst>
        </pc:spChg>
        <pc:spChg chg="mod">
          <ac:chgData name="Elizabeth Bristow" userId="7bcaea2a-4066-423d-a3d5-e84d1b8d3251" providerId="ADAL" clId="{5901980E-1726-45C7-9C79-31DF33D68F22}" dt="2022-11-08T14:13:15.173" v="3933" actId="20577"/>
          <ac:spMkLst>
            <pc:docMk/>
            <pc:sldMk cId="1469953387" sldId="279"/>
            <ac:spMk id="7" creationId="{95C701BC-8DEE-AA44-A233-968273C61A87}"/>
          </ac:spMkLst>
        </pc:spChg>
        <pc:spChg chg="mod">
          <ac:chgData name="Elizabeth Bristow" userId="7bcaea2a-4066-423d-a3d5-e84d1b8d3251" providerId="ADAL" clId="{5901980E-1726-45C7-9C79-31DF33D68F22}" dt="2022-11-08T14:13:24.841" v="3963" actId="20577"/>
          <ac:spMkLst>
            <pc:docMk/>
            <pc:sldMk cId="1469953387" sldId="279"/>
            <ac:spMk id="10" creationId="{A4561909-362D-57E9-3EE3-79987C29F14D}"/>
          </ac:spMkLst>
        </pc:spChg>
      </pc:sldChg>
      <pc:sldChg chg="modSp add mod modShow modNotesTx">
        <pc:chgData name="Elizabeth Bristow" userId="7bcaea2a-4066-423d-a3d5-e84d1b8d3251" providerId="ADAL" clId="{5901980E-1726-45C7-9C79-31DF33D68F22}" dt="2022-11-08T14:27:50.631" v="6109" actId="20577"/>
        <pc:sldMkLst>
          <pc:docMk/>
          <pc:sldMk cId="1984137030" sldId="280"/>
        </pc:sldMkLst>
        <pc:spChg chg="mod">
          <ac:chgData name="Elizabeth Bristow" userId="7bcaea2a-4066-423d-a3d5-e84d1b8d3251" providerId="ADAL" clId="{5901980E-1726-45C7-9C79-31DF33D68F22}" dt="2022-11-08T14:16:07.719" v="4545" actId="20577"/>
          <ac:spMkLst>
            <pc:docMk/>
            <pc:sldMk cId="1984137030" sldId="280"/>
            <ac:spMk id="2" creationId="{26869552-F936-230C-26AB-DC895042C8F6}"/>
          </ac:spMkLst>
        </pc:spChg>
        <pc:spChg chg="mod">
          <ac:chgData name="Elizabeth Bristow" userId="7bcaea2a-4066-423d-a3d5-e84d1b8d3251" providerId="ADAL" clId="{5901980E-1726-45C7-9C79-31DF33D68F22}" dt="2022-11-08T14:27:50.631" v="6109" actId="20577"/>
          <ac:spMkLst>
            <pc:docMk/>
            <pc:sldMk cId="1984137030" sldId="280"/>
            <ac:spMk id="5" creationId="{B56B07FB-81B9-8341-989A-B06A08E09085}"/>
          </ac:spMkLst>
        </pc:spChg>
        <pc:spChg chg="mod">
          <ac:chgData name="Elizabeth Bristow" userId="7bcaea2a-4066-423d-a3d5-e84d1b8d3251" providerId="ADAL" clId="{5901980E-1726-45C7-9C79-31DF33D68F22}" dt="2022-11-08T14:15:48.679" v="4480" actId="20577"/>
          <ac:spMkLst>
            <pc:docMk/>
            <pc:sldMk cId="1984137030" sldId="280"/>
            <ac:spMk id="10" creationId="{D1BD1930-AB2F-2A4A-8C02-DC82A74FC8E7}"/>
          </ac:spMkLst>
        </pc:spChg>
      </pc:sldChg>
      <pc:sldChg chg="modSp add mod modNotesTx">
        <pc:chgData name="Elizabeth Bristow" userId="7bcaea2a-4066-423d-a3d5-e84d1b8d3251" providerId="ADAL" clId="{5901980E-1726-45C7-9C79-31DF33D68F22}" dt="2022-11-08T14:27:38.099" v="6082" actId="20577"/>
        <pc:sldMkLst>
          <pc:docMk/>
          <pc:sldMk cId="1478081047" sldId="281"/>
        </pc:sldMkLst>
        <pc:spChg chg="mod">
          <ac:chgData name="Elizabeth Bristow" userId="7bcaea2a-4066-423d-a3d5-e84d1b8d3251" providerId="ADAL" clId="{5901980E-1726-45C7-9C79-31DF33D68F22}" dt="2022-11-08T14:19:43.498" v="4946" actId="20577"/>
          <ac:spMkLst>
            <pc:docMk/>
            <pc:sldMk cId="1478081047" sldId="281"/>
            <ac:spMk id="2" creationId="{26869552-F936-230C-26AB-DC895042C8F6}"/>
          </ac:spMkLst>
        </pc:spChg>
        <pc:spChg chg="mod">
          <ac:chgData name="Elizabeth Bristow" userId="7bcaea2a-4066-423d-a3d5-e84d1b8d3251" providerId="ADAL" clId="{5901980E-1726-45C7-9C79-31DF33D68F22}" dt="2022-11-08T14:27:38.099" v="6082" actId="20577"/>
          <ac:spMkLst>
            <pc:docMk/>
            <pc:sldMk cId="1478081047" sldId="281"/>
            <ac:spMk id="5" creationId="{B56B07FB-81B9-8341-989A-B06A08E09085}"/>
          </ac:spMkLst>
        </pc:spChg>
        <pc:spChg chg="mod">
          <ac:chgData name="Elizabeth Bristow" userId="7bcaea2a-4066-423d-a3d5-e84d1b8d3251" providerId="ADAL" clId="{5901980E-1726-45C7-9C79-31DF33D68F22}" dt="2022-11-08T14:19:32.702" v="4903" actId="20577"/>
          <ac:spMkLst>
            <pc:docMk/>
            <pc:sldMk cId="1478081047" sldId="281"/>
            <ac:spMk id="10" creationId="{D1BD1930-AB2F-2A4A-8C02-DC82A74FC8E7}"/>
          </ac:spMkLst>
        </pc:spChg>
      </pc:sldChg>
      <pc:sldChg chg="modSp add mod modNotesTx">
        <pc:chgData name="Elizabeth Bristow" userId="7bcaea2a-4066-423d-a3d5-e84d1b8d3251" providerId="ADAL" clId="{5901980E-1726-45C7-9C79-31DF33D68F22}" dt="2022-11-08T14:29:31.693" v="6359" actId="20577"/>
        <pc:sldMkLst>
          <pc:docMk/>
          <pc:sldMk cId="507366592" sldId="282"/>
        </pc:sldMkLst>
        <pc:spChg chg="mod">
          <ac:chgData name="Elizabeth Bristow" userId="7bcaea2a-4066-423d-a3d5-e84d1b8d3251" providerId="ADAL" clId="{5901980E-1726-45C7-9C79-31DF33D68F22}" dt="2022-11-08T14:26:06.094" v="5834" actId="20577"/>
          <ac:spMkLst>
            <pc:docMk/>
            <pc:sldMk cId="507366592" sldId="282"/>
            <ac:spMk id="3" creationId="{29B56D1E-E6F8-7E28-2E8B-83AD777BAD32}"/>
          </ac:spMkLst>
        </pc:spChg>
        <pc:spChg chg="mod">
          <ac:chgData name="Elizabeth Bristow" userId="7bcaea2a-4066-423d-a3d5-e84d1b8d3251" providerId="ADAL" clId="{5901980E-1726-45C7-9C79-31DF33D68F22}" dt="2022-11-08T14:28:06.833" v="6136" actId="20577"/>
          <ac:spMkLst>
            <pc:docMk/>
            <pc:sldMk cId="507366592" sldId="282"/>
            <ac:spMk id="5" creationId="{8B0CCB3D-B8BC-1D4F-A965-0D2AA560D036}"/>
          </ac:spMkLst>
        </pc:spChg>
        <pc:spChg chg="mod">
          <ac:chgData name="Elizabeth Bristow" userId="7bcaea2a-4066-423d-a3d5-e84d1b8d3251" providerId="ADAL" clId="{5901980E-1726-45C7-9C79-31DF33D68F22}" dt="2022-11-08T14:29:31.693" v="6359" actId="20577"/>
          <ac:spMkLst>
            <pc:docMk/>
            <pc:sldMk cId="507366592" sldId="282"/>
            <ac:spMk id="7" creationId="{95C701BC-8DEE-AA44-A233-968273C61A87}"/>
          </ac:spMkLst>
        </pc:spChg>
        <pc:spChg chg="mod">
          <ac:chgData name="Elizabeth Bristow" userId="7bcaea2a-4066-423d-a3d5-e84d1b8d3251" providerId="ADAL" clId="{5901980E-1726-45C7-9C79-31DF33D68F22}" dt="2022-11-08T14:25:13.158" v="5774" actId="20577"/>
          <ac:spMkLst>
            <pc:docMk/>
            <pc:sldMk cId="507366592" sldId="282"/>
            <ac:spMk id="10" creationId="{94F95C4B-7683-456A-EA65-B558E9274CDB}"/>
          </ac:spMkLst>
        </pc:spChg>
      </pc:sldChg>
      <pc:sldChg chg="modSp add mod modNotesTx">
        <pc:chgData name="Elizabeth Bristow" userId="7bcaea2a-4066-423d-a3d5-e84d1b8d3251" providerId="ADAL" clId="{5901980E-1726-45C7-9C79-31DF33D68F22}" dt="2022-11-08T14:32:22.256" v="6750" actId="20577"/>
        <pc:sldMkLst>
          <pc:docMk/>
          <pc:sldMk cId="537801636" sldId="283"/>
        </pc:sldMkLst>
        <pc:spChg chg="mod">
          <ac:chgData name="Elizabeth Bristow" userId="7bcaea2a-4066-423d-a3d5-e84d1b8d3251" providerId="ADAL" clId="{5901980E-1726-45C7-9C79-31DF33D68F22}" dt="2022-11-08T14:30:45.238" v="6489" actId="20577"/>
          <ac:spMkLst>
            <pc:docMk/>
            <pc:sldMk cId="537801636" sldId="283"/>
            <ac:spMk id="2" creationId="{009AFDED-A272-5672-D055-D42E4EF44A23}"/>
          </ac:spMkLst>
        </pc:spChg>
        <pc:spChg chg="mod">
          <ac:chgData name="Elizabeth Bristow" userId="7bcaea2a-4066-423d-a3d5-e84d1b8d3251" providerId="ADAL" clId="{5901980E-1726-45C7-9C79-31DF33D68F22}" dt="2022-11-08T14:29:57.720" v="6386" actId="20577"/>
          <ac:spMkLst>
            <pc:docMk/>
            <pc:sldMk cId="537801636" sldId="283"/>
            <ac:spMk id="5" creationId="{B5BE71DE-25BC-D248-B71F-9D33E40CA033}"/>
          </ac:spMkLst>
        </pc:spChg>
        <pc:spChg chg="mod">
          <ac:chgData name="Elizabeth Bristow" userId="7bcaea2a-4066-423d-a3d5-e84d1b8d3251" providerId="ADAL" clId="{5901980E-1726-45C7-9C79-31DF33D68F22}" dt="2022-11-08T14:30:21.364" v="6413" actId="20577"/>
          <ac:spMkLst>
            <pc:docMk/>
            <pc:sldMk cId="537801636" sldId="283"/>
            <ac:spMk id="7" creationId="{95C701BC-8DEE-AA44-A233-968273C61A87}"/>
          </ac:spMkLst>
        </pc:spChg>
        <pc:spChg chg="mod">
          <ac:chgData name="Elizabeth Bristow" userId="7bcaea2a-4066-423d-a3d5-e84d1b8d3251" providerId="ADAL" clId="{5901980E-1726-45C7-9C79-31DF33D68F22}" dt="2022-11-08T14:30:04.834" v="6410" actId="20577"/>
          <ac:spMkLst>
            <pc:docMk/>
            <pc:sldMk cId="537801636" sldId="283"/>
            <ac:spMk id="12" creationId="{6EA15974-38FB-5739-A4D1-C94E55A7DFC8}"/>
          </ac:spMkLst>
        </pc:spChg>
      </pc:sldChg>
      <pc:sldChg chg="modSp add mod modNotesTx">
        <pc:chgData name="Elizabeth Bristow" userId="7bcaea2a-4066-423d-a3d5-e84d1b8d3251" providerId="ADAL" clId="{5901980E-1726-45C7-9C79-31DF33D68F22}" dt="2022-11-08T14:35:13.163" v="7092" actId="20577"/>
        <pc:sldMkLst>
          <pc:docMk/>
          <pc:sldMk cId="2112068628" sldId="284"/>
        </pc:sldMkLst>
        <pc:spChg chg="mod">
          <ac:chgData name="Elizabeth Bristow" userId="7bcaea2a-4066-423d-a3d5-e84d1b8d3251" providerId="ADAL" clId="{5901980E-1726-45C7-9C79-31DF33D68F22}" dt="2022-11-08T14:33:52.231" v="6878" actId="20577"/>
          <ac:spMkLst>
            <pc:docMk/>
            <pc:sldMk cId="2112068628" sldId="284"/>
            <ac:spMk id="2" creationId="{9B1ADEA6-E4F5-7CB8-AEB9-54C9224E3B87}"/>
          </ac:spMkLst>
        </pc:spChg>
        <pc:spChg chg="mod">
          <ac:chgData name="Elizabeth Bristow" userId="7bcaea2a-4066-423d-a3d5-e84d1b8d3251" providerId="ADAL" clId="{5901980E-1726-45C7-9C79-31DF33D68F22}" dt="2022-11-08T14:33:35.466" v="6806" actId="20577"/>
          <ac:spMkLst>
            <pc:docMk/>
            <pc:sldMk cId="2112068628" sldId="284"/>
            <ac:spMk id="5" creationId="{A5ABADF5-92C2-9947-AE83-F79D03D488AD}"/>
          </ac:spMkLst>
        </pc:spChg>
        <pc:spChg chg="mod">
          <ac:chgData name="Elizabeth Bristow" userId="7bcaea2a-4066-423d-a3d5-e84d1b8d3251" providerId="ADAL" clId="{5901980E-1726-45C7-9C79-31DF33D68F22}" dt="2022-11-08T14:33:15.261" v="6755" actId="20577"/>
          <ac:spMkLst>
            <pc:docMk/>
            <pc:sldMk cId="2112068628" sldId="284"/>
            <ac:spMk id="7" creationId="{95C701BC-8DEE-AA44-A233-968273C61A87}"/>
          </ac:spMkLst>
        </pc:spChg>
        <pc:spChg chg="mod">
          <ac:chgData name="Elizabeth Bristow" userId="7bcaea2a-4066-423d-a3d5-e84d1b8d3251" providerId="ADAL" clId="{5901980E-1726-45C7-9C79-31DF33D68F22}" dt="2022-11-08T14:33:23.530" v="6767" actId="20577"/>
          <ac:spMkLst>
            <pc:docMk/>
            <pc:sldMk cId="2112068628" sldId="284"/>
            <ac:spMk id="17" creationId="{0DCDB725-942E-109F-795D-D9F003540601}"/>
          </ac:spMkLst>
        </pc:spChg>
      </pc:sldChg>
      <pc:sldChg chg="modSp add mod modNotesTx">
        <pc:chgData name="Elizabeth Bristow" userId="7bcaea2a-4066-423d-a3d5-e84d1b8d3251" providerId="ADAL" clId="{5901980E-1726-45C7-9C79-31DF33D68F22}" dt="2022-11-08T15:31:49.402" v="9196" actId="20577"/>
        <pc:sldMkLst>
          <pc:docMk/>
          <pc:sldMk cId="3235003546" sldId="285"/>
        </pc:sldMkLst>
        <pc:spChg chg="mod">
          <ac:chgData name="Elizabeth Bristow" userId="7bcaea2a-4066-423d-a3d5-e84d1b8d3251" providerId="ADAL" clId="{5901980E-1726-45C7-9C79-31DF33D68F22}" dt="2022-11-08T14:36:13.927" v="7159" actId="20577"/>
          <ac:spMkLst>
            <pc:docMk/>
            <pc:sldMk cId="3235003546" sldId="285"/>
            <ac:spMk id="5" creationId="{F7B329EE-0E71-E541-B4EF-D6BCC46D14B6}"/>
          </ac:spMkLst>
        </pc:spChg>
        <pc:spChg chg="mod">
          <ac:chgData name="Elizabeth Bristow" userId="7bcaea2a-4066-423d-a3d5-e84d1b8d3251" providerId="ADAL" clId="{5901980E-1726-45C7-9C79-31DF33D68F22}" dt="2022-11-08T14:36:02.370" v="7110" actId="1076"/>
          <ac:spMkLst>
            <pc:docMk/>
            <pc:sldMk cId="3235003546" sldId="285"/>
            <ac:spMk id="8" creationId="{5F5C626F-246A-DA44-9031-DE3C9E53F6A6}"/>
          </ac:spMkLst>
        </pc:spChg>
        <pc:spChg chg="mod">
          <ac:chgData name="Elizabeth Bristow" userId="7bcaea2a-4066-423d-a3d5-e84d1b8d3251" providerId="ADAL" clId="{5901980E-1726-45C7-9C79-31DF33D68F22}" dt="2022-11-08T14:39:17.599" v="7800" actId="20577"/>
          <ac:spMkLst>
            <pc:docMk/>
            <pc:sldMk cId="3235003546" sldId="285"/>
            <ac:spMk id="10" creationId="{D1BD1930-AB2F-2A4A-8C02-DC82A74FC8E7}"/>
          </ac:spMkLst>
        </pc:spChg>
      </pc:sldChg>
      <pc:sldChg chg="modSp add mod modNotesTx">
        <pc:chgData name="Elizabeth Bristow" userId="7bcaea2a-4066-423d-a3d5-e84d1b8d3251" providerId="ADAL" clId="{5901980E-1726-45C7-9C79-31DF33D68F22}" dt="2022-11-08T15:33:48.859" v="9197" actId="20577"/>
        <pc:sldMkLst>
          <pc:docMk/>
          <pc:sldMk cId="3671087088" sldId="286"/>
        </pc:sldMkLst>
        <pc:spChg chg="mod">
          <ac:chgData name="Elizabeth Bristow" userId="7bcaea2a-4066-423d-a3d5-e84d1b8d3251" providerId="ADAL" clId="{5901980E-1726-45C7-9C79-31DF33D68F22}" dt="2022-11-08T14:46:28.455" v="8567" actId="313"/>
          <ac:spMkLst>
            <pc:docMk/>
            <pc:sldMk cId="3671087088" sldId="286"/>
            <ac:spMk id="3" creationId="{8E0B502B-4370-EF32-878E-EB39B6A87366}"/>
          </ac:spMkLst>
        </pc:spChg>
        <pc:spChg chg="mod">
          <ac:chgData name="Elizabeth Bristow" userId="7bcaea2a-4066-423d-a3d5-e84d1b8d3251" providerId="ADAL" clId="{5901980E-1726-45C7-9C79-31DF33D68F22}" dt="2022-11-08T14:41:29.003" v="8223" actId="20577"/>
          <ac:spMkLst>
            <pc:docMk/>
            <pc:sldMk cId="3671087088" sldId="286"/>
            <ac:spMk id="6" creationId="{AF023D36-0EB5-3B42-B195-9E72FBC87852}"/>
          </ac:spMkLst>
        </pc:spChg>
        <pc:spChg chg="mod">
          <ac:chgData name="Elizabeth Bristow" userId="7bcaea2a-4066-423d-a3d5-e84d1b8d3251" providerId="ADAL" clId="{5901980E-1726-45C7-9C79-31DF33D68F22}" dt="2022-11-08T14:46:07.688" v="8501" actId="20577"/>
          <ac:spMkLst>
            <pc:docMk/>
            <pc:sldMk cId="3671087088" sldId="286"/>
            <ac:spMk id="10" creationId="{D1BD1930-AB2F-2A4A-8C02-DC82A74FC8E7}"/>
          </ac:spMkLst>
        </pc:spChg>
        <pc:spChg chg="mod">
          <ac:chgData name="Elizabeth Bristow" userId="7bcaea2a-4066-423d-a3d5-e84d1b8d3251" providerId="ADAL" clId="{5901980E-1726-45C7-9C79-31DF33D68F22}" dt="2022-11-08T14:42:33.743" v="8231" actId="20577"/>
          <ac:spMkLst>
            <pc:docMk/>
            <pc:sldMk cId="3671087088" sldId="286"/>
            <ac:spMk id="12" creationId="{FA56CD88-899D-51A1-906B-8822B1E2B0DA}"/>
          </ac:spMkLst>
        </pc:spChg>
      </pc:sldChg>
      <pc:sldChg chg="modSp add mod modNotesTx">
        <pc:chgData name="Elizabeth Bristow" userId="7bcaea2a-4066-423d-a3d5-e84d1b8d3251" providerId="ADAL" clId="{5901980E-1726-45C7-9C79-31DF33D68F22}" dt="2022-11-10T10:20:34.834" v="10704" actId="313"/>
        <pc:sldMkLst>
          <pc:docMk/>
          <pc:sldMk cId="166624476" sldId="287"/>
        </pc:sldMkLst>
        <pc:spChg chg="mod">
          <ac:chgData name="Elizabeth Bristow" userId="7bcaea2a-4066-423d-a3d5-e84d1b8d3251" providerId="ADAL" clId="{5901980E-1726-45C7-9C79-31DF33D68F22}" dt="2022-11-10T10:14:11.887" v="9502" actId="20577"/>
          <ac:spMkLst>
            <pc:docMk/>
            <pc:sldMk cId="166624476" sldId="287"/>
            <ac:spMk id="4" creationId="{C5EDA795-4AD2-9480-0626-F4A0D99922BE}"/>
          </ac:spMkLst>
        </pc:spChg>
        <pc:spChg chg="mod">
          <ac:chgData name="Elizabeth Bristow" userId="7bcaea2a-4066-423d-a3d5-e84d1b8d3251" providerId="ADAL" clId="{5901980E-1726-45C7-9C79-31DF33D68F22}" dt="2022-11-10T10:10:58.146" v="9233" actId="20577"/>
          <ac:spMkLst>
            <pc:docMk/>
            <pc:sldMk cId="166624476" sldId="287"/>
            <ac:spMk id="6" creationId="{AF023D36-0EB5-3B42-B195-9E72FBC87852}"/>
          </ac:spMkLst>
        </pc:spChg>
        <pc:spChg chg="mod">
          <ac:chgData name="Elizabeth Bristow" userId="7bcaea2a-4066-423d-a3d5-e84d1b8d3251" providerId="ADAL" clId="{5901980E-1726-45C7-9C79-31DF33D68F22}" dt="2022-11-10T10:13:53.360" v="9462" actId="20577"/>
          <ac:spMkLst>
            <pc:docMk/>
            <pc:sldMk cId="166624476" sldId="287"/>
            <ac:spMk id="10" creationId="{D1BD1930-AB2F-2A4A-8C02-DC82A74FC8E7}"/>
          </ac:spMkLst>
        </pc:spChg>
        <pc:spChg chg="mod">
          <ac:chgData name="Elizabeth Bristow" userId="7bcaea2a-4066-423d-a3d5-e84d1b8d3251" providerId="ADAL" clId="{5901980E-1726-45C7-9C79-31DF33D68F22}" dt="2022-11-10T10:10:46.710" v="9204" actId="20577"/>
          <ac:spMkLst>
            <pc:docMk/>
            <pc:sldMk cId="166624476" sldId="287"/>
            <ac:spMk id="14" creationId="{D56B9826-8FB1-4276-F647-1C4CD31FAA68}"/>
          </ac:spMkLst>
        </pc:spChg>
      </pc:sldChg>
      <pc:sldChg chg="add del modNotesTx">
        <pc:chgData name="Elizabeth Bristow" userId="7bcaea2a-4066-423d-a3d5-e84d1b8d3251" providerId="ADAL" clId="{5901980E-1726-45C7-9C79-31DF33D68F22}" dt="2022-11-10T12:53:21.630" v="15509" actId="47"/>
        <pc:sldMkLst>
          <pc:docMk/>
          <pc:sldMk cId="4014327576" sldId="288"/>
        </pc:sldMkLst>
      </pc:sldChg>
      <pc:sldChg chg="modSp add mod modNotesTx">
        <pc:chgData name="Elizabeth Bristow" userId="7bcaea2a-4066-423d-a3d5-e84d1b8d3251" providerId="ADAL" clId="{5901980E-1726-45C7-9C79-31DF33D68F22}" dt="2022-11-10T12:03:43.943" v="12651" actId="20577"/>
        <pc:sldMkLst>
          <pc:docMk/>
          <pc:sldMk cId="2104088732" sldId="289"/>
        </pc:sldMkLst>
        <pc:spChg chg="mod">
          <ac:chgData name="Elizabeth Bristow" userId="7bcaea2a-4066-423d-a3d5-e84d1b8d3251" providerId="ADAL" clId="{5901980E-1726-45C7-9C79-31DF33D68F22}" dt="2022-11-10T11:50:32.133" v="11125" actId="20577"/>
          <ac:spMkLst>
            <pc:docMk/>
            <pc:sldMk cId="2104088732" sldId="289"/>
            <ac:spMk id="6" creationId="{87329773-5CB3-3C47-9389-6CD226F81B5B}"/>
          </ac:spMkLst>
        </pc:spChg>
        <pc:spChg chg="mod">
          <ac:chgData name="Elizabeth Bristow" userId="7bcaea2a-4066-423d-a3d5-e84d1b8d3251" providerId="ADAL" clId="{5901980E-1726-45C7-9C79-31DF33D68F22}" dt="2022-11-10T11:58:25.776" v="11583" actId="20577"/>
          <ac:spMkLst>
            <pc:docMk/>
            <pc:sldMk cId="2104088732" sldId="289"/>
            <ac:spMk id="7" creationId="{B0F7CBD7-15C7-C756-583B-F0BE4546650B}"/>
          </ac:spMkLst>
        </pc:spChg>
        <pc:spChg chg="mod">
          <ac:chgData name="Elizabeth Bristow" userId="7bcaea2a-4066-423d-a3d5-e84d1b8d3251" providerId="ADAL" clId="{5901980E-1726-45C7-9C79-31DF33D68F22}" dt="2022-11-10T11:58:54.413" v="11692" actId="20577"/>
          <ac:spMkLst>
            <pc:docMk/>
            <pc:sldMk cId="2104088732" sldId="289"/>
            <ac:spMk id="10" creationId="{D1BD1930-AB2F-2A4A-8C02-DC82A74FC8E7}"/>
          </ac:spMkLst>
        </pc:spChg>
        <pc:spChg chg="mod">
          <ac:chgData name="Elizabeth Bristow" userId="7bcaea2a-4066-423d-a3d5-e84d1b8d3251" providerId="ADAL" clId="{5901980E-1726-45C7-9C79-31DF33D68F22}" dt="2022-11-10T11:50:23.238" v="11094" actId="20577"/>
          <ac:spMkLst>
            <pc:docMk/>
            <pc:sldMk cId="2104088732" sldId="289"/>
            <ac:spMk id="18" creationId="{91872D85-E5AF-DCD5-0696-4A94C08DF764}"/>
          </ac:spMkLst>
        </pc:spChg>
      </pc:sldChg>
      <pc:sldChg chg="modSp add del mod modNotesTx">
        <pc:chgData name="Elizabeth Bristow" userId="7bcaea2a-4066-423d-a3d5-e84d1b8d3251" providerId="ADAL" clId="{5901980E-1726-45C7-9C79-31DF33D68F22}" dt="2022-11-10T12:51:37.237" v="15372" actId="47"/>
        <pc:sldMkLst>
          <pc:docMk/>
          <pc:sldMk cId="4001419695" sldId="290"/>
        </pc:sldMkLst>
        <pc:spChg chg="mod">
          <ac:chgData name="Elizabeth Bristow" userId="7bcaea2a-4066-423d-a3d5-e84d1b8d3251" providerId="ADAL" clId="{5901980E-1726-45C7-9C79-31DF33D68F22}" dt="2022-11-10T12:07:52.341" v="12769" actId="20577"/>
          <ac:spMkLst>
            <pc:docMk/>
            <pc:sldMk cId="4001419695" sldId="290"/>
            <ac:spMk id="10" creationId="{D1BD1930-AB2F-2A4A-8C02-DC82A74FC8E7}"/>
          </ac:spMkLst>
        </pc:spChg>
      </pc:sldChg>
      <pc:sldChg chg="add del modNotesTx">
        <pc:chgData name="Elizabeth Bristow" userId="7bcaea2a-4066-423d-a3d5-e84d1b8d3251" providerId="ADAL" clId="{5901980E-1726-45C7-9C79-31DF33D68F22}" dt="2022-11-10T12:57:04.991" v="15599" actId="47"/>
        <pc:sldMkLst>
          <pc:docMk/>
          <pc:sldMk cId="3215829879" sldId="291"/>
        </pc:sldMkLst>
      </pc:sldChg>
      <pc:sldChg chg="modSp add mod modNotesTx">
        <pc:chgData name="Elizabeth Bristow" userId="7bcaea2a-4066-423d-a3d5-e84d1b8d3251" providerId="ADAL" clId="{5901980E-1726-45C7-9C79-31DF33D68F22}" dt="2022-11-10T12:40:08.376" v="15181" actId="20577"/>
        <pc:sldMkLst>
          <pc:docMk/>
          <pc:sldMk cId="3036627967" sldId="292"/>
        </pc:sldMkLst>
        <pc:spChg chg="mod">
          <ac:chgData name="Elizabeth Bristow" userId="7bcaea2a-4066-423d-a3d5-e84d1b8d3251" providerId="ADAL" clId="{5901980E-1726-45C7-9C79-31DF33D68F22}" dt="2022-11-10T12:40:08.376" v="15181" actId="20577"/>
          <ac:spMkLst>
            <pc:docMk/>
            <pc:sldMk cId="3036627967" sldId="292"/>
            <ac:spMk id="6" creationId="{4C476A4A-7B17-324C-AF84-D81ABA106AB1}"/>
          </ac:spMkLst>
        </pc:spChg>
        <pc:spChg chg="mod">
          <ac:chgData name="Elizabeth Bristow" userId="7bcaea2a-4066-423d-a3d5-e84d1b8d3251" providerId="ADAL" clId="{5901980E-1726-45C7-9C79-31DF33D68F22}" dt="2022-11-10T12:24:54.580" v="14311" actId="20577"/>
          <ac:spMkLst>
            <pc:docMk/>
            <pc:sldMk cId="3036627967" sldId="292"/>
            <ac:spMk id="11" creationId="{ED33AFFB-710E-B7E8-9A52-3DF877E9C051}"/>
          </ac:spMkLst>
        </pc:spChg>
        <pc:spChg chg="mod">
          <ac:chgData name="Elizabeth Bristow" userId="7bcaea2a-4066-423d-a3d5-e84d1b8d3251" providerId="ADAL" clId="{5901980E-1726-45C7-9C79-31DF33D68F22}" dt="2022-11-10T12:24:59.096" v="14325" actId="20577"/>
          <ac:spMkLst>
            <pc:docMk/>
            <pc:sldMk cId="3036627967" sldId="292"/>
            <ac:spMk id="13" creationId="{6644ABEB-DCA2-391F-7821-B90D80D10F88}"/>
          </ac:spMkLst>
        </pc:spChg>
        <pc:spChg chg="mod">
          <ac:chgData name="Elizabeth Bristow" userId="7bcaea2a-4066-423d-a3d5-e84d1b8d3251" providerId="ADAL" clId="{5901980E-1726-45C7-9C79-31DF33D68F22}" dt="2022-11-10T12:34:55.504" v="14368" actId="1076"/>
          <ac:spMkLst>
            <pc:docMk/>
            <pc:sldMk cId="3036627967" sldId="292"/>
            <ac:spMk id="14" creationId="{4BC2C87F-DAB8-91A9-157D-A6B7B19D41A0}"/>
          </ac:spMkLst>
        </pc:spChg>
        <pc:spChg chg="mod">
          <ac:chgData name="Elizabeth Bristow" userId="7bcaea2a-4066-423d-a3d5-e84d1b8d3251" providerId="ADAL" clId="{5901980E-1726-45C7-9C79-31DF33D68F22}" dt="2022-11-10T12:35:17.824" v="14372" actId="1076"/>
          <ac:spMkLst>
            <pc:docMk/>
            <pc:sldMk cId="3036627967" sldId="292"/>
            <ac:spMk id="15" creationId="{6C8D07AC-92B7-8495-943B-7BC4036B0233}"/>
          </ac:spMkLst>
        </pc:spChg>
        <pc:spChg chg="mod">
          <ac:chgData name="Elizabeth Bristow" userId="7bcaea2a-4066-423d-a3d5-e84d1b8d3251" providerId="ADAL" clId="{5901980E-1726-45C7-9C79-31DF33D68F22}" dt="2022-11-10T12:35:34.647" v="14375" actId="1076"/>
          <ac:spMkLst>
            <pc:docMk/>
            <pc:sldMk cId="3036627967" sldId="292"/>
            <ac:spMk id="16" creationId="{3C04A477-6CD6-51BD-9C07-4CB4052E81E2}"/>
          </ac:spMkLst>
        </pc:spChg>
        <pc:spChg chg="mod">
          <ac:chgData name="Elizabeth Bristow" userId="7bcaea2a-4066-423d-a3d5-e84d1b8d3251" providerId="ADAL" clId="{5901980E-1726-45C7-9C79-31DF33D68F22}" dt="2022-11-10T12:36:04.663" v="14439" actId="20577"/>
          <ac:spMkLst>
            <pc:docMk/>
            <pc:sldMk cId="3036627967" sldId="292"/>
            <ac:spMk id="18" creationId="{AF85460C-1260-3114-E54C-C26CA8A3AD81}"/>
          </ac:spMkLst>
        </pc:spChg>
        <pc:spChg chg="mod">
          <ac:chgData name="Elizabeth Bristow" userId="7bcaea2a-4066-423d-a3d5-e84d1b8d3251" providerId="ADAL" clId="{5901980E-1726-45C7-9C79-31DF33D68F22}" dt="2022-11-10T12:34:41.555" v="14367" actId="20577"/>
          <ac:spMkLst>
            <pc:docMk/>
            <pc:sldMk cId="3036627967" sldId="292"/>
            <ac:spMk id="19" creationId="{79CC0E64-1700-0593-12B0-54F8E1D1E778}"/>
          </ac:spMkLst>
        </pc:spChg>
        <pc:spChg chg="mod">
          <ac:chgData name="Elizabeth Bristow" userId="7bcaea2a-4066-423d-a3d5-e84d1b8d3251" providerId="ADAL" clId="{5901980E-1726-45C7-9C79-31DF33D68F22}" dt="2022-11-10T12:24:45.051" v="14289" actId="14100"/>
          <ac:spMkLst>
            <pc:docMk/>
            <pc:sldMk cId="3036627967" sldId="292"/>
            <ac:spMk id="20" creationId="{43E21A00-A6EF-F423-D18A-5A192000F477}"/>
          </ac:spMkLst>
        </pc:spChg>
        <pc:picChg chg="mod">
          <ac:chgData name="Elizabeth Bristow" userId="7bcaea2a-4066-423d-a3d5-e84d1b8d3251" providerId="ADAL" clId="{5901980E-1726-45C7-9C79-31DF33D68F22}" dt="2022-11-10T12:35:23.955" v="14373" actId="1076"/>
          <ac:picMkLst>
            <pc:docMk/>
            <pc:sldMk cId="3036627967" sldId="292"/>
            <ac:picMk id="7" creationId="{85BE9768-CFA2-A98F-36B6-3601DD9E64D5}"/>
          </ac:picMkLst>
        </pc:picChg>
        <pc:picChg chg="mod">
          <ac:chgData name="Elizabeth Bristow" userId="7bcaea2a-4066-423d-a3d5-e84d1b8d3251" providerId="ADAL" clId="{5901980E-1726-45C7-9C79-31DF33D68F22}" dt="2022-11-10T12:35:39.254" v="14376" actId="1076"/>
          <ac:picMkLst>
            <pc:docMk/>
            <pc:sldMk cId="3036627967" sldId="292"/>
            <ac:picMk id="8" creationId="{16AB32B6-CFB1-7661-0ABD-CEE57D35CBE6}"/>
          </ac:picMkLst>
        </pc:picChg>
      </pc:sldChg>
      <pc:sldChg chg="add del modNotesTx">
        <pc:chgData name="Elizabeth Bristow" userId="7bcaea2a-4066-423d-a3d5-e84d1b8d3251" providerId="ADAL" clId="{5901980E-1726-45C7-9C79-31DF33D68F22}" dt="2022-11-10T12:58:32.563" v="15647" actId="47"/>
        <pc:sldMkLst>
          <pc:docMk/>
          <pc:sldMk cId="2885111401" sldId="293"/>
        </pc:sldMkLst>
      </pc:sldChg>
      <pc:sldChg chg="modSp add mod modNotesTx">
        <pc:chgData name="Elizabeth Bristow" userId="7bcaea2a-4066-423d-a3d5-e84d1b8d3251" providerId="ADAL" clId="{5901980E-1726-45C7-9C79-31DF33D68F22}" dt="2022-11-10T13:08:35.956" v="16678" actId="20577"/>
        <pc:sldMkLst>
          <pc:docMk/>
          <pc:sldMk cId="629706404" sldId="294"/>
        </pc:sldMkLst>
        <pc:spChg chg="mod">
          <ac:chgData name="Elizabeth Bristow" userId="7bcaea2a-4066-423d-a3d5-e84d1b8d3251" providerId="ADAL" clId="{5901980E-1726-45C7-9C79-31DF33D68F22}" dt="2022-11-10T12:45:36.561" v="15227" actId="20577"/>
          <ac:spMkLst>
            <pc:docMk/>
            <pc:sldMk cId="629706404" sldId="294"/>
            <ac:spMk id="6" creationId="{D315A3A9-03D6-4445-9330-AEFAEEE6C2FC}"/>
          </ac:spMkLst>
        </pc:spChg>
        <pc:spChg chg="mod">
          <ac:chgData name="Elizabeth Bristow" userId="7bcaea2a-4066-423d-a3d5-e84d1b8d3251" providerId="ADAL" clId="{5901980E-1726-45C7-9C79-31DF33D68F22}" dt="2022-11-10T12:45:22.520" v="15202" actId="14100"/>
          <ac:spMkLst>
            <pc:docMk/>
            <pc:sldMk cId="629706404" sldId="294"/>
            <ac:spMk id="7" creationId="{E48F97D9-17C4-8EDE-895C-B0CB19F5898A}"/>
          </ac:spMkLst>
        </pc:spChg>
        <pc:spChg chg="mod">
          <ac:chgData name="Elizabeth Bristow" userId="7bcaea2a-4066-423d-a3d5-e84d1b8d3251" providerId="ADAL" clId="{5901980E-1726-45C7-9C79-31DF33D68F22}" dt="2022-11-10T12:45:03.883" v="15187"/>
          <ac:spMkLst>
            <pc:docMk/>
            <pc:sldMk cId="629706404" sldId="294"/>
            <ac:spMk id="10" creationId="{D1BD1930-AB2F-2A4A-8C02-DC82A74FC8E7}"/>
          </ac:spMkLst>
        </pc:spChg>
      </pc:sldChg>
      <pc:sldChg chg="modSp add mod modNotesTx">
        <pc:chgData name="Elizabeth Bristow" userId="7bcaea2a-4066-423d-a3d5-e84d1b8d3251" providerId="ADAL" clId="{5901980E-1726-45C7-9C79-31DF33D68F22}" dt="2022-11-10T13:38:24.220" v="18739" actId="20577"/>
        <pc:sldMkLst>
          <pc:docMk/>
          <pc:sldMk cId="1359776925" sldId="295"/>
        </pc:sldMkLst>
        <pc:spChg chg="mod">
          <ac:chgData name="Elizabeth Bristow" userId="7bcaea2a-4066-423d-a3d5-e84d1b8d3251" providerId="ADAL" clId="{5901980E-1726-45C7-9C79-31DF33D68F22}" dt="2022-11-10T13:14:24.640" v="16756" actId="27636"/>
          <ac:spMkLst>
            <pc:docMk/>
            <pc:sldMk cId="1359776925" sldId="295"/>
            <ac:spMk id="3" creationId="{01859A05-EA77-4D2E-A383-26A3B1C7E8D5}"/>
          </ac:spMkLst>
        </pc:spChg>
        <pc:spChg chg="mod">
          <ac:chgData name="Elizabeth Bristow" userId="7bcaea2a-4066-423d-a3d5-e84d1b8d3251" providerId="ADAL" clId="{5901980E-1726-45C7-9C79-31DF33D68F22}" dt="2022-11-10T13:13:13.515" v="16743" actId="20577"/>
          <ac:spMkLst>
            <pc:docMk/>
            <pc:sldMk cId="1359776925" sldId="295"/>
            <ac:spMk id="5" creationId="{09367B6A-92A5-2FAC-8573-A2D97CC0CFBF}"/>
          </ac:spMkLst>
        </pc:spChg>
        <pc:spChg chg="mod">
          <ac:chgData name="Elizabeth Bristow" userId="7bcaea2a-4066-423d-a3d5-e84d1b8d3251" providerId="ADAL" clId="{5901980E-1726-45C7-9C79-31DF33D68F22}" dt="2022-11-10T13:15:23.211" v="16878" actId="20577"/>
          <ac:spMkLst>
            <pc:docMk/>
            <pc:sldMk cId="1359776925" sldId="295"/>
            <ac:spMk id="6" creationId="{509A05A5-E56B-A82A-A371-6F7D467D7FC4}"/>
          </ac:spMkLst>
        </pc:spChg>
        <pc:spChg chg="mod">
          <ac:chgData name="Elizabeth Bristow" userId="7bcaea2a-4066-423d-a3d5-e84d1b8d3251" providerId="ADAL" clId="{5901980E-1726-45C7-9C79-31DF33D68F22}" dt="2022-11-10T13:12:58.679" v="16700" actId="20577"/>
          <ac:spMkLst>
            <pc:docMk/>
            <pc:sldMk cId="1359776925" sldId="295"/>
            <ac:spMk id="7" creationId="{24CD89D4-BD51-F6D9-1726-9CC3933C2D02}"/>
          </ac:spMkLst>
        </pc:spChg>
      </pc:sldChg>
      <pc:sldChg chg="modSp add mod modNotesTx">
        <pc:chgData name="Elizabeth Bristow" userId="7bcaea2a-4066-423d-a3d5-e84d1b8d3251" providerId="ADAL" clId="{5901980E-1726-45C7-9C79-31DF33D68F22}" dt="2022-11-10T12:49:16.488" v="15371" actId="1076"/>
        <pc:sldMkLst>
          <pc:docMk/>
          <pc:sldMk cId="3128547832" sldId="296"/>
        </pc:sldMkLst>
        <pc:spChg chg="mod">
          <ac:chgData name="Elizabeth Bristow" userId="7bcaea2a-4066-423d-a3d5-e84d1b8d3251" providerId="ADAL" clId="{5901980E-1726-45C7-9C79-31DF33D68F22}" dt="2022-11-10T12:48:45.440" v="15273"/>
          <ac:spMkLst>
            <pc:docMk/>
            <pc:sldMk cId="3128547832" sldId="296"/>
            <ac:spMk id="2" creationId="{A2B4C1BC-B48B-180F-31A3-A22108A95AB5}"/>
          </ac:spMkLst>
        </pc:spChg>
        <pc:spChg chg="mod">
          <ac:chgData name="Elizabeth Bristow" userId="7bcaea2a-4066-423d-a3d5-e84d1b8d3251" providerId="ADAL" clId="{5901980E-1726-45C7-9C79-31DF33D68F22}" dt="2022-11-10T12:48:05.154" v="15257" actId="20577"/>
          <ac:spMkLst>
            <pc:docMk/>
            <pc:sldMk cId="3128547832" sldId="296"/>
            <ac:spMk id="6" creationId="{CAC831C7-A4B0-184B-A48D-8722051065B5}"/>
          </ac:spMkLst>
        </pc:spChg>
        <pc:spChg chg="mod">
          <ac:chgData name="Elizabeth Bristow" userId="7bcaea2a-4066-423d-a3d5-e84d1b8d3251" providerId="ADAL" clId="{5901980E-1726-45C7-9C79-31DF33D68F22}" dt="2022-11-10T12:49:16.488" v="15371" actId="1076"/>
          <ac:spMkLst>
            <pc:docMk/>
            <pc:sldMk cId="3128547832" sldId="296"/>
            <ac:spMk id="10" creationId="{D1BD1930-AB2F-2A4A-8C02-DC82A74FC8E7}"/>
          </ac:spMkLst>
        </pc:spChg>
        <pc:spChg chg="mod">
          <ac:chgData name="Elizabeth Bristow" userId="7bcaea2a-4066-423d-a3d5-e84d1b8d3251" providerId="ADAL" clId="{5901980E-1726-45C7-9C79-31DF33D68F22}" dt="2022-11-10T12:48:17.483" v="15272" actId="14100"/>
          <ac:spMkLst>
            <pc:docMk/>
            <pc:sldMk cId="3128547832" sldId="296"/>
            <ac:spMk id="11" creationId="{82240D4D-9084-05DB-AA5E-F478D0938A1B}"/>
          </ac:spMkLst>
        </pc:spChg>
      </pc:sldChg>
      <pc:sldChg chg="modSp add mod modNotesTx">
        <pc:chgData name="Elizabeth Bristow" userId="7bcaea2a-4066-423d-a3d5-e84d1b8d3251" providerId="ADAL" clId="{5901980E-1726-45C7-9C79-31DF33D68F22}" dt="2022-11-10T12:53:18.908" v="15508"/>
        <pc:sldMkLst>
          <pc:docMk/>
          <pc:sldMk cId="1014764912" sldId="297"/>
        </pc:sldMkLst>
        <pc:spChg chg="mod">
          <ac:chgData name="Elizabeth Bristow" userId="7bcaea2a-4066-423d-a3d5-e84d1b8d3251" providerId="ADAL" clId="{5901980E-1726-45C7-9C79-31DF33D68F22}" dt="2022-11-10T12:52:05.269" v="15375"/>
          <ac:spMkLst>
            <pc:docMk/>
            <pc:sldMk cId="1014764912" sldId="297"/>
            <ac:spMk id="3" creationId="{12849279-71E4-02E2-937E-98D33FF623E0}"/>
          </ac:spMkLst>
        </pc:spChg>
        <pc:spChg chg="mod">
          <ac:chgData name="Elizabeth Bristow" userId="7bcaea2a-4066-423d-a3d5-e84d1b8d3251" providerId="ADAL" clId="{5901980E-1726-45C7-9C79-31DF33D68F22}" dt="2022-11-10T12:52:15.926" v="15407" actId="20577"/>
          <ac:spMkLst>
            <pc:docMk/>
            <pc:sldMk cId="1014764912" sldId="297"/>
            <ac:spMk id="6" creationId="{87329773-5CB3-3C47-9389-6CD226F81B5B}"/>
          </ac:spMkLst>
        </pc:spChg>
        <pc:spChg chg="mod">
          <ac:chgData name="Elizabeth Bristow" userId="7bcaea2a-4066-423d-a3d5-e84d1b8d3251" providerId="ADAL" clId="{5901980E-1726-45C7-9C79-31DF33D68F22}" dt="2022-11-10T12:52:55.543" v="15507" actId="20577"/>
          <ac:spMkLst>
            <pc:docMk/>
            <pc:sldMk cId="1014764912" sldId="297"/>
            <ac:spMk id="10" creationId="{D1BD1930-AB2F-2A4A-8C02-DC82A74FC8E7}"/>
          </ac:spMkLst>
        </pc:spChg>
        <pc:spChg chg="mod">
          <ac:chgData name="Elizabeth Bristow" userId="7bcaea2a-4066-423d-a3d5-e84d1b8d3251" providerId="ADAL" clId="{5901980E-1726-45C7-9C79-31DF33D68F22}" dt="2022-11-10T12:52:09.193" v="15380" actId="20577"/>
          <ac:spMkLst>
            <pc:docMk/>
            <pc:sldMk cId="1014764912" sldId="297"/>
            <ac:spMk id="12" creationId="{64CD6A2F-CB29-6F2D-7C30-533811AA3ACA}"/>
          </ac:spMkLst>
        </pc:spChg>
      </pc:sldChg>
      <pc:sldChg chg="delSp modSp add mod modNotesTx">
        <pc:chgData name="Elizabeth Bristow" userId="7bcaea2a-4066-423d-a3d5-e84d1b8d3251" providerId="ADAL" clId="{5901980E-1726-45C7-9C79-31DF33D68F22}" dt="2022-11-11T09:46:05.857" v="22705" actId="20577"/>
        <pc:sldMkLst>
          <pc:docMk/>
          <pc:sldMk cId="2866806335" sldId="298"/>
        </pc:sldMkLst>
        <pc:spChg chg="del">
          <ac:chgData name="Elizabeth Bristow" userId="7bcaea2a-4066-423d-a3d5-e84d1b8d3251" providerId="ADAL" clId="{5901980E-1726-45C7-9C79-31DF33D68F22}" dt="2022-11-10T12:54:27.877" v="15514" actId="478"/>
          <ac:spMkLst>
            <pc:docMk/>
            <pc:sldMk cId="2866806335" sldId="298"/>
            <ac:spMk id="3" creationId="{15040284-CBBB-BC15-7579-95FFCDA65505}"/>
          </ac:spMkLst>
        </pc:spChg>
        <pc:spChg chg="mod">
          <ac:chgData name="Elizabeth Bristow" userId="7bcaea2a-4066-423d-a3d5-e84d1b8d3251" providerId="ADAL" clId="{5901980E-1726-45C7-9C79-31DF33D68F22}" dt="2022-11-10T12:55:14.484" v="15524" actId="1076"/>
          <ac:spMkLst>
            <pc:docMk/>
            <pc:sldMk cId="2866806335" sldId="298"/>
            <ac:spMk id="4" creationId="{4831E2FB-D894-4DB9-3A20-784AADB3E6D0}"/>
          </ac:spMkLst>
        </pc:spChg>
        <pc:spChg chg="mod">
          <ac:chgData name="Elizabeth Bristow" userId="7bcaea2a-4066-423d-a3d5-e84d1b8d3251" providerId="ADAL" clId="{5901980E-1726-45C7-9C79-31DF33D68F22}" dt="2022-11-11T09:46:05.857" v="22705" actId="20577"/>
          <ac:spMkLst>
            <pc:docMk/>
            <pc:sldMk cId="2866806335" sldId="298"/>
            <ac:spMk id="6" creationId="{D430E862-33A9-8547-B586-EB14D94DDEC4}"/>
          </ac:spMkLst>
        </pc:spChg>
        <pc:spChg chg="del">
          <ac:chgData name="Elizabeth Bristow" userId="7bcaea2a-4066-423d-a3d5-e84d1b8d3251" providerId="ADAL" clId="{5901980E-1726-45C7-9C79-31DF33D68F22}" dt="2022-11-10T12:54:30.616" v="15515" actId="478"/>
          <ac:spMkLst>
            <pc:docMk/>
            <pc:sldMk cId="2866806335" sldId="298"/>
            <ac:spMk id="7" creationId="{95C701BC-8DEE-AA44-A233-968273C61A87}"/>
          </ac:spMkLst>
        </pc:spChg>
        <pc:spChg chg="del">
          <ac:chgData name="Elizabeth Bristow" userId="7bcaea2a-4066-423d-a3d5-e84d1b8d3251" providerId="ADAL" clId="{5901980E-1726-45C7-9C79-31DF33D68F22}" dt="2022-11-10T12:54:24.775" v="15513" actId="478"/>
          <ac:spMkLst>
            <pc:docMk/>
            <pc:sldMk cId="2866806335" sldId="298"/>
            <ac:spMk id="8" creationId="{7E695DE6-CBD7-F7A8-00D8-70E2D8921EC5}"/>
          </ac:spMkLst>
        </pc:spChg>
        <pc:spChg chg="mod">
          <ac:chgData name="Elizabeth Bristow" userId="7bcaea2a-4066-423d-a3d5-e84d1b8d3251" providerId="ADAL" clId="{5901980E-1726-45C7-9C79-31DF33D68F22}" dt="2022-11-11T09:45:56.689" v="22670" actId="20577"/>
          <ac:spMkLst>
            <pc:docMk/>
            <pc:sldMk cId="2866806335" sldId="298"/>
            <ac:spMk id="11" creationId="{88812D5C-1D4B-AEAE-2FFA-7BAA40405BB6}"/>
          </ac:spMkLst>
        </pc:spChg>
        <pc:spChg chg="mod">
          <ac:chgData name="Elizabeth Bristow" userId="7bcaea2a-4066-423d-a3d5-e84d1b8d3251" providerId="ADAL" clId="{5901980E-1726-45C7-9C79-31DF33D68F22}" dt="2022-11-10T12:55:38.827" v="15597" actId="20577"/>
          <ac:spMkLst>
            <pc:docMk/>
            <pc:sldMk cId="2866806335" sldId="298"/>
            <ac:spMk id="13" creationId="{9876AEBA-5E42-4C65-87F9-CD1924C8A501}"/>
          </ac:spMkLst>
        </pc:spChg>
      </pc:sldChg>
      <pc:sldChg chg="modSp add mod modNotesTx">
        <pc:chgData name="Elizabeth Bristow" userId="7bcaea2a-4066-423d-a3d5-e84d1b8d3251" providerId="ADAL" clId="{5901980E-1726-45C7-9C79-31DF33D68F22}" dt="2022-11-10T12:59:54.615" v="15959" actId="20577"/>
        <pc:sldMkLst>
          <pc:docMk/>
          <pc:sldMk cId="186139065" sldId="299"/>
        </pc:sldMkLst>
        <pc:spChg chg="mod">
          <ac:chgData name="Elizabeth Bristow" userId="7bcaea2a-4066-423d-a3d5-e84d1b8d3251" providerId="ADAL" clId="{5901980E-1726-45C7-9C79-31DF33D68F22}" dt="2022-11-10T12:58:03.875" v="15645" actId="20577"/>
          <ac:spMkLst>
            <pc:docMk/>
            <pc:sldMk cId="186139065" sldId="299"/>
            <ac:spMk id="5" creationId="{A1AE785E-E29C-744C-AA31-4374841521DC}"/>
          </ac:spMkLst>
        </pc:spChg>
        <pc:spChg chg="mod">
          <ac:chgData name="Elizabeth Bristow" userId="7bcaea2a-4066-423d-a3d5-e84d1b8d3251" providerId="ADAL" clId="{5901980E-1726-45C7-9C79-31DF33D68F22}" dt="2022-11-10T12:57:53.399" v="15618" actId="14100"/>
          <ac:spMkLst>
            <pc:docMk/>
            <pc:sldMk cId="186139065" sldId="299"/>
            <ac:spMk id="6" creationId="{AAE736C9-7870-8EA1-E4AD-0BD8C6605DFF}"/>
          </ac:spMkLst>
        </pc:spChg>
        <pc:spChg chg="mod">
          <ac:chgData name="Elizabeth Bristow" userId="7bcaea2a-4066-423d-a3d5-e84d1b8d3251" providerId="ADAL" clId="{5901980E-1726-45C7-9C79-31DF33D68F22}" dt="2022-11-10T12:58:22.092" v="15646"/>
          <ac:spMkLst>
            <pc:docMk/>
            <pc:sldMk cId="186139065" sldId="299"/>
            <ac:spMk id="10" creationId="{D1BD1930-AB2F-2A4A-8C02-DC82A74FC8E7}"/>
          </ac:spMkLst>
        </pc:spChg>
      </pc:sldChg>
      <pc:sldChg chg="modSp add mod modNotesTx">
        <pc:chgData name="Elizabeth Bristow" userId="7bcaea2a-4066-423d-a3d5-e84d1b8d3251" providerId="ADAL" clId="{5901980E-1726-45C7-9C79-31DF33D68F22}" dt="2022-11-10T13:42:36.036" v="19335" actId="20577"/>
        <pc:sldMkLst>
          <pc:docMk/>
          <pc:sldMk cId="1444894929" sldId="300"/>
        </pc:sldMkLst>
        <pc:spChg chg="mod">
          <ac:chgData name="Elizabeth Bristow" userId="7bcaea2a-4066-423d-a3d5-e84d1b8d3251" providerId="ADAL" clId="{5901980E-1726-45C7-9C79-31DF33D68F22}" dt="2022-11-10T13:31:55.054" v="17904" actId="1076"/>
          <ac:spMkLst>
            <pc:docMk/>
            <pc:sldMk cId="1444894929" sldId="300"/>
            <ac:spMk id="8" creationId="{D3D85533-6B54-8E7F-A900-B59E48098E7A}"/>
          </ac:spMkLst>
        </pc:spChg>
        <pc:spChg chg="mod">
          <ac:chgData name="Elizabeth Bristow" userId="7bcaea2a-4066-423d-a3d5-e84d1b8d3251" providerId="ADAL" clId="{5901980E-1726-45C7-9C79-31DF33D68F22}" dt="2022-11-10T13:31:32.245" v="17889" actId="20577"/>
          <ac:spMkLst>
            <pc:docMk/>
            <pc:sldMk cId="1444894929" sldId="300"/>
            <ac:spMk id="11" creationId="{3C6255A0-3966-41A4-4962-78702DD8E001}"/>
          </ac:spMkLst>
        </pc:spChg>
        <pc:spChg chg="mod">
          <ac:chgData name="Elizabeth Bristow" userId="7bcaea2a-4066-423d-a3d5-e84d1b8d3251" providerId="ADAL" clId="{5901980E-1726-45C7-9C79-31DF33D68F22}" dt="2022-11-10T13:32:07.269" v="17939" actId="20577"/>
          <ac:spMkLst>
            <pc:docMk/>
            <pc:sldMk cId="1444894929" sldId="300"/>
            <ac:spMk id="12" creationId="{068694F5-7109-93FD-CD0B-F3EC431EF959}"/>
          </ac:spMkLst>
        </pc:spChg>
        <pc:spChg chg="mod">
          <ac:chgData name="Elizabeth Bristow" userId="7bcaea2a-4066-423d-a3d5-e84d1b8d3251" providerId="ADAL" clId="{5901980E-1726-45C7-9C79-31DF33D68F22}" dt="2022-11-10T13:32:54.947" v="18034" actId="20577"/>
          <ac:spMkLst>
            <pc:docMk/>
            <pc:sldMk cId="1444894929" sldId="300"/>
            <ac:spMk id="13" creationId="{D0518100-7963-E435-0CC9-5D7F749FEF19}"/>
          </ac:spMkLst>
        </pc:spChg>
      </pc:sldChg>
      <pc:sldChg chg="modSp add mod modNotesTx">
        <pc:chgData name="Elizabeth Bristow" userId="7bcaea2a-4066-423d-a3d5-e84d1b8d3251" providerId="ADAL" clId="{5901980E-1726-45C7-9C79-31DF33D68F22}" dt="2022-11-10T14:09:06.366" v="21072" actId="5793"/>
        <pc:sldMkLst>
          <pc:docMk/>
          <pc:sldMk cId="623731879" sldId="301"/>
        </pc:sldMkLst>
        <pc:spChg chg="mod">
          <ac:chgData name="Elizabeth Bristow" userId="7bcaea2a-4066-423d-a3d5-e84d1b8d3251" providerId="ADAL" clId="{5901980E-1726-45C7-9C79-31DF33D68F22}" dt="2022-11-10T13:54:21.641" v="19923" actId="20577"/>
          <ac:spMkLst>
            <pc:docMk/>
            <pc:sldMk cId="623731879" sldId="301"/>
            <ac:spMk id="2" creationId="{06E3F22C-4990-4205-B85E-19DBE7D79E66}"/>
          </ac:spMkLst>
        </pc:spChg>
        <pc:spChg chg="mod">
          <ac:chgData name="Elizabeth Bristow" userId="7bcaea2a-4066-423d-a3d5-e84d1b8d3251" providerId="ADAL" clId="{5901980E-1726-45C7-9C79-31DF33D68F22}" dt="2022-11-10T13:50:40.847" v="19543" actId="20577"/>
          <ac:spMkLst>
            <pc:docMk/>
            <pc:sldMk cId="623731879" sldId="301"/>
            <ac:spMk id="4" creationId="{1AD985C5-B8BF-4AFD-9F04-3642B2EC80B2}"/>
          </ac:spMkLst>
        </pc:spChg>
        <pc:spChg chg="mod">
          <ac:chgData name="Elizabeth Bristow" userId="7bcaea2a-4066-423d-a3d5-e84d1b8d3251" providerId="ADAL" clId="{5901980E-1726-45C7-9C79-31DF33D68F22}" dt="2022-11-10T13:54:01.101" v="19861" actId="20577"/>
          <ac:spMkLst>
            <pc:docMk/>
            <pc:sldMk cId="623731879" sldId="301"/>
            <ac:spMk id="9" creationId="{CC0258A2-7816-48FC-A718-E4AD29101C7D}"/>
          </ac:spMkLst>
        </pc:spChg>
        <pc:spChg chg="mod">
          <ac:chgData name="Elizabeth Bristow" userId="7bcaea2a-4066-423d-a3d5-e84d1b8d3251" providerId="ADAL" clId="{5901980E-1726-45C7-9C79-31DF33D68F22}" dt="2022-11-10T13:51:56.077" v="19665" actId="20577"/>
          <ac:spMkLst>
            <pc:docMk/>
            <pc:sldMk cId="623731879" sldId="301"/>
            <ac:spMk id="14" creationId="{2E1A7FA0-AA55-43D7-AC8E-4F107C410280}"/>
          </ac:spMkLst>
        </pc:spChg>
        <pc:spChg chg="mod">
          <ac:chgData name="Elizabeth Bristow" userId="7bcaea2a-4066-423d-a3d5-e84d1b8d3251" providerId="ADAL" clId="{5901980E-1726-45C7-9C79-31DF33D68F22}" dt="2022-11-10T13:45:33.202" v="19360" actId="20577"/>
          <ac:spMkLst>
            <pc:docMk/>
            <pc:sldMk cId="623731879" sldId="301"/>
            <ac:spMk id="15" creationId="{080379E5-C3A1-FC56-9CCD-7C59059616FD}"/>
          </ac:spMkLst>
        </pc:spChg>
        <pc:spChg chg="mod">
          <ac:chgData name="Elizabeth Bristow" userId="7bcaea2a-4066-423d-a3d5-e84d1b8d3251" providerId="ADAL" clId="{5901980E-1726-45C7-9C79-31DF33D68F22}" dt="2022-11-10T13:45:36.664" v="19365" actId="20577"/>
          <ac:spMkLst>
            <pc:docMk/>
            <pc:sldMk cId="623731879" sldId="301"/>
            <ac:spMk id="16" creationId="{79C792E5-43DF-3512-E351-68A3D31F08B4}"/>
          </ac:spMkLst>
        </pc:spChg>
      </pc:sldChg>
      <pc:sldChg chg="modSp add mod modNotesTx">
        <pc:chgData name="Elizabeth Bristow" userId="7bcaea2a-4066-423d-a3d5-e84d1b8d3251" providerId="ADAL" clId="{5901980E-1726-45C7-9C79-31DF33D68F22}" dt="2022-11-11T09:57:35.724" v="24106" actId="20577"/>
        <pc:sldMkLst>
          <pc:docMk/>
          <pc:sldMk cId="251919141" sldId="302"/>
        </pc:sldMkLst>
        <pc:spChg chg="mod">
          <ac:chgData name="Elizabeth Bristow" userId="7bcaea2a-4066-423d-a3d5-e84d1b8d3251" providerId="ADAL" clId="{5901980E-1726-45C7-9C79-31DF33D68F22}" dt="2022-11-11T09:52:20.472" v="23145" actId="20577"/>
          <ac:spMkLst>
            <pc:docMk/>
            <pc:sldMk cId="251919141" sldId="302"/>
            <ac:spMk id="2" creationId="{5C228472-94D4-95A9-3641-C54C98741F7C}"/>
          </ac:spMkLst>
        </pc:spChg>
        <pc:spChg chg="mod">
          <ac:chgData name="Elizabeth Bristow" userId="7bcaea2a-4066-423d-a3d5-e84d1b8d3251" providerId="ADAL" clId="{5901980E-1726-45C7-9C79-31DF33D68F22}" dt="2022-11-11T09:57:35.724" v="24106" actId="20577"/>
          <ac:spMkLst>
            <pc:docMk/>
            <pc:sldMk cId="251919141" sldId="302"/>
            <ac:spMk id="10" creationId="{2D5B2938-48F7-1A43-8B6B-AF380FB21B25}"/>
          </ac:spMkLst>
        </pc:spChg>
        <pc:spChg chg="mod">
          <ac:chgData name="Elizabeth Bristow" userId="7bcaea2a-4066-423d-a3d5-e84d1b8d3251" providerId="ADAL" clId="{5901980E-1726-45C7-9C79-31DF33D68F22}" dt="2022-11-11T09:51:12.635" v="22903" actId="20577"/>
          <ac:spMkLst>
            <pc:docMk/>
            <pc:sldMk cId="251919141" sldId="302"/>
            <ac:spMk id="15" creationId="{50CB4802-E210-6656-4CD0-E5E67991A144}"/>
          </ac:spMkLst>
        </pc:spChg>
      </pc:sldChg>
      <pc:sldChg chg="modSp add mod modNotesTx">
        <pc:chgData name="Elizabeth Bristow" userId="7bcaea2a-4066-423d-a3d5-e84d1b8d3251" providerId="ADAL" clId="{5901980E-1726-45C7-9C79-31DF33D68F22}" dt="2022-11-11T10:10:16.223" v="25405" actId="20577"/>
        <pc:sldMkLst>
          <pc:docMk/>
          <pc:sldMk cId="1547282378" sldId="303"/>
        </pc:sldMkLst>
        <pc:spChg chg="mod">
          <ac:chgData name="Elizabeth Bristow" userId="7bcaea2a-4066-423d-a3d5-e84d1b8d3251" providerId="ADAL" clId="{5901980E-1726-45C7-9C79-31DF33D68F22}" dt="2022-11-11T09:59:08.635" v="24353" actId="20577"/>
          <ac:spMkLst>
            <pc:docMk/>
            <pc:sldMk cId="1547282378" sldId="303"/>
            <ac:spMk id="2" creationId="{8E957994-87E7-4ED0-287B-97AA6D17DD32}"/>
          </ac:spMkLst>
        </pc:spChg>
        <pc:spChg chg="mod">
          <ac:chgData name="Elizabeth Bristow" userId="7bcaea2a-4066-423d-a3d5-e84d1b8d3251" providerId="ADAL" clId="{5901980E-1726-45C7-9C79-31DF33D68F22}" dt="2022-11-11T09:57:48.230" v="24131" actId="20577"/>
          <ac:spMkLst>
            <pc:docMk/>
            <pc:sldMk cId="1547282378" sldId="303"/>
            <ac:spMk id="10" creationId="{4B20D120-FD73-EE00-1396-B03ECB7F1ABC}"/>
          </ac:spMkLst>
        </pc:spChg>
        <pc:spChg chg="mod">
          <ac:chgData name="Elizabeth Bristow" userId="7bcaea2a-4066-423d-a3d5-e84d1b8d3251" providerId="ADAL" clId="{5901980E-1726-45C7-9C79-31DF33D68F22}" dt="2022-11-11T09:59:47.528" v="24394" actId="20577"/>
          <ac:spMkLst>
            <pc:docMk/>
            <pc:sldMk cId="1547282378" sldId="303"/>
            <ac:spMk id="11" creationId="{9CCC2FDE-BADB-4EE1-9948-5A3C6E0CBEDB}"/>
          </ac:spMkLst>
        </pc:spChg>
      </pc:sldChg>
      <pc:sldChg chg="modSp add mod modNotesTx">
        <pc:chgData name="Elizabeth Bristow" userId="7bcaea2a-4066-423d-a3d5-e84d1b8d3251" providerId="ADAL" clId="{5901980E-1726-45C7-9C79-31DF33D68F22}" dt="2022-11-10T15:33:39.948" v="22640" actId="20577"/>
        <pc:sldMkLst>
          <pc:docMk/>
          <pc:sldMk cId="4165987413" sldId="304"/>
        </pc:sldMkLst>
        <pc:spChg chg="mod">
          <ac:chgData name="Elizabeth Bristow" userId="7bcaea2a-4066-423d-a3d5-e84d1b8d3251" providerId="ADAL" clId="{5901980E-1726-45C7-9C79-31DF33D68F22}" dt="2022-11-10T15:30:38.109" v="22169" actId="20577"/>
          <ac:spMkLst>
            <pc:docMk/>
            <pc:sldMk cId="4165987413" sldId="304"/>
            <ac:spMk id="3" creationId="{667AB134-57AF-D34B-6F58-EEFF3FD692C4}"/>
          </ac:spMkLst>
        </pc:spChg>
        <pc:spChg chg="mod">
          <ac:chgData name="Elizabeth Bristow" userId="7bcaea2a-4066-423d-a3d5-e84d1b8d3251" providerId="ADAL" clId="{5901980E-1726-45C7-9C79-31DF33D68F22}" dt="2022-11-10T15:31:19.783" v="22211" actId="20577"/>
          <ac:spMkLst>
            <pc:docMk/>
            <pc:sldMk cId="4165987413" sldId="304"/>
            <ac:spMk id="10" creationId="{2D5B2938-48F7-1A43-8B6B-AF380FB21B25}"/>
          </ac:spMkLst>
        </pc:spChg>
        <pc:spChg chg="mod">
          <ac:chgData name="Elizabeth Bristow" userId="7bcaea2a-4066-423d-a3d5-e84d1b8d3251" providerId="ADAL" clId="{5901980E-1726-45C7-9C79-31DF33D68F22}" dt="2022-11-10T15:33:39.948" v="22640" actId="20577"/>
          <ac:spMkLst>
            <pc:docMk/>
            <pc:sldMk cId="4165987413" sldId="304"/>
            <ac:spMk id="15" creationId="{13C9C7EF-74B2-CDFA-CF7E-60538D09DF31}"/>
          </ac:spMkLst>
        </pc:spChg>
      </pc:sldChg>
      <pc:sldChg chg="modSp add mod modNotesTx">
        <pc:chgData name="Elizabeth Bristow" userId="7bcaea2a-4066-423d-a3d5-e84d1b8d3251" providerId="ADAL" clId="{5901980E-1726-45C7-9C79-31DF33D68F22}" dt="2022-11-10T15:11:12.451" v="21797" actId="20577"/>
        <pc:sldMkLst>
          <pc:docMk/>
          <pc:sldMk cId="3964663098" sldId="305"/>
        </pc:sldMkLst>
        <pc:spChg chg="mod">
          <ac:chgData name="Elizabeth Bristow" userId="7bcaea2a-4066-423d-a3d5-e84d1b8d3251" providerId="ADAL" clId="{5901980E-1726-45C7-9C79-31DF33D68F22}" dt="2022-11-10T15:07:54.476" v="21404" actId="20577"/>
          <ac:spMkLst>
            <pc:docMk/>
            <pc:sldMk cId="3964663098" sldId="305"/>
            <ac:spMk id="2" creationId="{C758C88B-C4E9-534F-9FC9-7B0B9D3DE2F7}"/>
          </ac:spMkLst>
        </pc:spChg>
        <pc:spChg chg="mod">
          <ac:chgData name="Elizabeth Bristow" userId="7bcaea2a-4066-423d-a3d5-e84d1b8d3251" providerId="ADAL" clId="{5901980E-1726-45C7-9C79-31DF33D68F22}" dt="2022-11-10T15:08:43.465" v="21489" actId="20577"/>
          <ac:spMkLst>
            <pc:docMk/>
            <pc:sldMk cId="3964663098" sldId="305"/>
            <ac:spMk id="6" creationId="{35AE7546-E150-CB44-89F0-D139C741CC91}"/>
          </ac:spMkLst>
        </pc:spChg>
        <pc:spChg chg="mod">
          <ac:chgData name="Elizabeth Bristow" userId="7bcaea2a-4066-423d-a3d5-e84d1b8d3251" providerId="ADAL" clId="{5901980E-1726-45C7-9C79-31DF33D68F22}" dt="2022-11-10T15:06:51.329" v="21260" actId="20577"/>
          <ac:spMkLst>
            <pc:docMk/>
            <pc:sldMk cId="3964663098" sldId="305"/>
            <ac:spMk id="10" creationId="{D1BD1930-AB2F-2A4A-8C02-DC82A74FC8E7}"/>
          </ac:spMkLst>
        </pc:spChg>
        <pc:spChg chg="mod">
          <ac:chgData name="Elizabeth Bristow" userId="7bcaea2a-4066-423d-a3d5-e84d1b8d3251" providerId="ADAL" clId="{5901980E-1726-45C7-9C79-31DF33D68F22}" dt="2022-11-10T15:07:28.509" v="21313" actId="14100"/>
          <ac:spMkLst>
            <pc:docMk/>
            <pc:sldMk cId="3964663098" sldId="305"/>
            <ac:spMk id="11" creationId="{E4C65013-DD53-004C-A908-728D242915B7}"/>
          </ac:spMkLst>
        </pc:spChg>
        <pc:spChg chg="mod">
          <ac:chgData name="Elizabeth Bristow" userId="7bcaea2a-4066-423d-a3d5-e84d1b8d3251" providerId="ADAL" clId="{5901980E-1726-45C7-9C79-31DF33D68F22}" dt="2022-11-10T15:08:30.629" v="21462" actId="14100"/>
          <ac:spMkLst>
            <pc:docMk/>
            <pc:sldMk cId="3964663098" sldId="305"/>
            <ac:spMk id="12" creationId="{94FEEDCE-F20B-134F-BB85-94BA38A183FF}"/>
          </ac:spMkLst>
        </pc:spChg>
        <pc:spChg chg="mod">
          <ac:chgData name="Elizabeth Bristow" userId="7bcaea2a-4066-423d-a3d5-e84d1b8d3251" providerId="ADAL" clId="{5901980E-1726-45C7-9C79-31DF33D68F22}" dt="2022-11-10T15:04:31.618" v="21091" actId="14100"/>
          <ac:spMkLst>
            <pc:docMk/>
            <pc:sldMk cId="3964663098" sldId="305"/>
            <ac:spMk id="13" creationId="{67A56D2C-D80B-65DA-D654-A70EA4AE7A7F}"/>
          </ac:spMkLst>
        </pc:spChg>
      </pc:sldChg>
      <pc:sldMasterChg chg="add del addSldLayout delSldLayout">
        <pc:chgData name="Elizabeth Bristow" userId="7bcaea2a-4066-423d-a3d5-e84d1b8d3251" providerId="ADAL" clId="{5901980E-1726-45C7-9C79-31DF33D68F22}" dt="2022-11-10T12:58:32.563" v="15647" actId="47"/>
        <pc:sldMasterMkLst>
          <pc:docMk/>
          <pc:sldMasterMk cId="1105226139" sldId="2147483651"/>
        </pc:sldMasterMkLst>
        <pc:sldLayoutChg chg="add del">
          <pc:chgData name="Elizabeth Bristow" userId="7bcaea2a-4066-423d-a3d5-e84d1b8d3251" providerId="ADAL" clId="{5901980E-1726-45C7-9C79-31DF33D68F22}" dt="2022-11-10T12:58:32.563" v="15647" actId="47"/>
          <pc:sldLayoutMkLst>
            <pc:docMk/>
            <pc:sldMasterMk cId="1105226139" sldId="2147483651"/>
            <pc:sldLayoutMk cId="1472097678" sldId="2147483652"/>
          </pc:sldLayoutMkLst>
        </pc:sldLayoutChg>
      </pc:sldMasterChg>
    </pc:docChg>
  </pc:docChgLst>
  <pc:docChgLst>
    <pc:chgData name="Øyvind Holm" userId="S::oholm@amnesty.no::7fed491c-b554-4a54-b1be-27f16a51f87f" providerId="AD" clId="Web-{DD8B6E5D-3BDB-4E97-A6E5-3E10D3416F80}"/>
    <pc:docChg chg="modSld">
      <pc:chgData name="Øyvind Holm" userId="S::oholm@amnesty.no::7fed491c-b554-4a54-b1be-27f16a51f87f" providerId="AD" clId="Web-{DD8B6E5D-3BDB-4E97-A6E5-3E10D3416F80}" dt="2022-11-11T10:23:21.917" v="3" actId="20577"/>
      <pc:docMkLst>
        <pc:docMk/>
      </pc:docMkLst>
      <pc:sldChg chg="modSp">
        <pc:chgData name="Øyvind Holm" userId="S::oholm@amnesty.no::7fed491c-b554-4a54-b1be-27f16a51f87f" providerId="AD" clId="Web-{DD8B6E5D-3BDB-4E97-A6E5-3E10D3416F80}" dt="2022-11-11T10:19:53.521" v="1" actId="20577"/>
        <pc:sldMkLst>
          <pc:docMk/>
          <pc:sldMk cId="1854190691" sldId="276"/>
        </pc:sldMkLst>
        <pc:spChg chg="mod">
          <ac:chgData name="Øyvind Holm" userId="S::oholm@amnesty.no::7fed491c-b554-4a54-b1be-27f16a51f87f" providerId="AD" clId="Web-{DD8B6E5D-3BDB-4E97-A6E5-3E10D3416F80}" dt="2022-11-11T10:19:53.521" v="1" actId="20577"/>
          <ac:spMkLst>
            <pc:docMk/>
            <pc:sldMk cId="1854190691" sldId="276"/>
            <ac:spMk id="6" creationId="{2A91575E-C406-B149-9EFB-348C1CA45B44}"/>
          </ac:spMkLst>
        </pc:spChg>
      </pc:sldChg>
      <pc:sldChg chg="modSp">
        <pc:chgData name="Øyvind Holm" userId="S::oholm@amnesty.no::7fed491c-b554-4a54-b1be-27f16a51f87f" providerId="AD" clId="Web-{DD8B6E5D-3BDB-4E97-A6E5-3E10D3416F80}" dt="2022-11-11T10:23:21.917" v="3" actId="20577"/>
        <pc:sldMkLst>
          <pc:docMk/>
          <pc:sldMk cId="1478081047" sldId="281"/>
        </pc:sldMkLst>
        <pc:spChg chg="mod">
          <ac:chgData name="Øyvind Holm" userId="S::oholm@amnesty.no::7fed491c-b554-4a54-b1be-27f16a51f87f" providerId="AD" clId="Web-{DD8B6E5D-3BDB-4E97-A6E5-3E10D3416F80}" dt="2022-11-11T10:23:21.917" v="3" actId="20577"/>
          <ac:spMkLst>
            <pc:docMk/>
            <pc:sldMk cId="1478081047" sldId="281"/>
            <ac:spMk id="10" creationId="{D1BD1930-AB2F-2A4A-8C02-DC82A74FC8E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138656496062993"/>
          <c:y val="0.10173055476559087"/>
          <c:w val="0.54535199311023619"/>
          <c:h val="0.81802793934375373"/>
        </c:manualLayout>
      </c:layout>
      <c:pieChart>
        <c:varyColors val="1"/>
        <c:ser>
          <c:idx val="0"/>
          <c:order val="0"/>
          <c:tx>
            <c:strRef>
              <c:f>'Ark1'!$B$1</c:f>
              <c:strCache>
                <c:ptCount val="1"/>
                <c:pt idx="0">
                  <c:v>Kolonne2</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32B2-BA48-96BF-07C11EAD1B2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2-32B2-BA48-96BF-07C11EAD1B2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CF1-C448-A041-73146A66681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CF1-C448-A041-73146A666818}"/>
              </c:ext>
            </c:extLst>
          </c:dPt>
          <c:cat>
            <c:strRef>
              <c:f>'Ark1'!$A$2:$A$5</c:f>
              <c:strCache>
                <c:ptCount val="2"/>
                <c:pt idx="0">
                  <c:v>Del 1</c:v>
                </c:pt>
                <c:pt idx="1">
                  <c:v>Del 2</c:v>
                </c:pt>
              </c:strCache>
            </c:strRef>
          </c:cat>
          <c:val>
            <c:numRef>
              <c:f>'Ark1'!$B$2:$B$5</c:f>
              <c:numCache>
                <c:formatCode>General</c:formatCode>
                <c:ptCount val="4"/>
                <c:pt idx="0">
                  <c:v>40</c:v>
                </c:pt>
                <c:pt idx="1">
                  <c:v>60</c:v>
                </c:pt>
              </c:numCache>
            </c:numRef>
          </c:val>
          <c:extLst>
            <c:ext xmlns:c16="http://schemas.microsoft.com/office/drawing/2014/chart" uri="{C3380CC4-5D6E-409C-BE32-E72D297353CC}">
              <c16:uniqueId val="{00000000-32B2-BA48-96BF-07C11EAD1B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Nr 2</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4975-1541-ABE2-BC9DAC8C9209}"/>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2-4975-1541-ABE2-BC9DAC8C92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363-4945-998C-D30C2D1D24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363-4945-998C-D30C2D1D243F}"/>
              </c:ext>
            </c:extLst>
          </c:dPt>
          <c:cat>
            <c:strRef>
              <c:f>'Ark1'!$A$2:$A$5</c:f>
              <c:strCache>
                <c:ptCount val="2"/>
                <c:pt idx="0">
                  <c:v>1. kvt.</c:v>
                </c:pt>
                <c:pt idx="1">
                  <c:v>2. kvt.</c:v>
                </c:pt>
              </c:strCache>
            </c:strRef>
          </c:cat>
          <c:val>
            <c:numRef>
              <c:f>'Ark1'!$B$2:$B$5</c:f>
              <c:numCache>
                <c:formatCode>General</c:formatCode>
                <c:ptCount val="4"/>
                <c:pt idx="0">
                  <c:v>50</c:v>
                </c:pt>
                <c:pt idx="1">
                  <c:v>50</c:v>
                </c:pt>
              </c:numCache>
            </c:numRef>
          </c:val>
          <c:extLst>
            <c:ext xmlns:c16="http://schemas.microsoft.com/office/drawing/2014/chart" uri="{C3380CC4-5D6E-409C-BE32-E72D297353CC}">
              <c16:uniqueId val="{00000000-4975-1541-ABE2-BC9DAC8C92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EC81A-566A-4000-9667-764EFF6418A5}" type="datetimeFigureOut">
              <a:rPr lang="nb-NO" smtClean="0"/>
              <a:t>09.05.2023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9CD7E-9706-486E-BB1D-9BF693AABEC9}" type="slidenum">
              <a:rPr lang="nb-NO" smtClean="0"/>
              <a:t>‹#›</a:t>
            </a:fld>
            <a:endParaRPr lang="nb-NO"/>
          </a:p>
        </p:txBody>
      </p:sp>
    </p:spTree>
    <p:extLst>
      <p:ext uri="{BB962C8B-B14F-4D97-AF65-F5344CB8AC3E}">
        <p14:creationId xmlns:p14="http://schemas.microsoft.com/office/powerpoint/2010/main" val="343180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n.no/nyheter/flyplass/avinor/muslimsk-kvinne-matte-fjerne-hijaben-i-sikkerhetskontrollen-pa-evenes/s/5-4-90040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ntirasistisk.no/meld-fra-om-rasism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nl.no/J%C3%B8denes_historie_i_Norg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fafo.no/zoo-publikasjoner/fafo-rapporter/item/holdninger-til-diskriminering-likestilling-og-hatprat-i-norge-2-utgave" TargetMode="External"/><Relationship Id="rId3" Type="http://schemas.openxmlformats.org/officeDocument/2006/relationships/hyperlink" Target="https://amnesty.no/engasjer-deg" TargetMode="External"/><Relationship Id="rId7" Type="http://schemas.openxmlformats.org/officeDocument/2006/relationships/hyperlink" Target="https://www.amnestyusa.org/wp-content/uploads/2015/06/aiusa_deadlyforcereportjune2015-1.pdf" TargetMode="External"/><Relationship Id="rId12" Type="http://schemas.openxmlformats.org/officeDocument/2006/relationships/hyperlink" Target="https://minotenk.no/skal-liksom-liksom-passet-ditt-bety-noe/"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amnestyusa.org/issues/deadly-force-police-accountability/" TargetMode="External"/><Relationship Id="rId11" Type="http://schemas.openxmlformats.org/officeDocument/2006/relationships/hyperlink" Target="https://www.youtube.com/watch?v=iqGWFSE6bmU" TargetMode="External"/><Relationship Id="rId5" Type="http://schemas.openxmlformats.org/officeDocument/2006/relationships/hyperlink" Target="https://www.imdb.com/title/tt7137906/?ref_=nv_sr_srsg_0" TargetMode="External"/><Relationship Id="rId10" Type="http://schemas.openxmlformats.org/officeDocument/2006/relationships/hyperlink" Target="https://www.ted.com/talks/david_ikard_the_real_story_of_rosa_parks_and_why_we_need_to_confront_myths_about_black_history?fbclid=IwAR0vdOA3crDz7x1dwUCZCXPMFl9n9iU1k2rOr0GW6fMhFxxKiKUsW_3NFok" TargetMode="External"/><Relationship Id="rId4" Type="http://schemas.openxmlformats.org/officeDocument/2006/relationships/hyperlink" Target="https://www.imdb.com/title/tt0097216/" TargetMode="External"/><Relationship Id="rId9" Type="http://schemas.openxmlformats.org/officeDocument/2006/relationships/hyperlink" Target="https://minotenk.no/muslimfiendtlige-holdninger-i-norg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6e8m8L9BFa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defRPr/>
            </a:pPr>
            <a:r>
              <a:rPr lang="nb-NO" b="1" i="0" dirty="0">
                <a:solidFill>
                  <a:srgbClr val="212529"/>
                </a:solidFill>
                <a:effectLst/>
                <a:latin typeface="Amnesty Trade Gothic"/>
                <a:cs typeface="Calibri"/>
              </a:rPr>
              <a:t>(Do </a:t>
            </a:r>
            <a:r>
              <a:rPr lang="nb-NO" b="1" i="0" dirty="0" err="1">
                <a:solidFill>
                  <a:srgbClr val="212529"/>
                </a:solidFill>
                <a:effectLst/>
                <a:latin typeface="Amnesty Trade Gothic"/>
                <a:cs typeface="Calibri"/>
              </a:rPr>
              <a:t>you</a:t>
            </a:r>
            <a:r>
              <a:rPr lang="nb-NO" b="1" i="0" dirty="0">
                <a:solidFill>
                  <a:srgbClr val="212529"/>
                </a:solidFill>
                <a:effectLst/>
                <a:latin typeface="Amnesty Trade Gothic"/>
                <a:cs typeface="Calibri"/>
              </a:rPr>
              <a:t> as a </a:t>
            </a:r>
            <a:r>
              <a:rPr lang="nb-NO" b="1" i="0" dirty="0" err="1">
                <a:solidFill>
                  <a:srgbClr val="212529"/>
                </a:solidFill>
                <a:effectLst/>
                <a:latin typeface="Amnesty Trade Gothic"/>
                <a:cs typeface="Calibri"/>
              </a:rPr>
              <a:t>teacher</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wish</a:t>
            </a:r>
            <a:r>
              <a:rPr lang="nb-NO" b="1" i="0" dirty="0">
                <a:solidFill>
                  <a:srgbClr val="212529"/>
                </a:solidFill>
                <a:effectLst/>
                <a:latin typeface="Amnesty Trade Gothic"/>
                <a:cs typeface="Calibri"/>
              </a:rPr>
              <a:t> to </a:t>
            </a:r>
            <a:r>
              <a:rPr lang="nb-NO" b="1" i="0" dirty="0" err="1">
                <a:solidFill>
                  <a:srgbClr val="212529"/>
                </a:solidFill>
                <a:effectLst/>
                <a:latin typeface="Amnesty Trade Gothic"/>
                <a:cs typeface="Calibri"/>
              </a:rPr>
              <a:t>contact</a:t>
            </a:r>
            <a:r>
              <a:rPr lang="nb-NO" b="1" i="0" dirty="0">
                <a:solidFill>
                  <a:srgbClr val="212529"/>
                </a:solidFill>
                <a:effectLst/>
                <a:latin typeface="Amnesty Trade Gothic"/>
                <a:cs typeface="Calibri"/>
              </a:rPr>
              <a:t> Amnesty International </a:t>
            </a:r>
            <a:r>
              <a:rPr lang="nb-NO" b="1" i="0" dirty="0" err="1">
                <a:solidFill>
                  <a:srgbClr val="212529"/>
                </a:solidFill>
                <a:effectLst/>
                <a:latin typeface="Amnesty Trade Gothic"/>
                <a:cs typeface="Calibri"/>
              </a:rPr>
              <a:t>about</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this</a:t>
            </a:r>
            <a:r>
              <a:rPr lang="nb-NO" b="1" i="0" dirty="0">
                <a:solidFill>
                  <a:srgbClr val="212529"/>
                </a:solidFill>
                <a:effectLst/>
                <a:latin typeface="Amnesty Trade Gothic"/>
                <a:cs typeface="Calibri"/>
              </a:rPr>
              <a:t> human </a:t>
            </a:r>
            <a:r>
              <a:rPr lang="nb-NO" b="1" i="0" dirty="0" err="1">
                <a:solidFill>
                  <a:srgbClr val="212529"/>
                </a:solidFill>
                <a:effectLst/>
                <a:latin typeface="Amnesty Trade Gothic"/>
                <a:cs typeface="Calibri"/>
              </a:rPr>
              <a:t>rights</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education</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Contact</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us</a:t>
            </a:r>
            <a:r>
              <a:rPr lang="nb-NO" b="1" i="0" dirty="0">
                <a:solidFill>
                  <a:srgbClr val="212529"/>
                </a:solidFill>
                <a:effectLst/>
                <a:latin typeface="Amnesty Trade Gothic"/>
                <a:cs typeface="Calibri"/>
              </a:rPr>
              <a:t> at: opplaering@amnesty.no)</a:t>
            </a:r>
          </a:p>
          <a:p>
            <a:pPr>
              <a:defRPr/>
            </a:pPr>
            <a:r>
              <a:rPr lang="nb-NO" b="0" i="0" dirty="0" err="1">
                <a:solidFill>
                  <a:srgbClr val="212529"/>
                </a:solidFill>
                <a:effectLst/>
                <a:latin typeface="Amnesty Trade Gothic"/>
                <a:cs typeface="Calibri"/>
              </a:rPr>
              <a:t>You</a:t>
            </a:r>
            <a:r>
              <a:rPr lang="nb-NO" b="0" i="0" dirty="0">
                <a:solidFill>
                  <a:srgbClr val="212529"/>
                </a:solidFill>
                <a:effectLst/>
                <a:latin typeface="Amnesty Trade Gothic"/>
                <a:cs typeface="Calibri"/>
              </a:rPr>
              <a:t> and </a:t>
            </a:r>
            <a:r>
              <a:rPr lang="nb-NO" b="0" i="0" dirty="0" err="1">
                <a:solidFill>
                  <a:srgbClr val="212529"/>
                </a:solidFill>
                <a:effectLst/>
                <a:latin typeface="Amnesty Trade Gothic"/>
                <a:cs typeface="Calibri"/>
              </a:rPr>
              <a:t>your</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pupils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will</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now</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use</a:t>
            </a:r>
            <a:r>
              <a:rPr lang="nb-NO" b="0" i="0" dirty="0">
                <a:solidFill>
                  <a:srgbClr val="212529"/>
                </a:solidFill>
                <a:effectLst/>
                <a:latin typeface="Amnesty Trade Gothic"/>
                <a:cs typeface="Calibri"/>
              </a:rPr>
              <a:t> human </a:t>
            </a:r>
            <a:r>
              <a:rPr lang="nb-NO" b="0" i="0" dirty="0" err="1">
                <a:solidFill>
                  <a:srgbClr val="212529"/>
                </a:solidFill>
                <a:effectLst/>
                <a:latin typeface="Amnesty Trade Gothic"/>
                <a:cs typeface="Calibri"/>
              </a:rPr>
              <a:t>rights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education</a:t>
            </a:r>
            <a:r>
              <a:rPr lang="nb-NO" b="0" i="0" dirty="0">
                <a:solidFill>
                  <a:srgbClr val="212529"/>
                </a:solidFill>
                <a:effectLst/>
                <a:latin typeface="Amnesty Trade Gothic"/>
                <a:cs typeface="Calibri"/>
              </a:rPr>
              <a:t> from Amnesty International. </a:t>
            </a:r>
          </a:p>
          <a:p>
            <a:pPr>
              <a:defRPr/>
            </a:pPr>
            <a:endParaRPr lang="nb-NO" b="0" i="0" dirty="0">
              <a:solidFill>
                <a:srgbClr val="212529"/>
              </a:solidFill>
              <a:effectLst/>
              <a:latin typeface="Amnesty Trade Gothic"/>
              <a:cs typeface="Calibri"/>
            </a:endParaRPr>
          </a:p>
          <a:p>
            <a:pPr>
              <a:defRPr/>
            </a:pPr>
            <a:r>
              <a:rPr lang="nb-NO" b="0" i="0" dirty="0" err="1">
                <a:solidFill>
                  <a:srgbClr val="212529"/>
                </a:solidFill>
                <a:effectLst/>
                <a:latin typeface="Amnesty Trade Gothic"/>
                <a:cs typeface="Calibri"/>
              </a:rPr>
              <a:t>You</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might</a:t>
            </a:r>
            <a:r>
              <a:rPr lang="nb-NO" b="0" i="0" dirty="0">
                <a:solidFill>
                  <a:srgbClr val="212529"/>
                </a:solidFill>
                <a:effectLst/>
                <a:latin typeface="Amnesty Trade Gothic"/>
                <a:cs typeface="Calibri"/>
              </a:rPr>
              <a:t> be </a:t>
            </a:r>
            <a:r>
              <a:rPr lang="nb-NO" b="0" i="0" dirty="0" err="1">
                <a:solidFill>
                  <a:srgbClr val="212529"/>
                </a:solidFill>
                <a:effectLst/>
                <a:latin typeface="Amnesty Trade Gothic"/>
                <a:cs typeface="Calibri"/>
              </a:rPr>
              <a:t>wondering</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who</a:t>
            </a:r>
            <a:r>
              <a:rPr lang="nb-NO" b="0" i="0" dirty="0">
                <a:solidFill>
                  <a:srgbClr val="212529"/>
                </a:solidFill>
                <a:effectLst/>
                <a:latin typeface="Amnesty Trade Gothic"/>
                <a:cs typeface="Calibri"/>
              </a:rPr>
              <a:t> Amnesty is?</a:t>
            </a:r>
          </a:p>
          <a:p>
            <a:pPr>
              <a:defRPr/>
            </a:pPr>
            <a:r>
              <a:rPr lang="nb-NO" b="0" i="0" dirty="0">
                <a:solidFill>
                  <a:srgbClr val="212529"/>
                </a:solidFill>
                <a:effectLst/>
                <a:latin typeface="Amnesty Trade Gothic"/>
                <a:cs typeface="Calibri"/>
              </a:rPr>
              <a:t>Amnesty International is </a:t>
            </a:r>
            <a:r>
              <a:rPr lang="nb-NO" b="0" i="0" dirty="0" err="1">
                <a:solidFill>
                  <a:srgbClr val="212529"/>
                </a:solidFill>
                <a:effectLst/>
                <a:latin typeface="Amnesty Trade Gothic"/>
                <a:cs typeface="Calibri"/>
              </a:rPr>
              <a:t>the</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worlds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largest</a:t>
            </a:r>
            <a:r>
              <a:rPr lang="nb-NO" b="0" i="0" dirty="0">
                <a:solidFill>
                  <a:srgbClr val="212529"/>
                </a:solidFill>
                <a:effectLst/>
                <a:latin typeface="Amnesty Trade Gothic"/>
                <a:cs typeface="Calibri"/>
              </a:rPr>
              <a:t> human </a:t>
            </a:r>
            <a:r>
              <a:rPr lang="nb-NO" b="0" i="0" dirty="0" err="1">
                <a:solidFill>
                  <a:srgbClr val="212529"/>
                </a:solidFill>
                <a:effectLst/>
                <a:latin typeface="Amnesty Trade Gothic"/>
                <a:cs typeface="Calibri"/>
              </a:rPr>
              <a:t>rights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organisation</a:t>
            </a:r>
            <a:r>
              <a:rPr lang="nb-NO" b="0" i="0" dirty="0">
                <a:solidFill>
                  <a:srgbClr val="212529"/>
                </a:solidFill>
                <a:effectLst/>
                <a:latin typeface="Amnesty Trade Gothic"/>
                <a:cs typeface="Calibri"/>
              </a:rPr>
              <a:t>, in </a:t>
            </a:r>
            <a:r>
              <a:rPr lang="nb-NO" b="0" i="0" dirty="0" err="1">
                <a:solidFill>
                  <a:srgbClr val="212529"/>
                </a:solidFill>
                <a:effectLst/>
                <a:latin typeface="Amnesty Trade Gothic"/>
                <a:cs typeface="Calibri"/>
              </a:rPr>
              <a:t>which</a:t>
            </a:r>
            <a:r>
              <a:rPr lang="nb-NO" b="0" i="0" dirty="0">
                <a:solidFill>
                  <a:srgbClr val="212529"/>
                </a:solidFill>
                <a:effectLst/>
                <a:latin typeface="Amnesty Trade Gothic"/>
                <a:cs typeface="Calibri"/>
              </a:rPr>
              <a:t> all </a:t>
            </a:r>
            <a:r>
              <a:rPr lang="nb-NO" b="0" i="0" dirty="0" err="1">
                <a:solidFill>
                  <a:srgbClr val="212529"/>
                </a:solidFill>
                <a:effectLst/>
                <a:latin typeface="Amnesty Trade Gothic"/>
                <a:cs typeface="Calibri"/>
              </a:rPr>
              <a:t>participants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people</a:t>
            </a:r>
            <a:r>
              <a:rPr lang="nb-NO" b="0" i="0" dirty="0">
                <a:solidFill>
                  <a:srgbClr val="212529"/>
                </a:solidFill>
                <a:effectLst/>
                <a:latin typeface="Amnesty Trade Gothic"/>
                <a:cs typeface="Calibri"/>
              </a:rPr>
              <a:t> like </a:t>
            </a:r>
            <a:r>
              <a:rPr lang="nb-NO" b="0" i="0" dirty="0" err="1">
                <a:solidFill>
                  <a:srgbClr val="212529"/>
                </a:solidFill>
                <a:effectLst/>
                <a:latin typeface="Amnesty Trade Gothic"/>
                <a:cs typeface="Calibri"/>
              </a:rPr>
              <a:t>you</a:t>
            </a:r>
            <a:r>
              <a:rPr lang="nb-NO" b="0" i="0" dirty="0">
                <a:solidFill>
                  <a:srgbClr val="212529"/>
                </a:solidFill>
                <a:effectLst/>
                <a:latin typeface="Amnesty Trade Gothic"/>
                <a:cs typeface="Calibri"/>
              </a:rPr>
              <a:t> and </a:t>
            </a:r>
            <a:r>
              <a:rPr lang="nb-NO" b="0" i="0" dirty="0" err="1">
                <a:solidFill>
                  <a:srgbClr val="212529"/>
                </a:solidFill>
                <a:effectLst/>
                <a:latin typeface="Amnesty Trade Gothic"/>
                <a:cs typeface="Calibri"/>
              </a:rPr>
              <a:t>me</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contribute</a:t>
            </a:r>
            <a:r>
              <a:rPr lang="nb-NO" b="0" i="0" dirty="0">
                <a:solidFill>
                  <a:srgbClr val="212529"/>
                </a:solidFill>
                <a:effectLst/>
                <a:latin typeface="Amnesty Trade Gothic"/>
                <a:cs typeface="Calibri"/>
              </a:rPr>
              <a:t> to </a:t>
            </a:r>
            <a:r>
              <a:rPr lang="nb-NO" b="0" i="0" dirty="0" err="1">
                <a:solidFill>
                  <a:srgbClr val="212529"/>
                </a:solidFill>
                <a:effectLst/>
                <a:latin typeface="Amnesty Trade Gothic"/>
                <a:cs typeface="Calibri"/>
              </a:rPr>
              <a:t>protecting</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our</a:t>
            </a:r>
            <a:r>
              <a:rPr lang="nb-NO" b="0" i="0" dirty="0">
                <a:solidFill>
                  <a:srgbClr val="212529"/>
                </a:solidFill>
                <a:effectLst/>
                <a:latin typeface="Amnesty Trade Gothic"/>
                <a:cs typeface="Calibri"/>
              </a:rPr>
              <a:t> human </a:t>
            </a:r>
            <a:r>
              <a:rPr lang="nb-NO" b="0" i="0" dirty="0" err="1">
                <a:solidFill>
                  <a:srgbClr val="212529"/>
                </a:solidFill>
                <a:effectLst/>
                <a:latin typeface="Amnesty Trade Gothic"/>
                <a:cs typeface="Calibri"/>
              </a:rPr>
              <a:t>rights</a:t>
            </a:r>
            <a:r>
              <a:rPr lang="nb-NO" b="0" i="0" dirty="0">
                <a:solidFill>
                  <a:srgbClr val="212529"/>
                </a:solidFill>
                <a:effectLst/>
                <a:latin typeface="Amnesty Trade Gothic"/>
                <a:cs typeface="Calibri"/>
              </a:rPr>
              <a:t>. The </a:t>
            </a:r>
            <a:r>
              <a:rPr lang="nb-NO" b="0" i="0" dirty="0" err="1">
                <a:solidFill>
                  <a:srgbClr val="212529"/>
                </a:solidFill>
                <a:effectLst/>
                <a:latin typeface="Amnesty Trade Gothic"/>
                <a:cs typeface="Calibri"/>
              </a:rPr>
              <a:t>organisation</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was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created</a:t>
            </a:r>
            <a:r>
              <a:rPr lang="nb-NO" b="0" i="0" dirty="0">
                <a:solidFill>
                  <a:srgbClr val="212529"/>
                </a:solidFill>
                <a:effectLst/>
                <a:latin typeface="Amnesty Trade Gothic"/>
                <a:cs typeface="Calibri"/>
              </a:rPr>
              <a:t> in 1961 and has </a:t>
            </a:r>
            <a:r>
              <a:rPr lang="nb-NO" b="0" i="0" dirty="0" err="1">
                <a:solidFill>
                  <a:srgbClr val="212529"/>
                </a:solidFill>
                <a:effectLst/>
                <a:latin typeface="Amnesty Trade Gothic"/>
                <a:cs typeface="Calibri"/>
              </a:rPr>
              <a:t>developed</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into</a:t>
            </a:r>
            <a:r>
              <a:rPr lang="nb-NO" b="0" i="0" dirty="0">
                <a:solidFill>
                  <a:srgbClr val="212529"/>
                </a:solidFill>
                <a:effectLst/>
                <a:latin typeface="Amnesty Trade Gothic"/>
                <a:cs typeface="Calibri"/>
              </a:rPr>
              <a:t> a global </a:t>
            </a:r>
            <a:r>
              <a:rPr lang="nb-NO" b="0" i="0" dirty="0" err="1">
                <a:solidFill>
                  <a:srgbClr val="212529"/>
                </a:solidFill>
                <a:effectLst/>
                <a:latin typeface="Amnesty Trade Gothic"/>
                <a:cs typeface="Calibri"/>
              </a:rPr>
              <a:t>movement</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which</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consists</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of</a:t>
            </a:r>
            <a:r>
              <a:rPr lang="nb-NO" b="0" i="0" dirty="0">
                <a:solidFill>
                  <a:srgbClr val="212529"/>
                </a:solidFill>
                <a:effectLst/>
                <a:latin typeface="Amnesty Trade Gothic"/>
                <a:cs typeface="Calibri"/>
              </a:rPr>
              <a:t> more </a:t>
            </a:r>
            <a:r>
              <a:rPr lang="nb-NO" b="0" i="0" dirty="0" err="1">
                <a:solidFill>
                  <a:srgbClr val="212529"/>
                </a:solidFill>
                <a:effectLst/>
                <a:latin typeface="Amnesty Trade Gothic"/>
                <a:cs typeface="Calibri"/>
              </a:rPr>
              <a:t>than</a:t>
            </a:r>
            <a:r>
              <a:rPr lang="nb-NO" b="0" i="0" dirty="0">
                <a:solidFill>
                  <a:srgbClr val="212529"/>
                </a:solidFill>
                <a:effectLst/>
                <a:latin typeface="Amnesty Trade Gothic"/>
                <a:cs typeface="Calibri"/>
              </a:rPr>
              <a:t> 8 million </a:t>
            </a:r>
            <a:r>
              <a:rPr lang="nb-NO" b="0" i="0" dirty="0" err="1">
                <a:solidFill>
                  <a:srgbClr val="212529"/>
                </a:solidFill>
                <a:effectLst/>
                <a:latin typeface="Amnesty Trade Gothic"/>
                <a:cs typeface="Calibri"/>
              </a:rPr>
              <a:t>members</a:t>
            </a:r>
            <a:r>
              <a:rPr lang="nb-NO" b="0" i="0" dirty="0">
                <a:solidFill>
                  <a:srgbClr val="212529"/>
                </a:solidFill>
                <a:effectLst/>
                <a:latin typeface="Amnesty Trade Gothic"/>
                <a:cs typeface="Calibri"/>
              </a:rPr>
              <a:t> and supporters from all over </a:t>
            </a:r>
            <a:r>
              <a:rPr lang="nb-NO" b="0" i="0" dirty="0" err="1">
                <a:solidFill>
                  <a:srgbClr val="212529"/>
                </a:solidFill>
                <a:effectLst/>
                <a:latin typeface="Amnesty Trade Gothic"/>
                <a:cs typeface="Calibri"/>
              </a:rPr>
              <a:t>the</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world</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They</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could</a:t>
            </a:r>
            <a:r>
              <a:rPr lang="nb-NO" b="0" i="0" dirty="0">
                <a:solidFill>
                  <a:srgbClr val="212529"/>
                </a:solidFill>
                <a:effectLst/>
                <a:latin typeface="Amnesty Trade Gothic"/>
                <a:cs typeface="Calibri"/>
              </a:rPr>
              <a:t> be 13 or 100 </a:t>
            </a:r>
            <a:r>
              <a:rPr lang="nb-NO" b="0" i="0" dirty="0" err="1">
                <a:solidFill>
                  <a:srgbClr val="212529"/>
                </a:solidFill>
                <a:effectLst/>
                <a:latin typeface="Amnesty Trade Gothic"/>
                <a:cs typeface="Calibri"/>
              </a:rPr>
              <a:t>years</a:t>
            </a:r>
            <a:r>
              <a:rPr lang="nb-NO" b="0" i="0" dirty="0">
                <a:solidFill>
                  <a:srgbClr val="212529"/>
                </a:solidFill>
                <a:effectLst/>
                <a:latin typeface="Amnesty Trade Gothic"/>
                <a:cs typeface="Calibri"/>
              </a:rPr>
              <a:t> old, </a:t>
            </a:r>
            <a:r>
              <a:rPr lang="nb-NO" b="1" i="0" dirty="0" err="1">
                <a:solidFill>
                  <a:srgbClr val="212529"/>
                </a:solidFill>
                <a:effectLst/>
                <a:latin typeface="Amnesty Trade Gothic"/>
                <a:cs typeface="Calibri"/>
              </a:rPr>
              <a:t>everyone</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can</a:t>
            </a:r>
            <a:r>
              <a:rPr lang="nb-NO" b="0" i="0" dirty="0">
                <a:solidFill>
                  <a:srgbClr val="212529"/>
                </a:solidFill>
                <a:effectLst/>
                <a:latin typeface="Amnesty Trade Gothic"/>
                <a:cs typeface="Calibri"/>
              </a:rPr>
              <a:t> </a:t>
            </a:r>
            <a:r>
              <a:rPr lang="nb-NO" b="0" i="0" dirty="0" err="1">
                <a:solidFill>
                  <a:srgbClr val="212529"/>
                </a:solidFill>
                <a:effectLst/>
                <a:latin typeface="Amnesty Trade Gothic"/>
                <a:cs typeface="Calibri"/>
              </a:rPr>
              <a:t>contribute</a:t>
            </a:r>
            <a:r>
              <a:rPr lang="nb-NO" b="0"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Together</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we</a:t>
            </a:r>
            <a:r>
              <a:rPr lang="nb-NO" b="1" i="0" dirty="0">
                <a:solidFill>
                  <a:srgbClr val="212529"/>
                </a:solidFill>
                <a:effectLst/>
                <a:latin typeface="Amnesty Trade Gothic"/>
                <a:cs typeface="Calibri"/>
              </a:rPr>
              <a:t> stand up for human </a:t>
            </a:r>
            <a:r>
              <a:rPr lang="nb-NO" b="1" i="0" dirty="0" err="1">
                <a:solidFill>
                  <a:srgbClr val="212529"/>
                </a:solidFill>
                <a:effectLst/>
                <a:latin typeface="Amnesty Trade Gothic"/>
                <a:cs typeface="Calibri"/>
              </a:rPr>
              <a:t>rights</a:t>
            </a:r>
            <a:r>
              <a:rPr lang="nb-NO" b="1" i="0" dirty="0">
                <a:solidFill>
                  <a:srgbClr val="212529"/>
                </a:solidFill>
                <a:effectLst/>
                <a:latin typeface="Amnesty Trade Gothic"/>
                <a:cs typeface="Calibri"/>
              </a:rPr>
              <a:t> for </a:t>
            </a:r>
            <a:r>
              <a:rPr lang="nb-NO" b="1" i="0" dirty="0" err="1">
                <a:solidFill>
                  <a:srgbClr val="212529"/>
                </a:solidFill>
                <a:effectLst/>
                <a:latin typeface="Amnesty Trade Gothic"/>
                <a:cs typeface="Calibri"/>
              </a:rPr>
              <a:t>everyone</a:t>
            </a:r>
            <a:r>
              <a:rPr lang="nb-NO" b="1" i="0" dirty="0">
                <a:solidFill>
                  <a:srgbClr val="212529"/>
                </a:solidFill>
                <a:effectLst/>
                <a:latin typeface="Amnesty Trade Gothic"/>
                <a:cs typeface="Calibri"/>
              </a:rPr>
              <a:t>. No matter </a:t>
            </a:r>
            <a:r>
              <a:rPr lang="nb-NO" b="1" i="0" dirty="0" err="1">
                <a:solidFill>
                  <a:srgbClr val="212529"/>
                </a:solidFill>
                <a:effectLst/>
                <a:latin typeface="Amnesty Trade Gothic"/>
                <a:cs typeface="Calibri"/>
              </a:rPr>
              <a:t>what</a:t>
            </a:r>
            <a:r>
              <a:rPr lang="nb-NO" b="1" i="0" dirty="0">
                <a:solidFill>
                  <a:srgbClr val="212529"/>
                </a:solidFill>
                <a:effectLst/>
                <a:latin typeface="Amnesty Trade Gothic"/>
                <a:cs typeface="Calibri"/>
              </a:rPr>
              <a:t>. </a:t>
            </a:r>
            <a:r>
              <a:rPr lang="nb-NO" b="1" i="0" dirty="0" err="1">
                <a:solidFill>
                  <a:srgbClr val="212529"/>
                </a:solidFill>
                <a:effectLst/>
                <a:latin typeface="Amnesty Trade Gothic"/>
                <a:cs typeface="Calibri"/>
              </a:rPr>
              <a:t>Always</a:t>
            </a:r>
            <a:r>
              <a:rPr lang="nb-NO" b="1" i="0" dirty="0">
                <a:solidFill>
                  <a:srgbClr val="212529"/>
                </a:solidFill>
                <a:effectLst/>
                <a:latin typeface="Amnesty Trade Gothic"/>
                <a:cs typeface="Calibri"/>
              </a:rPr>
              <a:t>. </a:t>
            </a:r>
            <a:endParaRPr lang="nb-NO" b="0"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a:t>
            </a:fld>
            <a:endParaRPr lang="nb-NO"/>
          </a:p>
        </p:txBody>
      </p:sp>
    </p:spTree>
    <p:extLst>
      <p:ext uri="{BB962C8B-B14F-4D97-AF65-F5344CB8AC3E}">
        <p14:creationId xmlns:p14="http://schemas.microsoft.com/office/powerpoint/2010/main" val="221303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b="1" kern="1200" dirty="0" err="1">
                <a:solidFill>
                  <a:schemeClr val="tx1"/>
                </a:solidFill>
                <a:effectLst/>
                <a:latin typeface="+mn-lt"/>
                <a:ea typeface="+mn-ea"/>
                <a:cs typeface="+mn-cs"/>
              </a:rPr>
              <a:t>You</a:t>
            </a:r>
            <a:r>
              <a:rPr lang="nb-NO" sz="1200" b="1" kern="1200" dirty="0">
                <a:solidFill>
                  <a:schemeClr val="tx1"/>
                </a:solidFill>
                <a:effectLst/>
                <a:latin typeface="+mn-lt"/>
                <a:ea typeface="+mn-ea"/>
                <a:cs typeface="+mn-cs"/>
              </a:rPr>
              <a:t> (moderator) </a:t>
            </a:r>
            <a:r>
              <a:rPr lang="nb-NO" sz="1200" b="1" kern="1200" dirty="0" err="1">
                <a:solidFill>
                  <a:schemeClr val="tx1"/>
                </a:solidFill>
                <a:effectLst/>
                <a:latin typeface="+mn-lt"/>
                <a:ea typeface="+mn-ea"/>
                <a:cs typeface="+mn-cs"/>
              </a:rPr>
              <a:t>choose</a:t>
            </a:r>
            <a:r>
              <a:rPr lang="nb-NO" sz="1200" b="1" kern="1200" dirty="0">
                <a:solidFill>
                  <a:schemeClr val="tx1"/>
                </a:solidFill>
                <a:effectLst/>
                <a:latin typeface="+mn-lt"/>
                <a:ea typeface="+mn-ea"/>
                <a:cs typeface="+mn-cs"/>
              </a:rPr>
              <a:t> ONE statement. </a:t>
            </a:r>
            <a:r>
              <a:rPr lang="nb-NO" sz="1200" b="0" kern="1200" dirty="0">
                <a:solidFill>
                  <a:schemeClr val="tx1"/>
                </a:solidFill>
                <a:effectLst/>
                <a:latin typeface="+mn-lt"/>
                <a:ea typeface="+mn-ea"/>
                <a:cs typeface="+mn-cs"/>
              </a:rPr>
              <a:t>The </a:t>
            </a:r>
            <a:r>
              <a:rPr lang="nb-NO" sz="1200" b="0" kern="1200" dirty="0" err="1">
                <a:solidFill>
                  <a:schemeClr val="tx1"/>
                </a:solidFill>
                <a:effectLst/>
                <a:latin typeface="+mn-lt"/>
                <a:ea typeface="+mn-ea"/>
                <a:cs typeface="+mn-cs"/>
              </a:rPr>
              <a:t>remaining</a:t>
            </a:r>
            <a:r>
              <a:rPr lang="nb-NO" sz="1200" b="0" kern="1200" dirty="0">
                <a:solidFill>
                  <a:schemeClr val="tx1"/>
                </a:solidFill>
                <a:effectLst/>
                <a:latin typeface="+mn-lt"/>
                <a:ea typeface="+mn-ea"/>
                <a:cs typeface="+mn-cs"/>
              </a:rPr>
              <a:t> statement </a:t>
            </a:r>
            <a:r>
              <a:rPr lang="nb-NO" sz="1200" b="0" kern="1200" dirty="0" err="1">
                <a:solidFill>
                  <a:schemeClr val="tx1"/>
                </a:solidFill>
                <a:effectLst/>
                <a:latin typeface="+mn-lt"/>
                <a:ea typeface="+mn-ea"/>
                <a:cs typeface="+mn-cs"/>
              </a:rPr>
              <a:t>which</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you</a:t>
            </a:r>
            <a:r>
              <a:rPr lang="nb-NO" sz="1200" b="0" kern="1200" dirty="0">
                <a:solidFill>
                  <a:schemeClr val="tx1"/>
                </a:solidFill>
                <a:effectLst/>
                <a:latin typeface="+mn-lt"/>
                <a:ea typeface="+mn-ea"/>
                <a:cs typeface="+mn-cs"/>
              </a:rPr>
              <a:t> do not </a:t>
            </a:r>
            <a:r>
              <a:rPr lang="nb-NO" sz="1200" b="0" kern="1200" dirty="0" err="1">
                <a:solidFill>
                  <a:schemeClr val="tx1"/>
                </a:solidFill>
                <a:effectLst/>
                <a:latin typeface="+mn-lt"/>
                <a:ea typeface="+mn-ea"/>
                <a:cs typeface="+mn-cs"/>
              </a:rPr>
              <a:t>wish</a:t>
            </a:r>
            <a:r>
              <a:rPr lang="nb-NO" sz="1200" b="0" kern="1200" dirty="0">
                <a:solidFill>
                  <a:schemeClr val="tx1"/>
                </a:solidFill>
                <a:effectLst/>
                <a:latin typeface="+mn-lt"/>
                <a:ea typeface="+mn-ea"/>
                <a:cs typeface="+mn-cs"/>
              </a:rPr>
              <a:t> to </a:t>
            </a:r>
            <a:r>
              <a:rPr lang="nb-NO" sz="1200" b="0" kern="1200" dirty="0" err="1">
                <a:solidFill>
                  <a:schemeClr val="tx1"/>
                </a:solidFill>
                <a:effectLst/>
                <a:latin typeface="+mn-lt"/>
                <a:ea typeface="+mn-ea"/>
                <a:cs typeface="+mn-cs"/>
              </a:rPr>
              <a:t>use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can</a:t>
            </a:r>
            <a:r>
              <a:rPr lang="nb-NO" sz="1200" b="0" kern="1200" dirty="0">
                <a:solidFill>
                  <a:schemeClr val="tx1"/>
                </a:solidFill>
                <a:effectLst/>
                <a:latin typeface="+mn-lt"/>
                <a:ea typeface="+mn-ea"/>
                <a:cs typeface="+mn-cs"/>
              </a:rPr>
              <a:t> be </a:t>
            </a:r>
            <a:r>
              <a:rPr lang="nb-NO" sz="1200" b="0" kern="1200" dirty="0" err="1">
                <a:solidFill>
                  <a:schemeClr val="tx1"/>
                </a:solidFill>
                <a:effectLst/>
                <a:latin typeface="+mn-lt"/>
                <a:ea typeface="+mn-ea"/>
                <a:cs typeface="+mn-cs"/>
              </a:rPr>
              <a:t>moved</a:t>
            </a:r>
            <a:r>
              <a:rPr lang="nb-NO" sz="1200" b="0" kern="1200" dirty="0">
                <a:solidFill>
                  <a:schemeClr val="tx1"/>
                </a:solidFill>
                <a:effectLst/>
                <a:latin typeface="+mn-lt"/>
                <a:ea typeface="+mn-ea"/>
                <a:cs typeface="+mn-cs"/>
              </a:rPr>
              <a:t> to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bottom</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of</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Powerpoint</a:t>
            </a:r>
            <a:r>
              <a:rPr lang="nb-NO" sz="1200" b="0" kern="1200" dirty="0">
                <a:solidFill>
                  <a:schemeClr val="tx1"/>
                </a:solidFill>
                <a:effectLst/>
                <a:latin typeface="+mn-lt"/>
                <a:ea typeface="+mn-ea"/>
                <a:cs typeface="+mn-cs"/>
              </a:rPr>
              <a:t>. </a:t>
            </a:r>
          </a:p>
          <a:p>
            <a:endParaRPr lang="nb-NO" sz="1200" b="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Place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statement-</a:t>
            </a:r>
            <a:r>
              <a:rPr lang="nb-NO" sz="1200" b="0" kern="1200" dirty="0" err="1">
                <a:solidFill>
                  <a:schemeClr val="tx1"/>
                </a:solidFill>
                <a:effectLst/>
                <a:latin typeface="+mn-lt"/>
                <a:ea typeface="+mn-ea"/>
                <a:cs typeface="+mn-cs"/>
              </a:rPr>
              <a:t>card</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on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each</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group’s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table</a:t>
            </a:r>
            <a:r>
              <a:rPr lang="nb-NO" sz="1200" b="0" kern="1200" dirty="0">
                <a:solidFill>
                  <a:schemeClr val="tx1"/>
                </a:solidFill>
                <a:effectLst/>
                <a:latin typeface="+mn-lt"/>
                <a:ea typeface="+mn-ea"/>
                <a:cs typeface="+mn-cs"/>
              </a:rPr>
              <a:t> or show it </a:t>
            </a:r>
            <a:r>
              <a:rPr lang="nb-NO" sz="1200" b="0" kern="1200" dirty="0" err="1">
                <a:solidFill>
                  <a:schemeClr val="tx1"/>
                </a:solidFill>
                <a:effectLst/>
                <a:latin typeface="+mn-lt"/>
                <a:ea typeface="+mn-ea"/>
                <a:cs typeface="+mn-cs"/>
              </a:rPr>
              <a:t>on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big</a:t>
            </a:r>
            <a:r>
              <a:rPr lang="nb-NO" sz="1200" b="0" kern="1200" dirty="0">
                <a:solidFill>
                  <a:schemeClr val="tx1"/>
                </a:solidFill>
                <a:effectLst/>
                <a:latin typeface="+mn-lt"/>
                <a:ea typeface="+mn-ea"/>
                <a:cs typeface="+mn-cs"/>
              </a:rPr>
              <a:t> screen. </a:t>
            </a:r>
            <a:r>
              <a:rPr lang="nb-NO" sz="1200" b="0" kern="1200" dirty="0" err="1">
                <a:solidFill>
                  <a:schemeClr val="tx1"/>
                </a:solidFill>
                <a:effectLst/>
                <a:latin typeface="+mn-lt"/>
                <a:ea typeface="+mn-ea"/>
                <a:cs typeface="+mn-cs"/>
              </a:rPr>
              <a:t>Give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pupils</a:t>
            </a:r>
            <a:r>
              <a:rPr lang="nb-NO" sz="1200" b="0" kern="1200" dirty="0">
                <a:solidFill>
                  <a:schemeClr val="tx1"/>
                </a:solidFill>
                <a:effectLst/>
                <a:latin typeface="+mn-lt"/>
                <a:ea typeface="+mn-ea"/>
                <a:cs typeface="+mn-cs"/>
              </a:rPr>
              <a:t> a </a:t>
            </a:r>
            <a:r>
              <a:rPr lang="nb-NO" sz="1200" b="0" kern="1200" dirty="0" err="1">
                <a:solidFill>
                  <a:schemeClr val="tx1"/>
                </a:solidFill>
                <a:effectLst/>
                <a:latin typeface="+mn-lt"/>
                <a:ea typeface="+mn-ea"/>
                <a:cs typeface="+mn-cs"/>
              </a:rPr>
              <a:t>few</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minutes</a:t>
            </a:r>
            <a:r>
              <a:rPr lang="nb-NO" sz="1200" b="0" kern="1200" dirty="0">
                <a:solidFill>
                  <a:schemeClr val="tx1"/>
                </a:solidFill>
                <a:effectLst/>
                <a:latin typeface="+mn-lt"/>
                <a:ea typeface="+mn-ea"/>
                <a:cs typeface="+mn-cs"/>
              </a:rPr>
              <a:t> to </a:t>
            </a:r>
            <a:r>
              <a:rPr lang="nb-NO" sz="1200" b="0" kern="1200" dirty="0" err="1">
                <a:solidFill>
                  <a:schemeClr val="tx1"/>
                </a:solidFill>
                <a:effectLst/>
                <a:latin typeface="+mn-lt"/>
                <a:ea typeface="+mn-ea"/>
                <a:cs typeface="+mn-cs"/>
              </a:rPr>
              <a:t>discuss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statement </a:t>
            </a:r>
            <a:r>
              <a:rPr lang="nb-NO" sz="1200" b="0" kern="1200" dirty="0" err="1">
                <a:solidFill>
                  <a:schemeClr val="tx1"/>
                </a:solidFill>
                <a:effectLst/>
                <a:latin typeface="+mn-lt"/>
                <a:ea typeface="+mn-ea"/>
                <a:cs typeface="+mn-cs"/>
              </a:rPr>
              <a:t>between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themselves</a:t>
            </a:r>
            <a:r>
              <a:rPr lang="nb-NO" sz="1200" b="0" kern="1200" dirty="0">
                <a:solidFill>
                  <a:schemeClr val="tx1"/>
                </a:solidFill>
                <a:effectLst/>
                <a:latin typeface="+mn-lt"/>
                <a:ea typeface="+mn-ea"/>
                <a:cs typeface="+mn-cs"/>
              </a:rPr>
              <a:t>. Is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statement true? </a:t>
            </a:r>
            <a:r>
              <a:rPr lang="nb-NO" sz="1200" b="0" kern="1200" dirty="0" err="1">
                <a:solidFill>
                  <a:schemeClr val="tx1"/>
                </a:solidFill>
                <a:effectLst/>
                <a:latin typeface="+mn-lt"/>
                <a:ea typeface="+mn-ea"/>
                <a:cs typeface="+mn-cs"/>
              </a:rPr>
              <a:t>Why</a:t>
            </a:r>
            <a:r>
              <a:rPr lang="nb-NO" sz="1200" b="0" kern="1200" dirty="0">
                <a:solidFill>
                  <a:schemeClr val="tx1"/>
                </a:solidFill>
                <a:effectLst/>
                <a:latin typeface="+mn-lt"/>
                <a:ea typeface="+mn-ea"/>
                <a:cs typeface="+mn-cs"/>
              </a:rPr>
              <a:t>/</a:t>
            </a:r>
            <a:r>
              <a:rPr lang="nb-NO" sz="1200" b="0" kern="1200" dirty="0" err="1">
                <a:solidFill>
                  <a:schemeClr val="tx1"/>
                </a:solidFill>
                <a:effectLst/>
                <a:latin typeface="+mn-lt"/>
                <a:ea typeface="+mn-ea"/>
                <a:cs typeface="+mn-cs"/>
              </a:rPr>
              <a:t>why</a:t>
            </a:r>
            <a:r>
              <a:rPr lang="nb-NO" sz="1200" b="0" kern="1200" dirty="0">
                <a:solidFill>
                  <a:schemeClr val="tx1"/>
                </a:solidFill>
                <a:effectLst/>
                <a:latin typeface="+mn-lt"/>
                <a:ea typeface="+mn-ea"/>
                <a:cs typeface="+mn-cs"/>
              </a:rPr>
              <a:t> not?</a:t>
            </a:r>
          </a:p>
          <a:p>
            <a:endParaRPr lang="nb-NO" sz="1200" b="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Point </a:t>
            </a:r>
            <a:r>
              <a:rPr lang="nb-NO" sz="1200" b="0" kern="1200" dirty="0" err="1">
                <a:solidFill>
                  <a:schemeClr val="tx1"/>
                </a:solidFill>
                <a:effectLst/>
                <a:latin typeface="+mn-lt"/>
                <a:ea typeface="+mn-ea"/>
                <a:cs typeface="+mn-cs"/>
              </a:rPr>
              <a:t>out</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that</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pupils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should</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keep</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this</a:t>
            </a:r>
            <a:r>
              <a:rPr lang="nb-NO" sz="1200" b="0" kern="1200" dirty="0">
                <a:solidFill>
                  <a:schemeClr val="tx1"/>
                </a:solidFill>
                <a:effectLst/>
                <a:latin typeface="+mn-lt"/>
                <a:ea typeface="+mn-ea"/>
                <a:cs typeface="+mn-cs"/>
              </a:rPr>
              <a:t> statement in </a:t>
            </a:r>
            <a:r>
              <a:rPr lang="nb-NO" sz="1200" b="0" kern="1200" dirty="0" err="1">
                <a:solidFill>
                  <a:schemeClr val="tx1"/>
                </a:solidFill>
                <a:effectLst/>
                <a:latin typeface="+mn-lt"/>
                <a:ea typeface="+mn-ea"/>
                <a:cs typeface="+mn-cs"/>
              </a:rPr>
              <a:t>mind</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when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they</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discuss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dialogue-cards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following</a:t>
            </a:r>
            <a:r>
              <a:rPr lang="nb-NO" sz="1200" b="0" kern="1200" dirty="0">
                <a:solidFill>
                  <a:schemeClr val="tx1"/>
                </a:solidFill>
                <a:effectLst/>
                <a:latin typeface="+mn-lt"/>
                <a:ea typeface="+mn-ea"/>
                <a:cs typeface="+mn-cs"/>
              </a:rPr>
              <a:t>. </a:t>
            </a:r>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For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teacher</a:t>
            </a:r>
            <a:r>
              <a:rPr lang="nb-NO" sz="1200" kern="1200" dirty="0">
                <a:solidFill>
                  <a:schemeClr val="tx1"/>
                </a:solidFill>
                <a:effectLst/>
                <a:latin typeface="+mn-lt"/>
                <a:ea typeface="+mn-ea"/>
                <a:cs typeface="+mn-cs"/>
              </a:rPr>
              <a:t>/moderator: This statement proposes </a:t>
            </a:r>
            <a:r>
              <a:rPr lang="nb-NO" sz="1200" kern="1200" dirty="0" err="1">
                <a:solidFill>
                  <a:schemeClr val="tx1"/>
                </a:solidFill>
                <a:effectLst/>
                <a:latin typeface="+mn-lt"/>
                <a:ea typeface="+mn-ea"/>
                <a:cs typeface="+mn-cs"/>
              </a:rPr>
              <a:t>that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discrimination</a:t>
            </a:r>
            <a:r>
              <a:rPr lang="nb-NO" sz="1200" kern="1200" dirty="0">
                <a:solidFill>
                  <a:schemeClr val="tx1"/>
                </a:solidFill>
                <a:effectLst/>
                <a:latin typeface="+mn-lt"/>
                <a:ea typeface="+mn-ea"/>
                <a:cs typeface="+mn-cs"/>
              </a:rPr>
              <a:t> is a normal </a:t>
            </a:r>
            <a:r>
              <a:rPr lang="nb-NO" sz="1200" kern="1200" dirty="0" err="1">
                <a:solidFill>
                  <a:schemeClr val="tx1"/>
                </a:solidFill>
                <a:effectLst/>
                <a:latin typeface="+mn-lt"/>
                <a:ea typeface="+mn-ea"/>
                <a:cs typeface="+mn-cs"/>
              </a:rPr>
              <a:t>phenomenon</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that</a:t>
            </a:r>
            <a:r>
              <a:rPr lang="nb-NO" sz="1200" kern="1200" dirty="0">
                <a:solidFill>
                  <a:schemeClr val="tx1"/>
                </a:solidFill>
                <a:effectLst/>
                <a:latin typeface="+mn-lt"/>
                <a:ea typeface="+mn-ea"/>
                <a:cs typeface="+mn-cs"/>
              </a:rPr>
              <a:t> students </a:t>
            </a:r>
            <a:r>
              <a:rPr lang="nb-NO" sz="1200" kern="1200" dirty="0" err="1">
                <a:solidFill>
                  <a:schemeClr val="tx1"/>
                </a:solidFill>
                <a:effectLst/>
                <a:latin typeface="+mn-lt"/>
                <a:ea typeface="+mn-ea"/>
                <a:cs typeface="+mn-cs"/>
              </a:rPr>
              <a:t>themselves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may</a:t>
            </a:r>
            <a:r>
              <a:rPr lang="nb-NO" sz="1200" kern="1200" dirty="0">
                <a:solidFill>
                  <a:schemeClr val="tx1"/>
                </a:solidFill>
                <a:effectLst/>
                <a:latin typeface="+mn-lt"/>
                <a:ea typeface="+mn-ea"/>
                <a:cs typeface="+mn-cs"/>
              </a:rPr>
              <a:t> have </a:t>
            </a:r>
            <a:r>
              <a:rPr lang="nb-NO" sz="1200" kern="1200" dirty="0" err="1">
                <a:solidFill>
                  <a:schemeClr val="tx1"/>
                </a:solidFill>
                <a:effectLst/>
                <a:latin typeface="+mn-lt"/>
                <a:ea typeface="+mn-ea"/>
                <a:cs typeface="+mn-cs"/>
              </a:rPr>
              <a:t>some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prejudices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through</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which</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they</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discriminate</a:t>
            </a:r>
            <a:r>
              <a:rPr lang="nb-NO" sz="1200" kern="1200" dirty="0">
                <a:solidFill>
                  <a:schemeClr val="tx1"/>
                </a:solidFill>
                <a:effectLst/>
                <a:latin typeface="+mn-lt"/>
                <a:ea typeface="+mn-ea"/>
                <a:cs typeface="+mn-cs"/>
              </a:rPr>
              <a:t>. The goal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using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this</a:t>
            </a:r>
            <a:r>
              <a:rPr lang="nb-NO" sz="1200" kern="1200" dirty="0">
                <a:solidFill>
                  <a:schemeClr val="tx1"/>
                </a:solidFill>
                <a:effectLst/>
                <a:latin typeface="+mn-lt"/>
                <a:ea typeface="+mn-ea"/>
                <a:cs typeface="+mn-cs"/>
              </a:rPr>
              <a:t> statement is for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students to have </a:t>
            </a:r>
            <a:r>
              <a:rPr lang="nb-NO" sz="1200" kern="1200" dirty="0" err="1">
                <a:solidFill>
                  <a:schemeClr val="tx1"/>
                </a:solidFill>
                <a:effectLst/>
                <a:latin typeface="+mn-lt"/>
                <a:ea typeface="+mn-ea"/>
                <a:cs typeface="+mn-cs"/>
              </a:rPr>
              <a:t>increased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their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knowledge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discrimination</a:t>
            </a:r>
            <a:r>
              <a:rPr lang="nb-NO" sz="1200" kern="1200" dirty="0">
                <a:solidFill>
                  <a:schemeClr val="tx1"/>
                </a:solidFill>
                <a:effectLst/>
                <a:latin typeface="+mn-lt"/>
                <a:ea typeface="+mn-ea"/>
                <a:cs typeface="+mn-cs"/>
              </a:rPr>
              <a:t> is.</a:t>
            </a:r>
          </a:p>
          <a:p>
            <a:pPr marL="171450" indent="-171450">
              <a:buFontTx/>
              <a:buChar char="-"/>
            </a:pPr>
            <a:r>
              <a:rPr lang="nb-NO" sz="1200" kern="1200" dirty="0" err="1">
                <a:solidFill>
                  <a:schemeClr val="tx1"/>
                </a:solidFill>
                <a:effectLst/>
                <a:latin typeface="+mn-lt"/>
                <a:ea typeface="+mn-ea"/>
                <a:cs typeface="+mn-cs"/>
              </a:rPr>
              <a:t>Which</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groups</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society</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often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subject</a:t>
            </a:r>
            <a:r>
              <a:rPr lang="nb-NO" sz="1200" kern="1200" dirty="0">
                <a:solidFill>
                  <a:schemeClr val="tx1"/>
                </a:solidFill>
                <a:effectLst/>
                <a:latin typeface="+mn-lt"/>
                <a:ea typeface="+mn-ea"/>
                <a:cs typeface="+mn-cs"/>
              </a:rPr>
              <a:t> to </a:t>
            </a:r>
            <a:r>
              <a:rPr lang="nb-NO" sz="1200" kern="1200" dirty="0" err="1">
                <a:solidFill>
                  <a:schemeClr val="tx1"/>
                </a:solidFill>
                <a:effectLst/>
                <a:latin typeface="+mn-lt"/>
                <a:ea typeface="+mn-ea"/>
                <a:cs typeface="+mn-cs"/>
              </a:rPr>
              <a:t>discrimination</a:t>
            </a:r>
            <a:r>
              <a:rPr lang="nb-NO" sz="1200" kern="1200" dirty="0">
                <a:solidFill>
                  <a:schemeClr val="tx1"/>
                </a:solidFill>
                <a:effectLst/>
                <a:latin typeface="+mn-lt"/>
                <a:ea typeface="+mn-ea"/>
                <a:cs typeface="+mn-cs"/>
              </a:rPr>
              <a:t>.</a:t>
            </a:r>
          </a:p>
          <a:p>
            <a:pPr marL="171450" indent="-171450">
              <a:buFontTx/>
              <a:buChar char="-"/>
            </a:pPr>
            <a:r>
              <a:rPr lang="nb-NO" sz="1200" kern="1200" dirty="0">
                <a:solidFill>
                  <a:schemeClr val="tx1"/>
                </a:solidFill>
                <a:effectLst/>
                <a:latin typeface="+mn-lt"/>
                <a:ea typeface="+mn-ea"/>
                <a:cs typeface="+mn-cs"/>
              </a:rPr>
              <a:t>How </a:t>
            </a:r>
            <a:r>
              <a:rPr lang="nb-NO" sz="1200" kern="1200" dirty="0" err="1">
                <a:solidFill>
                  <a:schemeClr val="tx1"/>
                </a:solidFill>
                <a:effectLst/>
                <a:latin typeface="+mn-lt"/>
                <a:ea typeface="+mn-ea"/>
                <a:cs typeface="+mn-cs"/>
              </a:rPr>
              <a:t>we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can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prevent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discrimination</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prejudice</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ourselves</a:t>
            </a:r>
            <a:r>
              <a:rPr lang="nb-NO" sz="1200" kern="1200" dirty="0">
                <a:solidFill>
                  <a:schemeClr val="tx1"/>
                </a:solidFill>
                <a:effectLst/>
                <a:latin typeface="+mn-lt"/>
                <a:ea typeface="+mn-ea"/>
                <a:cs typeface="+mn-cs"/>
              </a:rPr>
              <a:t> as </a:t>
            </a:r>
            <a:r>
              <a:rPr lang="nb-NO" sz="1200" kern="1200" dirty="0" err="1">
                <a:solidFill>
                  <a:schemeClr val="tx1"/>
                </a:solidFill>
                <a:effectLst/>
                <a:latin typeface="+mn-lt"/>
                <a:ea typeface="+mn-ea"/>
                <a:cs typeface="+mn-cs"/>
              </a:rPr>
              <a:t>well</a:t>
            </a:r>
            <a:r>
              <a:rPr lang="nb-NO" sz="1200" kern="1200" dirty="0">
                <a:solidFill>
                  <a:schemeClr val="tx1"/>
                </a:solidFill>
                <a:effectLst/>
                <a:latin typeface="+mn-lt"/>
                <a:ea typeface="+mn-ea"/>
                <a:cs typeface="+mn-cs"/>
              </a:rPr>
              <a:t> as </a:t>
            </a:r>
            <a:r>
              <a:rPr lang="nb-NO" sz="1200" kern="1200" dirty="0" err="1">
                <a:solidFill>
                  <a:schemeClr val="tx1"/>
                </a:solidFill>
                <a:effectLst/>
                <a:latin typeface="+mn-lt"/>
                <a:ea typeface="+mn-ea"/>
                <a:cs typeface="+mn-cs"/>
              </a:rPr>
              <a:t>others</a:t>
            </a:r>
            <a:r>
              <a:rPr lang="nb-NO" sz="1200" kern="1200" dirty="0">
                <a:solidFill>
                  <a:schemeClr val="tx1"/>
                </a:solidFill>
                <a:effectLst/>
                <a:latin typeface="+mn-lt"/>
                <a:ea typeface="+mn-ea"/>
                <a:cs typeface="+mn-cs"/>
              </a:rPr>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10</a:t>
            </a:fld>
            <a:endParaRPr lang="nb-NO"/>
          </a:p>
        </p:txBody>
      </p:sp>
    </p:spTree>
    <p:extLst>
      <p:ext uri="{BB962C8B-B14F-4D97-AF65-F5344CB8AC3E}">
        <p14:creationId xmlns:p14="http://schemas.microsoft.com/office/powerpoint/2010/main" val="20759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cs typeface="Calibri" panose="020F0502020204030204"/>
              </a:rPr>
              <a:t>The purpose </a:t>
            </a:r>
            <a:r>
              <a:rPr lang="nb-NO" dirty="0" err="1">
                <a:cs typeface="Calibri" panose="020F0502020204030204"/>
              </a:rPr>
              <a:t>of</a:t>
            </a:r>
            <a:r>
              <a:rPr lang="nb-NO" dirty="0">
                <a:cs typeface="Calibri" panose="020F0502020204030204"/>
              </a:rPr>
              <a:t> CASE-</a:t>
            </a:r>
            <a:r>
              <a:rPr lang="nb-NO" dirty="0" err="1">
                <a:cs typeface="Calibri" panose="020F0502020204030204"/>
              </a:rPr>
              <a:t>cards</a:t>
            </a:r>
            <a:r>
              <a:rPr lang="nb-NO" dirty="0">
                <a:cs typeface="Calibri" panose="020F0502020204030204"/>
              </a:rPr>
              <a:t> is to </a:t>
            </a:r>
            <a:r>
              <a:rPr lang="nb-NO" dirty="0" err="1">
                <a:cs typeface="Calibri" panose="020F0502020204030204"/>
              </a:rPr>
              <a:t>allow</a:t>
            </a:r>
            <a:r>
              <a:rPr lang="nb-NO" dirty="0">
                <a:cs typeface="Calibri" panose="020F0502020204030204"/>
              </a:rPr>
              <a:t> </a:t>
            </a:r>
            <a:r>
              <a:rPr lang="nb-NO" dirty="0" err="1">
                <a:cs typeface="Calibri" panose="020F0502020204030204"/>
              </a:rPr>
              <a:t>pupils</a:t>
            </a:r>
            <a:r>
              <a:rPr lang="nb-NO" dirty="0">
                <a:cs typeface="Calibri" panose="020F0502020204030204"/>
              </a:rPr>
              <a:t> to </a:t>
            </a:r>
            <a:r>
              <a:rPr lang="nb-NO" dirty="0" err="1">
                <a:cs typeface="Calibri" panose="020F0502020204030204"/>
              </a:rPr>
              <a:t>step</a:t>
            </a:r>
            <a:r>
              <a:rPr lang="nb-NO" dirty="0">
                <a:cs typeface="Calibri" panose="020F0502020204030204"/>
              </a:rPr>
              <a:t> </a:t>
            </a:r>
            <a:r>
              <a:rPr lang="nb-NO" dirty="0" err="1">
                <a:cs typeface="Calibri" panose="020F0502020204030204"/>
              </a:rPr>
              <a:t>into</a:t>
            </a:r>
            <a:r>
              <a:rPr lang="nb-NO" dirty="0">
                <a:cs typeface="Calibri" panose="020F0502020204030204"/>
              </a:rPr>
              <a:t> different </a:t>
            </a:r>
            <a:r>
              <a:rPr lang="nb-NO" dirty="0" err="1">
                <a:cs typeface="Calibri" panose="020F0502020204030204"/>
              </a:rPr>
              <a:t>situations</a:t>
            </a:r>
            <a:r>
              <a:rPr lang="nb-NO" dirty="0">
                <a:cs typeface="Calibri" panose="020F0502020204030204"/>
              </a:rPr>
              <a:t> in </a:t>
            </a:r>
            <a:r>
              <a:rPr lang="nb-NO" dirty="0" err="1">
                <a:cs typeface="Calibri" panose="020F0502020204030204"/>
              </a:rPr>
              <a:t>which</a:t>
            </a:r>
            <a:r>
              <a:rPr lang="nb-NO" dirty="0">
                <a:cs typeface="Calibri" panose="020F0502020204030204"/>
              </a:rPr>
              <a:t> </a:t>
            </a:r>
            <a:r>
              <a:rPr lang="nb-NO" dirty="0" err="1">
                <a:cs typeface="Calibri" panose="020F0502020204030204"/>
              </a:rPr>
              <a:t>the</a:t>
            </a:r>
            <a:r>
              <a:rPr lang="nb-NO" dirty="0">
                <a:cs typeface="Calibri" panose="020F0502020204030204"/>
              </a:rPr>
              <a:t> </a:t>
            </a:r>
            <a:r>
              <a:rPr lang="nb-NO" dirty="0" err="1">
                <a:cs typeface="Calibri" panose="020F0502020204030204"/>
              </a:rPr>
              <a:t>context</a:t>
            </a:r>
            <a:r>
              <a:rPr lang="nb-NO" dirty="0">
                <a:cs typeface="Calibri" panose="020F0502020204030204"/>
              </a:rPr>
              <a:t> </a:t>
            </a:r>
            <a:r>
              <a:rPr lang="nb-NO" dirty="0" err="1">
                <a:cs typeface="Calibri" panose="020F0502020204030204"/>
              </a:rPr>
              <a:t>of</a:t>
            </a:r>
            <a:r>
              <a:rPr lang="nb-NO" dirty="0">
                <a:cs typeface="Calibri" panose="020F0502020204030204"/>
              </a:rPr>
              <a:t> </a:t>
            </a:r>
            <a:r>
              <a:rPr lang="nb-NO" dirty="0" err="1">
                <a:cs typeface="Calibri" panose="020F0502020204030204"/>
              </a:rPr>
              <a:t>the</a:t>
            </a:r>
            <a:r>
              <a:rPr lang="nb-NO" dirty="0">
                <a:cs typeface="Calibri" panose="020F0502020204030204"/>
              </a:rPr>
              <a:t> case </a:t>
            </a:r>
            <a:r>
              <a:rPr lang="nb-NO" dirty="0" err="1">
                <a:cs typeface="Calibri" panose="020F0502020204030204"/>
              </a:rPr>
              <a:t>may</a:t>
            </a:r>
            <a:r>
              <a:rPr lang="nb-NO" dirty="0">
                <a:cs typeface="Calibri" panose="020F0502020204030204"/>
              </a:rPr>
              <a:t> </a:t>
            </a:r>
            <a:r>
              <a:rPr lang="nb-NO" dirty="0" err="1">
                <a:cs typeface="Calibri" panose="020F0502020204030204"/>
              </a:rPr>
              <a:t>decide</a:t>
            </a:r>
            <a:r>
              <a:rPr lang="nb-NO" dirty="0">
                <a:cs typeface="Calibri" panose="020F0502020204030204"/>
              </a:rPr>
              <a:t> </a:t>
            </a:r>
            <a:r>
              <a:rPr lang="nb-NO" dirty="0" err="1">
                <a:cs typeface="Calibri" panose="020F0502020204030204"/>
              </a:rPr>
              <a:t>whether</a:t>
            </a:r>
            <a:r>
              <a:rPr lang="nb-NO" dirty="0">
                <a:cs typeface="Calibri" panose="020F0502020204030204"/>
              </a:rPr>
              <a:t> </a:t>
            </a:r>
            <a:r>
              <a:rPr lang="nb-NO" dirty="0" err="1">
                <a:cs typeface="Calibri" panose="020F0502020204030204"/>
              </a:rPr>
              <a:t>racism</a:t>
            </a:r>
            <a:r>
              <a:rPr lang="nb-NO" dirty="0">
                <a:cs typeface="Calibri" panose="020F0502020204030204"/>
              </a:rPr>
              <a:t> or </a:t>
            </a:r>
            <a:r>
              <a:rPr lang="nb-NO" dirty="0" err="1">
                <a:cs typeface="Calibri" panose="020F0502020204030204"/>
              </a:rPr>
              <a:t>discrimination</a:t>
            </a:r>
            <a:r>
              <a:rPr lang="nb-NO" dirty="0">
                <a:cs typeface="Calibri" panose="020F0502020204030204"/>
              </a:rPr>
              <a:t> has </a:t>
            </a:r>
            <a:r>
              <a:rPr lang="nb-NO" dirty="0" err="1">
                <a:cs typeface="Calibri" panose="020F0502020204030204"/>
              </a:rPr>
              <a:t>occurred</a:t>
            </a:r>
            <a:r>
              <a:rPr lang="nb-NO" dirty="0">
                <a:cs typeface="Calibri" panose="020F0502020204030204"/>
              </a:rPr>
              <a:t>. </a:t>
            </a:r>
          </a:p>
          <a:p>
            <a:endParaRPr lang="nb-NO" dirty="0">
              <a:cs typeface="Calibri" panose="020F0502020204030204"/>
            </a:endParaRPr>
          </a:p>
          <a:p>
            <a:r>
              <a:rPr lang="nb-NO" dirty="0">
                <a:cs typeface="Calibri" panose="020F0502020204030204"/>
              </a:rPr>
              <a:t>This </a:t>
            </a:r>
            <a:r>
              <a:rPr lang="nb-NO" dirty="0" err="1">
                <a:cs typeface="Calibri" panose="020F0502020204030204"/>
              </a:rPr>
              <a:t>may</a:t>
            </a:r>
            <a:r>
              <a:rPr lang="nb-NO" dirty="0">
                <a:cs typeface="Calibri" panose="020F0502020204030204"/>
              </a:rPr>
              <a:t> be a </a:t>
            </a:r>
            <a:r>
              <a:rPr lang="nb-NO" dirty="0" err="1">
                <a:cs typeface="Calibri" panose="020F0502020204030204"/>
              </a:rPr>
              <a:t>difficult</a:t>
            </a:r>
            <a:r>
              <a:rPr lang="nb-NO" dirty="0">
                <a:cs typeface="Calibri" panose="020F0502020204030204"/>
              </a:rPr>
              <a:t> </a:t>
            </a:r>
            <a:r>
              <a:rPr lang="nb-NO" dirty="0" err="1">
                <a:cs typeface="Calibri" panose="020F0502020204030204"/>
              </a:rPr>
              <a:t>task</a:t>
            </a:r>
            <a:r>
              <a:rPr lang="nb-NO" dirty="0">
                <a:cs typeface="Calibri" panose="020F0502020204030204"/>
              </a:rPr>
              <a:t> for </a:t>
            </a:r>
            <a:r>
              <a:rPr lang="nb-NO" dirty="0" err="1">
                <a:cs typeface="Calibri" panose="020F0502020204030204"/>
              </a:rPr>
              <a:t>many</a:t>
            </a:r>
            <a:r>
              <a:rPr lang="nb-NO" dirty="0">
                <a:cs typeface="Calibri" panose="020F0502020204030204"/>
              </a:rPr>
              <a:t> as </a:t>
            </a:r>
            <a:r>
              <a:rPr lang="nb-NO" dirty="0" err="1">
                <a:cs typeface="Calibri" panose="020F0502020204030204"/>
              </a:rPr>
              <a:t>they</a:t>
            </a:r>
            <a:r>
              <a:rPr lang="nb-NO" dirty="0">
                <a:cs typeface="Calibri" panose="020F0502020204030204"/>
              </a:rPr>
              <a:t> </a:t>
            </a:r>
            <a:r>
              <a:rPr lang="nb-NO" dirty="0" err="1">
                <a:cs typeface="Calibri" panose="020F0502020204030204"/>
              </a:rPr>
              <a:t>may</a:t>
            </a:r>
            <a:r>
              <a:rPr lang="nb-NO" dirty="0">
                <a:cs typeface="Calibri" panose="020F0502020204030204"/>
              </a:rPr>
              <a:t> never have </a:t>
            </a:r>
            <a:r>
              <a:rPr lang="nb-NO" dirty="0" err="1">
                <a:cs typeface="Calibri" panose="020F0502020204030204"/>
              </a:rPr>
              <a:t>experienced</a:t>
            </a:r>
            <a:r>
              <a:rPr lang="nb-NO" dirty="0">
                <a:cs typeface="Calibri" panose="020F0502020204030204"/>
              </a:rPr>
              <a:t> </a:t>
            </a:r>
            <a:r>
              <a:rPr lang="nb-NO" dirty="0" err="1">
                <a:cs typeface="Calibri" panose="020F0502020204030204"/>
              </a:rPr>
              <a:t>being</a:t>
            </a:r>
            <a:r>
              <a:rPr lang="nb-NO" dirty="0">
                <a:cs typeface="Calibri" panose="020F0502020204030204"/>
              </a:rPr>
              <a:t> </a:t>
            </a:r>
            <a:r>
              <a:rPr lang="nb-NO" dirty="0" err="1">
                <a:cs typeface="Calibri" panose="020F0502020204030204"/>
              </a:rPr>
              <a:t>on</a:t>
            </a:r>
            <a:r>
              <a:rPr lang="nb-NO" dirty="0">
                <a:cs typeface="Calibri" panose="020F0502020204030204"/>
              </a:rPr>
              <a:t> </a:t>
            </a:r>
            <a:r>
              <a:rPr lang="nb-NO" dirty="0" err="1">
                <a:cs typeface="Calibri" panose="020F0502020204030204"/>
              </a:rPr>
              <a:t>the</a:t>
            </a:r>
            <a:r>
              <a:rPr lang="nb-NO" dirty="0">
                <a:cs typeface="Calibri" panose="020F0502020204030204"/>
              </a:rPr>
              <a:t> </a:t>
            </a:r>
            <a:r>
              <a:rPr lang="nb-NO" dirty="0" err="1">
                <a:cs typeface="Calibri" panose="020F0502020204030204"/>
              </a:rPr>
              <a:t>receiving</a:t>
            </a:r>
            <a:r>
              <a:rPr lang="nb-NO" dirty="0">
                <a:cs typeface="Calibri" panose="020F0502020204030204"/>
              </a:rPr>
              <a:t> end </a:t>
            </a:r>
            <a:r>
              <a:rPr lang="nb-NO" dirty="0" err="1">
                <a:cs typeface="Calibri" panose="020F0502020204030204"/>
              </a:rPr>
              <a:t>of</a:t>
            </a:r>
            <a:r>
              <a:rPr lang="nb-NO" dirty="0">
                <a:cs typeface="Calibri" panose="020F0502020204030204"/>
              </a:rPr>
              <a:t> </a:t>
            </a:r>
            <a:r>
              <a:rPr lang="nb-NO" dirty="0" err="1">
                <a:cs typeface="Calibri" panose="020F0502020204030204"/>
              </a:rPr>
              <a:t>racism</a:t>
            </a:r>
            <a:r>
              <a:rPr lang="nb-NO" dirty="0">
                <a:cs typeface="Calibri" panose="020F0502020204030204"/>
              </a:rPr>
              <a:t> and </a:t>
            </a:r>
            <a:r>
              <a:rPr lang="nb-NO" dirty="0" err="1">
                <a:cs typeface="Calibri" panose="020F0502020204030204"/>
              </a:rPr>
              <a:t>discrimination</a:t>
            </a:r>
            <a:r>
              <a:rPr lang="nb-NO" dirty="0">
                <a:cs typeface="Calibri" panose="020F0502020204030204"/>
              </a:rPr>
              <a:t>. </a:t>
            </a:r>
          </a:p>
          <a:p>
            <a:endParaRPr lang="nb-NO" dirty="0">
              <a:cs typeface="Calibri" panose="020F0502020204030204"/>
            </a:endParaRPr>
          </a:p>
          <a:p>
            <a:r>
              <a:rPr lang="nb-NO" b="1" dirty="0" err="1">
                <a:cs typeface="Calibri" panose="020F0502020204030204"/>
              </a:rPr>
              <a:t>Follow</a:t>
            </a:r>
            <a:r>
              <a:rPr lang="nb-NO" b="1" dirty="0">
                <a:cs typeface="Calibri" panose="020F0502020204030204"/>
              </a:rPr>
              <a:t>-up questions:</a:t>
            </a:r>
          </a:p>
          <a:p>
            <a:pPr marL="171450" indent="-171450">
              <a:buFont typeface="Arial" panose="020B0604020202020204" pitchFamily="34" charset="0"/>
              <a:buChar char="•"/>
            </a:pPr>
            <a:r>
              <a:rPr lang="nb-NO" b="0" dirty="0">
                <a:cs typeface="Calibri" panose="020F0502020204030204"/>
              </a:rPr>
              <a:t>The </a:t>
            </a:r>
            <a:r>
              <a:rPr lang="nb-NO" b="0" dirty="0" err="1">
                <a:cs typeface="Calibri" panose="020F0502020204030204"/>
              </a:rPr>
              <a:t>receiver</a:t>
            </a:r>
            <a:r>
              <a:rPr lang="nb-NO" b="0" dirty="0">
                <a:cs typeface="Calibri" panose="020F0502020204030204"/>
              </a:rPr>
              <a:t> </a:t>
            </a:r>
            <a:r>
              <a:rPr lang="nb-NO" b="0" dirty="0" err="1">
                <a:cs typeface="Calibri" panose="020F0502020204030204"/>
              </a:rPr>
              <a:t>may</a:t>
            </a:r>
            <a:r>
              <a:rPr lang="nb-NO" b="0" dirty="0">
                <a:cs typeface="Calibri" panose="020F0502020204030204"/>
              </a:rPr>
              <a:t> interpret </a:t>
            </a:r>
            <a:r>
              <a:rPr lang="nb-NO" b="0" dirty="0" err="1">
                <a:cs typeface="Calibri" panose="020F0502020204030204"/>
              </a:rPr>
              <a:t>the</a:t>
            </a:r>
            <a:r>
              <a:rPr lang="nb-NO" b="0" dirty="0">
                <a:cs typeface="Calibri" panose="020F0502020204030204"/>
              </a:rPr>
              <a:t> </a:t>
            </a:r>
            <a:r>
              <a:rPr lang="nb-NO" b="0" dirty="0" err="1">
                <a:cs typeface="Calibri" panose="020F0502020204030204"/>
              </a:rPr>
              <a:t>comment</a:t>
            </a:r>
            <a:r>
              <a:rPr lang="nb-NO" b="0" dirty="0">
                <a:cs typeface="Calibri" panose="020F0502020204030204"/>
              </a:rPr>
              <a:t> </a:t>
            </a:r>
            <a:r>
              <a:rPr lang="nb-NO" b="0" dirty="0" err="1">
                <a:cs typeface="Calibri" panose="020F0502020204030204"/>
              </a:rPr>
              <a:t>differently</a:t>
            </a:r>
            <a:r>
              <a:rPr lang="nb-NO" b="0" dirty="0">
                <a:cs typeface="Calibri" panose="020F0502020204030204"/>
              </a:rPr>
              <a:t> </a:t>
            </a:r>
            <a:r>
              <a:rPr lang="nb-NO" b="0" dirty="0" err="1">
                <a:cs typeface="Calibri" panose="020F0502020204030204"/>
              </a:rPr>
              <a:t>than</a:t>
            </a:r>
            <a:r>
              <a:rPr lang="nb-NO" b="0" dirty="0">
                <a:cs typeface="Calibri" panose="020F0502020204030204"/>
              </a:rPr>
              <a:t> </a:t>
            </a:r>
            <a:r>
              <a:rPr lang="nb-NO" b="0" dirty="0" err="1">
                <a:cs typeface="Calibri" panose="020F0502020204030204"/>
              </a:rPr>
              <a:t>how</a:t>
            </a:r>
            <a:r>
              <a:rPr lang="nb-NO" b="0" dirty="0">
                <a:cs typeface="Calibri" panose="020F0502020204030204"/>
              </a:rPr>
              <a:t> </a:t>
            </a:r>
            <a:r>
              <a:rPr lang="nb-NO" b="0" dirty="0" err="1">
                <a:cs typeface="Calibri" panose="020F0502020204030204"/>
              </a:rPr>
              <a:t>the</a:t>
            </a:r>
            <a:r>
              <a:rPr lang="nb-NO" b="0" dirty="0">
                <a:cs typeface="Calibri" panose="020F0502020204030204"/>
              </a:rPr>
              <a:t> speaker </a:t>
            </a:r>
            <a:r>
              <a:rPr lang="nb-NO" b="0" dirty="0" err="1">
                <a:cs typeface="Calibri" panose="020F0502020204030204"/>
              </a:rPr>
              <a:t>meant</a:t>
            </a:r>
            <a:r>
              <a:rPr lang="nb-NO" b="0" dirty="0">
                <a:cs typeface="Calibri" panose="020F0502020204030204"/>
              </a:rPr>
              <a:t> it. How </a:t>
            </a:r>
            <a:r>
              <a:rPr lang="nb-NO" b="0" dirty="0" err="1">
                <a:cs typeface="Calibri" panose="020F0502020204030204"/>
              </a:rPr>
              <a:t>may</a:t>
            </a:r>
            <a:r>
              <a:rPr lang="nb-NO" b="0" dirty="0">
                <a:cs typeface="Calibri" panose="020F0502020204030204"/>
              </a:rPr>
              <a:t> </a:t>
            </a:r>
            <a:r>
              <a:rPr lang="nb-NO" b="0" dirty="0" err="1">
                <a:cs typeface="Calibri" panose="020F0502020204030204"/>
              </a:rPr>
              <a:t>the</a:t>
            </a:r>
            <a:r>
              <a:rPr lang="nb-NO" b="0" dirty="0">
                <a:cs typeface="Calibri" panose="020F0502020204030204"/>
              </a:rPr>
              <a:t> </a:t>
            </a:r>
            <a:r>
              <a:rPr lang="nb-NO" b="0" dirty="0" err="1">
                <a:cs typeface="Calibri" panose="020F0502020204030204"/>
              </a:rPr>
              <a:t>speaker’s</a:t>
            </a:r>
            <a:r>
              <a:rPr lang="nb-NO" b="0" dirty="0">
                <a:cs typeface="Calibri" panose="020F0502020204030204"/>
              </a:rPr>
              <a:t> </a:t>
            </a:r>
            <a:r>
              <a:rPr lang="nb-NO" b="0" dirty="0" err="1">
                <a:cs typeface="Calibri" panose="020F0502020204030204"/>
              </a:rPr>
              <a:t>actions</a:t>
            </a:r>
            <a:r>
              <a:rPr lang="nb-NO" b="0" dirty="0">
                <a:cs typeface="Calibri" panose="020F0502020204030204"/>
              </a:rPr>
              <a:t> be </a:t>
            </a:r>
            <a:r>
              <a:rPr lang="nb-NO" b="0" dirty="0" err="1">
                <a:cs typeface="Calibri" panose="020F0502020204030204"/>
              </a:rPr>
              <a:t>interpreted</a:t>
            </a:r>
            <a:r>
              <a:rPr lang="nb-NO" b="0" dirty="0">
                <a:cs typeface="Calibri" panose="020F0502020204030204"/>
              </a:rPr>
              <a:t> by </a:t>
            </a:r>
            <a:r>
              <a:rPr lang="nb-NO" b="0" dirty="0" err="1">
                <a:cs typeface="Calibri" panose="020F0502020204030204"/>
              </a:rPr>
              <a:t>the</a:t>
            </a:r>
            <a:r>
              <a:rPr lang="nb-NO" b="0" dirty="0">
                <a:cs typeface="Calibri" panose="020F0502020204030204"/>
              </a:rPr>
              <a:t> </a:t>
            </a:r>
            <a:r>
              <a:rPr lang="nb-NO" b="0" dirty="0" err="1">
                <a:cs typeface="Calibri" panose="020F0502020204030204"/>
              </a:rPr>
              <a:t>receiver</a:t>
            </a:r>
            <a:r>
              <a:rPr lang="nb-NO" b="0" dirty="0">
                <a:cs typeface="Calibri" panose="020F0502020204030204"/>
              </a:rPr>
              <a:t>?</a:t>
            </a:r>
          </a:p>
          <a:p>
            <a:pPr marL="171450" indent="-171450">
              <a:buFont typeface="Arial" panose="020B0604020202020204" pitchFamily="34" charset="0"/>
              <a:buChar char="•"/>
            </a:pPr>
            <a:r>
              <a:rPr lang="nb-NO" b="0" dirty="0" err="1">
                <a:cs typeface="Calibri" panose="020F0502020204030204"/>
              </a:rPr>
              <a:t>Why</a:t>
            </a:r>
            <a:r>
              <a:rPr lang="nb-NO" b="0" dirty="0">
                <a:cs typeface="Calibri" panose="020F0502020204030204"/>
              </a:rPr>
              <a:t> do </a:t>
            </a:r>
            <a:r>
              <a:rPr lang="nb-NO" b="0" dirty="0" err="1">
                <a:cs typeface="Calibri" panose="020F0502020204030204"/>
              </a:rPr>
              <a:t>you</a:t>
            </a:r>
            <a:r>
              <a:rPr lang="nb-NO" b="0" dirty="0">
                <a:cs typeface="Calibri" panose="020F0502020204030204"/>
              </a:rPr>
              <a:t> </a:t>
            </a:r>
            <a:r>
              <a:rPr lang="nb-NO" b="0" dirty="0" err="1">
                <a:cs typeface="Calibri" panose="020F0502020204030204"/>
              </a:rPr>
              <a:t>think</a:t>
            </a:r>
            <a:r>
              <a:rPr lang="nb-NO" b="0" dirty="0">
                <a:cs typeface="Calibri" panose="020F0502020204030204"/>
              </a:rPr>
              <a:t> </a:t>
            </a:r>
            <a:r>
              <a:rPr lang="nb-NO" b="0" dirty="0" err="1">
                <a:cs typeface="Calibri" panose="020F0502020204030204"/>
              </a:rPr>
              <a:t>this</a:t>
            </a:r>
            <a:r>
              <a:rPr lang="nb-NO" b="0" dirty="0">
                <a:cs typeface="Calibri" panose="020F0502020204030204"/>
              </a:rPr>
              <a:t> </a:t>
            </a:r>
            <a:r>
              <a:rPr lang="nb-NO" b="0" dirty="0" err="1">
                <a:cs typeface="Calibri" panose="020F0502020204030204"/>
              </a:rPr>
              <a:t>situation</a:t>
            </a:r>
            <a:r>
              <a:rPr lang="nb-NO" b="0" dirty="0">
                <a:cs typeface="Calibri" panose="020F0502020204030204"/>
              </a:rPr>
              <a:t> </a:t>
            </a:r>
            <a:r>
              <a:rPr lang="nb-NO" b="0" dirty="0" err="1">
                <a:cs typeface="Calibri" panose="020F0502020204030204"/>
              </a:rPr>
              <a:t>may</a:t>
            </a:r>
            <a:r>
              <a:rPr lang="nb-NO" b="0" dirty="0">
                <a:cs typeface="Calibri" panose="020F0502020204030204"/>
              </a:rPr>
              <a:t> be </a:t>
            </a:r>
            <a:r>
              <a:rPr lang="nb-NO" b="0" dirty="0" err="1">
                <a:cs typeface="Calibri" panose="020F0502020204030204"/>
              </a:rPr>
              <a:t>interpreted</a:t>
            </a:r>
            <a:r>
              <a:rPr lang="nb-NO" b="0" dirty="0">
                <a:cs typeface="Calibri" panose="020F0502020204030204"/>
              </a:rPr>
              <a:t> as </a:t>
            </a:r>
            <a:r>
              <a:rPr lang="nb-NO" b="0" dirty="0" err="1">
                <a:cs typeface="Calibri" panose="020F0502020204030204"/>
              </a:rPr>
              <a:t>discriminatory</a:t>
            </a:r>
            <a:r>
              <a:rPr lang="nb-NO" b="0" dirty="0">
                <a:cs typeface="Calibri" panose="020F0502020204030204"/>
              </a:rPr>
              <a:t> by </a:t>
            </a:r>
            <a:r>
              <a:rPr lang="nb-NO" b="0" dirty="0" err="1">
                <a:cs typeface="Calibri" panose="020F0502020204030204"/>
              </a:rPr>
              <a:t>some</a:t>
            </a:r>
            <a:r>
              <a:rPr lang="nb-NO" b="0" dirty="0">
                <a:cs typeface="Calibri" panose="020F0502020204030204"/>
              </a:rPr>
              <a:t>?</a:t>
            </a:r>
          </a:p>
          <a:p>
            <a:pPr marL="171450" indent="-171450">
              <a:buFont typeface="Arial" panose="020B0604020202020204" pitchFamily="34" charset="0"/>
              <a:buChar char="•"/>
            </a:pPr>
            <a:r>
              <a:rPr lang="nb-NO" b="0" dirty="0" err="1">
                <a:cs typeface="Calibri" panose="020F0502020204030204"/>
              </a:rPr>
              <a:t>What</a:t>
            </a:r>
            <a:r>
              <a:rPr lang="nb-NO" b="0" dirty="0">
                <a:cs typeface="Calibri" panose="020F0502020204030204"/>
              </a:rPr>
              <a:t> do </a:t>
            </a:r>
            <a:r>
              <a:rPr lang="nb-NO" b="0" dirty="0" err="1">
                <a:cs typeface="Calibri" panose="020F0502020204030204"/>
              </a:rPr>
              <a:t>you</a:t>
            </a:r>
            <a:r>
              <a:rPr lang="nb-NO" b="0" dirty="0">
                <a:cs typeface="Calibri" panose="020F0502020204030204"/>
              </a:rPr>
              <a:t> </a:t>
            </a:r>
            <a:r>
              <a:rPr lang="nb-NO" b="0" dirty="0" err="1">
                <a:cs typeface="Calibri" panose="020F0502020204030204"/>
              </a:rPr>
              <a:t>think</a:t>
            </a:r>
            <a:r>
              <a:rPr lang="nb-NO" b="0" dirty="0">
                <a:cs typeface="Calibri" panose="020F0502020204030204"/>
              </a:rPr>
              <a:t> </a:t>
            </a:r>
            <a:r>
              <a:rPr lang="nb-NO" b="0" dirty="0" err="1">
                <a:cs typeface="Calibri" panose="020F0502020204030204"/>
              </a:rPr>
              <a:t>the</a:t>
            </a:r>
            <a:r>
              <a:rPr lang="nb-NO" b="0" dirty="0">
                <a:cs typeface="Calibri" panose="020F0502020204030204"/>
              </a:rPr>
              <a:t> </a:t>
            </a:r>
            <a:r>
              <a:rPr lang="nb-NO" b="0" dirty="0" err="1">
                <a:cs typeface="Calibri" panose="020F0502020204030204"/>
              </a:rPr>
              <a:t>unknown</a:t>
            </a:r>
            <a:r>
              <a:rPr lang="nb-NO" b="0" dirty="0">
                <a:cs typeface="Calibri" panose="020F0502020204030204"/>
              </a:rPr>
              <a:t> </a:t>
            </a:r>
            <a:r>
              <a:rPr lang="nb-NO" b="0" dirty="0" err="1">
                <a:cs typeface="Calibri" panose="020F0502020204030204"/>
              </a:rPr>
              <a:t>woman</a:t>
            </a:r>
            <a:r>
              <a:rPr lang="nb-NO" b="0" dirty="0">
                <a:cs typeface="Calibri" panose="020F0502020204030204"/>
              </a:rPr>
              <a:t> is </a:t>
            </a:r>
            <a:r>
              <a:rPr lang="nb-NO" b="0" dirty="0" err="1">
                <a:cs typeface="Calibri" panose="020F0502020204030204"/>
              </a:rPr>
              <a:t>basing</a:t>
            </a:r>
            <a:r>
              <a:rPr lang="nb-NO" b="0" dirty="0">
                <a:cs typeface="Calibri" panose="020F0502020204030204"/>
              </a:rPr>
              <a:t> her </a:t>
            </a:r>
            <a:r>
              <a:rPr lang="nb-NO" b="0" dirty="0" err="1">
                <a:cs typeface="Calibri" panose="020F0502020204030204"/>
              </a:rPr>
              <a:t>prejudices</a:t>
            </a:r>
            <a:r>
              <a:rPr lang="nb-NO" b="0" dirty="0">
                <a:cs typeface="Calibri" panose="020F0502020204030204"/>
              </a:rPr>
              <a:t> </a:t>
            </a:r>
            <a:r>
              <a:rPr lang="nb-NO" b="0" dirty="0" err="1">
                <a:cs typeface="Calibri" panose="020F0502020204030204"/>
              </a:rPr>
              <a:t>on</a:t>
            </a:r>
            <a:r>
              <a:rPr lang="nb-NO" b="0" dirty="0">
                <a:cs typeface="Calibri" panose="020F0502020204030204"/>
              </a:rPr>
              <a:t>?</a:t>
            </a:r>
          </a:p>
          <a:p>
            <a:pPr marL="171450" indent="-171450">
              <a:buFont typeface="Arial" panose="020B0604020202020204" pitchFamily="34" charset="0"/>
              <a:buChar char="•"/>
            </a:pPr>
            <a:r>
              <a:rPr lang="nb-NO" b="0" dirty="0">
                <a:cs typeface="Calibri" panose="020F0502020204030204"/>
              </a:rPr>
              <a:t>The speaker </a:t>
            </a:r>
            <a:r>
              <a:rPr lang="nb-NO" b="0" dirty="0" err="1">
                <a:cs typeface="Calibri" panose="020F0502020204030204"/>
              </a:rPr>
              <a:t>may</a:t>
            </a:r>
            <a:r>
              <a:rPr lang="nb-NO" b="0" dirty="0">
                <a:cs typeface="Calibri" panose="020F0502020204030204"/>
              </a:rPr>
              <a:t> have </a:t>
            </a:r>
            <a:r>
              <a:rPr lang="nb-NO" b="0" dirty="0" err="1">
                <a:cs typeface="Calibri" panose="020F0502020204030204"/>
              </a:rPr>
              <a:t>the</a:t>
            </a:r>
            <a:r>
              <a:rPr lang="nb-NO" b="0" dirty="0">
                <a:cs typeface="Calibri" panose="020F0502020204030204"/>
              </a:rPr>
              <a:t> best </a:t>
            </a:r>
            <a:r>
              <a:rPr lang="nb-NO" b="0" dirty="0" err="1">
                <a:cs typeface="Calibri" panose="020F0502020204030204"/>
              </a:rPr>
              <a:t>of</a:t>
            </a:r>
            <a:r>
              <a:rPr lang="nb-NO" b="0" dirty="0">
                <a:cs typeface="Calibri" panose="020F0502020204030204"/>
              </a:rPr>
              <a:t> </a:t>
            </a:r>
            <a:r>
              <a:rPr lang="nb-NO" b="0" dirty="0" err="1">
                <a:cs typeface="Calibri" panose="020F0502020204030204"/>
              </a:rPr>
              <a:t>intentions</a:t>
            </a:r>
            <a:r>
              <a:rPr lang="nb-NO" b="0" dirty="0">
                <a:cs typeface="Calibri" panose="020F0502020204030204"/>
              </a:rPr>
              <a:t>, </a:t>
            </a:r>
            <a:r>
              <a:rPr lang="nb-NO" b="0" dirty="0" err="1">
                <a:cs typeface="Calibri" panose="020F0502020204030204"/>
              </a:rPr>
              <a:t>but</a:t>
            </a:r>
            <a:r>
              <a:rPr lang="nb-NO" b="0" dirty="0">
                <a:cs typeface="Calibri" panose="020F0502020204030204"/>
              </a:rPr>
              <a:t> </a:t>
            </a:r>
            <a:r>
              <a:rPr lang="nb-NO" b="0" dirty="0" err="1">
                <a:cs typeface="Calibri" panose="020F0502020204030204"/>
              </a:rPr>
              <a:t>would</a:t>
            </a:r>
            <a:r>
              <a:rPr lang="nb-NO" b="0" dirty="0">
                <a:cs typeface="Calibri" panose="020F0502020204030204"/>
              </a:rPr>
              <a:t> </a:t>
            </a:r>
            <a:r>
              <a:rPr lang="nb-NO" b="0" dirty="0" err="1">
                <a:cs typeface="Calibri" panose="020F0502020204030204"/>
              </a:rPr>
              <a:t>she</a:t>
            </a:r>
            <a:r>
              <a:rPr lang="nb-NO" b="0" dirty="0">
                <a:cs typeface="Calibri" panose="020F0502020204030204"/>
              </a:rPr>
              <a:t> have </a:t>
            </a:r>
            <a:r>
              <a:rPr lang="nb-NO" b="0" dirty="0" err="1">
                <a:cs typeface="Calibri" panose="020F0502020204030204"/>
              </a:rPr>
              <a:t>said</a:t>
            </a:r>
            <a:r>
              <a:rPr lang="nb-NO" b="0" dirty="0">
                <a:cs typeface="Calibri" panose="020F0502020204030204"/>
              </a:rPr>
              <a:t> </a:t>
            </a:r>
            <a:r>
              <a:rPr lang="nb-NO" b="0" dirty="0" err="1">
                <a:cs typeface="Calibri" panose="020F0502020204030204"/>
              </a:rPr>
              <a:t>the</a:t>
            </a:r>
            <a:r>
              <a:rPr lang="nb-NO" b="0" dirty="0">
                <a:cs typeface="Calibri" panose="020F0502020204030204"/>
              </a:rPr>
              <a:t> same </a:t>
            </a:r>
            <a:r>
              <a:rPr lang="nb-NO" b="0" dirty="0" err="1">
                <a:cs typeface="Calibri" panose="020F0502020204030204"/>
              </a:rPr>
              <a:t>if</a:t>
            </a:r>
            <a:r>
              <a:rPr lang="nb-NO" b="0" dirty="0">
                <a:cs typeface="Calibri" panose="020F0502020204030204"/>
              </a:rPr>
              <a:t> </a:t>
            </a:r>
            <a:r>
              <a:rPr lang="nb-NO" b="0" dirty="0" err="1">
                <a:cs typeface="Calibri" panose="020F0502020204030204"/>
              </a:rPr>
              <a:t>she</a:t>
            </a:r>
            <a:r>
              <a:rPr lang="nb-NO" b="0" dirty="0">
                <a:cs typeface="Calibri" panose="020F0502020204030204"/>
              </a:rPr>
              <a:t> </a:t>
            </a:r>
            <a:r>
              <a:rPr lang="nb-NO" b="0" dirty="0" err="1">
                <a:cs typeface="Calibri" panose="020F0502020204030204"/>
              </a:rPr>
              <a:t>had</a:t>
            </a:r>
            <a:r>
              <a:rPr lang="nb-NO" b="0" dirty="0">
                <a:cs typeface="Calibri" panose="020F0502020204030204"/>
              </a:rPr>
              <a:t> </a:t>
            </a:r>
            <a:r>
              <a:rPr lang="nb-NO" b="0" dirty="0" err="1">
                <a:cs typeface="Calibri" panose="020F0502020204030204"/>
              </a:rPr>
              <a:t>knowledge</a:t>
            </a:r>
            <a:r>
              <a:rPr lang="nb-NO" b="0" dirty="0">
                <a:cs typeface="Calibri" panose="020F0502020204030204"/>
              </a:rPr>
              <a:t> </a:t>
            </a:r>
            <a:r>
              <a:rPr lang="nb-NO" b="0" dirty="0" err="1">
                <a:cs typeface="Calibri" panose="020F0502020204030204"/>
              </a:rPr>
              <a:t>of</a:t>
            </a:r>
            <a:r>
              <a:rPr lang="nb-NO" b="0" dirty="0">
                <a:cs typeface="Calibri" panose="020F0502020204030204"/>
              </a:rPr>
              <a:t> </a:t>
            </a:r>
            <a:r>
              <a:rPr lang="nb-NO" b="0" dirty="0" err="1">
                <a:cs typeface="Calibri" panose="020F0502020204030204"/>
              </a:rPr>
              <a:t>the</a:t>
            </a:r>
            <a:r>
              <a:rPr lang="nb-NO" b="0" dirty="0">
                <a:cs typeface="Calibri" panose="020F0502020204030204"/>
              </a:rPr>
              <a:t> </a:t>
            </a:r>
            <a:r>
              <a:rPr lang="nb-NO" b="0" dirty="0" err="1">
                <a:cs typeface="Calibri" panose="020F0502020204030204"/>
              </a:rPr>
              <a:t>multiculturalism</a:t>
            </a:r>
            <a:r>
              <a:rPr lang="nb-NO" b="0" dirty="0">
                <a:cs typeface="Calibri" panose="020F0502020204030204"/>
              </a:rPr>
              <a:t> in Norway?</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11</a:t>
            </a:fld>
            <a:endParaRPr lang="nb-NO"/>
          </a:p>
        </p:txBody>
      </p:sp>
    </p:spTree>
    <p:extLst>
      <p:ext uri="{BB962C8B-B14F-4D97-AF65-F5344CB8AC3E}">
        <p14:creationId xmlns:p14="http://schemas.microsoft.com/office/powerpoint/2010/main" val="264695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This </a:t>
            </a:r>
            <a:r>
              <a:rPr lang="nb-NO" dirty="0" err="1"/>
              <a:t>dialogue</a:t>
            </a:r>
            <a:r>
              <a:rPr lang="nb-NO" dirty="0"/>
              <a:t> </a:t>
            </a:r>
            <a:r>
              <a:rPr lang="nb-NO" dirty="0" err="1"/>
              <a:t>card</a:t>
            </a:r>
            <a:r>
              <a:rPr lang="nb-NO" dirty="0"/>
              <a:t> is </a:t>
            </a:r>
            <a:r>
              <a:rPr lang="nb-NO" dirty="0" err="1"/>
              <a:t>based</a:t>
            </a:r>
            <a:r>
              <a:rPr lang="nb-NO" dirty="0"/>
              <a:t> </a:t>
            </a:r>
            <a:r>
              <a:rPr lang="nb-NO" dirty="0" err="1"/>
              <a:t>on</a:t>
            </a:r>
            <a:r>
              <a:rPr lang="nb-NO" dirty="0"/>
              <a:t> a true story from Evenes airport in 2018, </a:t>
            </a:r>
            <a:r>
              <a:rPr lang="nb-NO" dirty="0" err="1"/>
              <a:t>where</a:t>
            </a:r>
            <a:r>
              <a:rPr lang="nb-NO" dirty="0"/>
              <a:t> it </a:t>
            </a:r>
            <a:r>
              <a:rPr lang="nb-NO" dirty="0" err="1"/>
              <a:t>was</a:t>
            </a:r>
            <a:r>
              <a:rPr lang="nb-NO" dirty="0"/>
              <a:t> </a:t>
            </a:r>
            <a:r>
              <a:rPr lang="nb-NO" dirty="0" err="1"/>
              <a:t>concluded</a:t>
            </a:r>
            <a:r>
              <a:rPr lang="nb-NO" dirty="0"/>
              <a:t> </a:t>
            </a:r>
            <a:r>
              <a:rPr lang="nb-NO" dirty="0" err="1"/>
              <a:t>that</a:t>
            </a:r>
            <a:r>
              <a:rPr lang="nb-NO" dirty="0"/>
              <a:t> </a:t>
            </a:r>
            <a:r>
              <a:rPr lang="nb-NO" dirty="0" err="1"/>
              <a:t>this</a:t>
            </a:r>
            <a:r>
              <a:rPr lang="nb-NO" dirty="0"/>
              <a:t> </a:t>
            </a:r>
            <a:r>
              <a:rPr lang="nb-NO" dirty="0" err="1"/>
              <a:t>request</a:t>
            </a:r>
            <a:r>
              <a:rPr lang="nb-NO" dirty="0"/>
              <a:t> </a:t>
            </a:r>
            <a:r>
              <a:rPr lang="nb-NO" dirty="0" err="1"/>
              <a:t>was</a:t>
            </a:r>
            <a:r>
              <a:rPr lang="nb-NO" dirty="0"/>
              <a:t> a </a:t>
            </a:r>
            <a:r>
              <a:rPr lang="nb-NO" dirty="0" err="1"/>
              <a:t>breach</a:t>
            </a:r>
            <a:r>
              <a:rPr lang="nb-NO" dirty="0"/>
              <a:t> </a:t>
            </a:r>
            <a:r>
              <a:rPr lang="nb-NO" dirty="0" err="1"/>
              <a:t>of</a:t>
            </a:r>
            <a:r>
              <a:rPr lang="nb-NO" dirty="0"/>
              <a:t> Avinors guidelines. (Source: </a:t>
            </a:r>
            <a:r>
              <a:rPr lang="nb-NO" dirty="0">
                <a:hlinkClick r:id="rId3"/>
              </a:rPr>
              <a:t>nyheter, flyplass | Muslimsk kvinne måtte fjerne hijaben i sikkerhetskontrollen på Evenes (an.no)</a:t>
            </a:r>
            <a:r>
              <a:rPr lang="nb-NO" dirty="0"/>
              <a:t>.</a:t>
            </a:r>
          </a:p>
          <a:p>
            <a:endParaRPr lang="nb-NO" dirty="0"/>
          </a:p>
          <a:p>
            <a:r>
              <a:rPr lang="nb-NO" dirty="0"/>
              <a:t>In </a:t>
            </a:r>
            <a:r>
              <a:rPr lang="nb-NO" dirty="0" err="1"/>
              <a:t>such</a:t>
            </a:r>
            <a:r>
              <a:rPr lang="nb-NO" dirty="0"/>
              <a:t> a </a:t>
            </a:r>
            <a:r>
              <a:rPr lang="nb-NO" dirty="0" err="1"/>
              <a:t>situation</a:t>
            </a:r>
            <a:r>
              <a:rPr lang="nb-NO" dirty="0"/>
              <a:t> </a:t>
            </a:r>
            <a:r>
              <a:rPr lang="nb-NO" dirty="0" err="1"/>
              <a:t>the</a:t>
            </a:r>
            <a:r>
              <a:rPr lang="nb-NO" dirty="0"/>
              <a:t> hijab </a:t>
            </a:r>
            <a:r>
              <a:rPr lang="nb-NO" dirty="0" err="1"/>
              <a:t>should</a:t>
            </a:r>
            <a:r>
              <a:rPr lang="nb-NO" dirty="0"/>
              <a:t> not be </a:t>
            </a:r>
            <a:r>
              <a:rPr lang="nb-NO" dirty="0" err="1"/>
              <a:t>removed</a:t>
            </a:r>
            <a:r>
              <a:rPr lang="nb-NO" dirty="0"/>
              <a:t> in </a:t>
            </a:r>
            <a:r>
              <a:rPr lang="nb-NO" dirty="0" err="1"/>
              <a:t>the</a:t>
            </a:r>
            <a:r>
              <a:rPr lang="nb-NO" dirty="0"/>
              <a:t> </a:t>
            </a:r>
            <a:r>
              <a:rPr lang="nb-NO" dirty="0" err="1"/>
              <a:t>security</a:t>
            </a:r>
            <a:r>
              <a:rPr lang="nb-NO" dirty="0"/>
              <a:t> </a:t>
            </a:r>
            <a:r>
              <a:rPr lang="nb-NO" dirty="0" err="1"/>
              <a:t>check</a:t>
            </a:r>
            <a:r>
              <a:rPr lang="nb-NO" dirty="0"/>
              <a:t> line. One </a:t>
            </a:r>
            <a:r>
              <a:rPr lang="nb-NO" dirty="0" err="1"/>
              <a:t>can</a:t>
            </a:r>
            <a:r>
              <a:rPr lang="nb-NO" dirty="0"/>
              <a:t> </a:t>
            </a:r>
            <a:r>
              <a:rPr lang="nb-NO" dirty="0" err="1"/>
              <a:t>check</a:t>
            </a:r>
            <a:r>
              <a:rPr lang="nb-NO" dirty="0"/>
              <a:t> by </a:t>
            </a:r>
            <a:r>
              <a:rPr lang="nb-NO" dirty="0" err="1"/>
              <a:t>touching</a:t>
            </a:r>
            <a:r>
              <a:rPr lang="nb-NO" dirty="0"/>
              <a:t> </a:t>
            </a:r>
            <a:r>
              <a:rPr lang="nb-NO" dirty="0" err="1"/>
              <a:t>the</a:t>
            </a:r>
            <a:r>
              <a:rPr lang="nb-NO" dirty="0"/>
              <a:t> </a:t>
            </a:r>
            <a:r>
              <a:rPr lang="nb-NO" dirty="0" err="1"/>
              <a:t>outsides</a:t>
            </a:r>
            <a:r>
              <a:rPr lang="nb-NO" dirty="0"/>
              <a:t> </a:t>
            </a:r>
            <a:r>
              <a:rPr lang="nb-NO" dirty="0" err="1"/>
              <a:t>of</a:t>
            </a:r>
            <a:r>
              <a:rPr lang="nb-NO" dirty="0"/>
              <a:t> </a:t>
            </a:r>
            <a:r>
              <a:rPr lang="nb-NO" dirty="0" err="1"/>
              <a:t>the</a:t>
            </a:r>
            <a:r>
              <a:rPr lang="nb-NO" dirty="0"/>
              <a:t> hijab. If </a:t>
            </a:r>
            <a:r>
              <a:rPr lang="nb-NO" dirty="0" err="1"/>
              <a:t>strictly</a:t>
            </a:r>
            <a:r>
              <a:rPr lang="nb-NO" dirty="0"/>
              <a:t> </a:t>
            </a:r>
            <a:r>
              <a:rPr lang="nb-NO" dirty="0" err="1"/>
              <a:t>necessary</a:t>
            </a:r>
            <a:r>
              <a:rPr lang="nb-NO" dirty="0"/>
              <a:t>, </a:t>
            </a:r>
            <a:r>
              <a:rPr lang="nb-NO" dirty="0" err="1"/>
              <a:t>the</a:t>
            </a:r>
            <a:r>
              <a:rPr lang="nb-NO" dirty="0"/>
              <a:t> hijab </a:t>
            </a:r>
            <a:r>
              <a:rPr lang="nb-NO" dirty="0" err="1"/>
              <a:t>may</a:t>
            </a:r>
            <a:r>
              <a:rPr lang="nb-NO" dirty="0"/>
              <a:t> be </a:t>
            </a:r>
            <a:r>
              <a:rPr lang="nb-NO" dirty="0" err="1"/>
              <a:t>removed</a:t>
            </a:r>
            <a:r>
              <a:rPr lang="nb-NO" dirty="0"/>
              <a:t> in a private </a:t>
            </a:r>
            <a:r>
              <a:rPr lang="nb-NO" dirty="0" err="1"/>
              <a:t>space</a:t>
            </a:r>
            <a:r>
              <a:rPr lang="nb-NO" dirty="0"/>
              <a:t>, and </a:t>
            </a:r>
            <a:r>
              <a:rPr lang="nb-NO" dirty="0" err="1"/>
              <a:t>this</a:t>
            </a:r>
            <a:r>
              <a:rPr lang="nb-NO" dirty="0"/>
              <a:t> must be done </a:t>
            </a:r>
            <a:r>
              <a:rPr lang="nb-NO" dirty="0" err="1"/>
              <a:t>with</a:t>
            </a:r>
            <a:r>
              <a:rPr lang="nb-NO" dirty="0"/>
              <a:t> </a:t>
            </a:r>
            <a:r>
              <a:rPr lang="nb-NO" dirty="0" err="1"/>
              <a:t>diginity</a:t>
            </a:r>
            <a:r>
              <a:rPr lang="nb-NO" dirty="0"/>
              <a:t>. </a:t>
            </a:r>
          </a:p>
          <a:p>
            <a:endParaRPr lang="nb-NO" dirty="0"/>
          </a:p>
          <a:p>
            <a:r>
              <a:rPr lang="nb-NO" b="1" dirty="0" err="1"/>
              <a:t>Follow</a:t>
            </a:r>
            <a:r>
              <a:rPr lang="nb-NO" b="1" dirty="0"/>
              <a:t>-up questions:</a:t>
            </a:r>
          </a:p>
          <a:p>
            <a:pPr marL="171450" indent="-171450">
              <a:buFontTx/>
              <a:buChar char="-"/>
            </a:pPr>
            <a:r>
              <a:rPr lang="nb-NO" b="0" dirty="0" err="1"/>
              <a:t>Mention</a:t>
            </a:r>
            <a:r>
              <a:rPr lang="nb-NO" b="0" dirty="0"/>
              <a:t> </a:t>
            </a:r>
            <a:r>
              <a:rPr lang="nb-NO" b="0" dirty="0" err="1"/>
              <a:t>freedom</a:t>
            </a:r>
            <a:r>
              <a:rPr lang="nb-NO" b="0" dirty="0"/>
              <a:t> </a:t>
            </a:r>
            <a:r>
              <a:rPr lang="nb-NO" b="0" dirty="0" err="1"/>
              <a:t>of</a:t>
            </a:r>
            <a:r>
              <a:rPr lang="nb-NO" b="0" dirty="0"/>
              <a:t> religion – do </a:t>
            </a:r>
            <a:r>
              <a:rPr lang="nb-NO" b="0" dirty="0" err="1"/>
              <a:t>you</a:t>
            </a:r>
            <a:r>
              <a:rPr lang="nb-NO" b="0" dirty="0"/>
              <a:t> </a:t>
            </a:r>
            <a:r>
              <a:rPr lang="nb-NO" b="0" dirty="0" err="1"/>
              <a:t>think</a:t>
            </a:r>
            <a:r>
              <a:rPr lang="nb-NO" b="0" dirty="0"/>
              <a:t> </a:t>
            </a:r>
            <a:r>
              <a:rPr lang="nb-NO" b="0" dirty="0" err="1"/>
              <a:t>the</a:t>
            </a:r>
            <a:r>
              <a:rPr lang="nb-NO" b="0" dirty="0"/>
              <a:t> </a:t>
            </a:r>
            <a:r>
              <a:rPr lang="nb-NO" b="0" dirty="0" err="1"/>
              <a:t>security</a:t>
            </a:r>
            <a:r>
              <a:rPr lang="nb-NO" b="0" dirty="0"/>
              <a:t> </a:t>
            </a:r>
            <a:r>
              <a:rPr lang="nb-NO" b="0" dirty="0" err="1"/>
              <a:t>guard</a:t>
            </a:r>
            <a:r>
              <a:rPr lang="nb-NO" b="0" dirty="0"/>
              <a:t> </a:t>
            </a:r>
            <a:r>
              <a:rPr lang="nb-NO" b="0" dirty="0" err="1"/>
              <a:t>was</a:t>
            </a:r>
            <a:r>
              <a:rPr lang="nb-NO" b="0" dirty="0"/>
              <a:t> </a:t>
            </a:r>
            <a:r>
              <a:rPr lang="nb-NO" b="0" dirty="0" err="1"/>
              <a:t>aware</a:t>
            </a:r>
            <a:r>
              <a:rPr lang="nb-NO" b="0" dirty="0"/>
              <a:t> </a:t>
            </a:r>
            <a:r>
              <a:rPr lang="nb-NO" b="0" dirty="0" err="1"/>
              <a:t>of</a:t>
            </a:r>
            <a:r>
              <a:rPr lang="nb-NO" b="0" dirty="0"/>
              <a:t> </a:t>
            </a:r>
            <a:r>
              <a:rPr lang="nb-NO" b="0" dirty="0" err="1"/>
              <a:t>the</a:t>
            </a:r>
            <a:r>
              <a:rPr lang="nb-NO" b="0" dirty="0"/>
              <a:t> </a:t>
            </a:r>
            <a:r>
              <a:rPr lang="nb-NO" b="0" dirty="0" err="1"/>
              <a:t>woman’s</a:t>
            </a:r>
            <a:r>
              <a:rPr lang="nb-NO" b="0" dirty="0"/>
              <a:t> </a:t>
            </a:r>
            <a:r>
              <a:rPr lang="nb-NO" b="0" dirty="0" err="1"/>
              <a:t>religious</a:t>
            </a:r>
            <a:r>
              <a:rPr lang="nb-NO" b="0" dirty="0"/>
              <a:t> </a:t>
            </a:r>
            <a:r>
              <a:rPr lang="nb-NO" b="0" dirty="0" err="1"/>
              <a:t>beliefs</a:t>
            </a:r>
            <a:r>
              <a:rPr lang="nb-NO" b="0" dirty="0"/>
              <a:t>?</a:t>
            </a:r>
          </a:p>
          <a:p>
            <a:pPr marL="171450" indent="-171450">
              <a:buFontTx/>
              <a:buChar char="-"/>
            </a:pPr>
            <a:r>
              <a:rPr lang="nb-NO" b="0" dirty="0" err="1"/>
              <a:t>What</a:t>
            </a:r>
            <a:r>
              <a:rPr lang="nb-NO" b="0" dirty="0"/>
              <a:t> do </a:t>
            </a:r>
            <a:r>
              <a:rPr lang="nb-NO" b="0" dirty="0" err="1"/>
              <a:t>the</a:t>
            </a:r>
            <a:r>
              <a:rPr lang="nb-NO" b="0" dirty="0"/>
              <a:t> </a:t>
            </a:r>
            <a:r>
              <a:rPr lang="nb-NO" b="0" dirty="0" err="1"/>
              <a:t>circumstances</a:t>
            </a:r>
            <a:r>
              <a:rPr lang="nb-NO" b="0" dirty="0"/>
              <a:t> </a:t>
            </a:r>
            <a:r>
              <a:rPr lang="nb-NO" b="0" dirty="0" err="1"/>
              <a:t>of</a:t>
            </a:r>
            <a:r>
              <a:rPr lang="nb-NO" b="0" dirty="0"/>
              <a:t> </a:t>
            </a:r>
            <a:r>
              <a:rPr lang="nb-NO" b="0" dirty="0" err="1"/>
              <a:t>this</a:t>
            </a:r>
            <a:r>
              <a:rPr lang="nb-NO" b="0" dirty="0"/>
              <a:t> </a:t>
            </a:r>
            <a:r>
              <a:rPr lang="nb-NO" b="0" dirty="0" err="1"/>
              <a:t>situation</a:t>
            </a:r>
            <a:r>
              <a:rPr lang="nb-NO" b="0" dirty="0"/>
              <a:t> tell </a:t>
            </a:r>
            <a:r>
              <a:rPr lang="nb-NO" b="0" dirty="0" err="1"/>
              <a:t>us</a:t>
            </a:r>
            <a:r>
              <a:rPr lang="nb-NO" b="0" dirty="0"/>
              <a:t>? </a:t>
            </a:r>
            <a:r>
              <a:rPr lang="nb-NO" b="0" dirty="0" err="1"/>
              <a:t>What</a:t>
            </a:r>
            <a:r>
              <a:rPr lang="nb-NO" b="0" dirty="0"/>
              <a:t> </a:t>
            </a:r>
            <a:r>
              <a:rPr lang="nb-NO" b="0" dirty="0" err="1"/>
              <a:t>was</a:t>
            </a:r>
            <a:r>
              <a:rPr lang="nb-NO" b="0" dirty="0"/>
              <a:t> </a:t>
            </a:r>
            <a:r>
              <a:rPr lang="nb-NO" b="0" dirty="0" err="1"/>
              <a:t>the</a:t>
            </a:r>
            <a:r>
              <a:rPr lang="nb-NO" b="0" dirty="0"/>
              <a:t> tone </a:t>
            </a:r>
            <a:r>
              <a:rPr lang="nb-NO" b="0" dirty="0" err="1"/>
              <a:t>of</a:t>
            </a:r>
            <a:r>
              <a:rPr lang="nb-NO" b="0" dirty="0"/>
              <a:t> </a:t>
            </a:r>
            <a:r>
              <a:rPr lang="nb-NO" b="0" dirty="0" err="1"/>
              <a:t>the</a:t>
            </a:r>
            <a:r>
              <a:rPr lang="nb-NO" b="0" dirty="0"/>
              <a:t> </a:t>
            </a:r>
            <a:r>
              <a:rPr lang="nb-NO" b="0" dirty="0" err="1"/>
              <a:t>security</a:t>
            </a:r>
            <a:r>
              <a:rPr lang="nb-NO" b="0" dirty="0"/>
              <a:t> </a:t>
            </a:r>
            <a:r>
              <a:rPr lang="nb-NO" b="0" dirty="0" err="1"/>
              <a:t>guard</a:t>
            </a:r>
            <a:r>
              <a:rPr lang="nb-NO" b="0" dirty="0"/>
              <a:t>? </a:t>
            </a:r>
            <a:r>
              <a:rPr lang="nb-NO" b="0" dirty="0" err="1"/>
              <a:t>Were</a:t>
            </a:r>
            <a:r>
              <a:rPr lang="nb-NO" b="0" dirty="0"/>
              <a:t> </a:t>
            </a:r>
            <a:r>
              <a:rPr lang="nb-NO" b="0" dirty="0" err="1"/>
              <a:t>they</a:t>
            </a:r>
            <a:r>
              <a:rPr lang="nb-NO" b="0" dirty="0"/>
              <a:t> </a:t>
            </a:r>
            <a:r>
              <a:rPr lang="nb-NO" b="0" dirty="0" err="1"/>
              <a:t>aware</a:t>
            </a:r>
            <a:r>
              <a:rPr lang="nb-NO" b="0" dirty="0"/>
              <a:t> </a:t>
            </a:r>
            <a:r>
              <a:rPr lang="nb-NO" b="0" dirty="0" err="1"/>
              <a:t>of</a:t>
            </a:r>
            <a:r>
              <a:rPr lang="nb-NO" b="0" dirty="0"/>
              <a:t> </a:t>
            </a:r>
            <a:r>
              <a:rPr lang="nb-NO" b="0" dirty="0" err="1"/>
              <a:t>protocol</a:t>
            </a:r>
            <a:r>
              <a:rPr lang="nb-NO" b="0" dirty="0"/>
              <a:t>? May stereotypes have </a:t>
            </a:r>
            <a:r>
              <a:rPr lang="nb-NO" b="0" dirty="0" err="1"/>
              <a:t>influenced</a:t>
            </a:r>
            <a:r>
              <a:rPr lang="nb-NO" b="0" dirty="0"/>
              <a:t> </a:t>
            </a:r>
            <a:r>
              <a:rPr lang="nb-NO" b="0" dirty="0" err="1"/>
              <a:t>this</a:t>
            </a:r>
            <a:r>
              <a:rPr lang="nb-NO" b="0" dirty="0"/>
              <a:t> </a:t>
            </a:r>
            <a:r>
              <a:rPr lang="nb-NO" b="0" dirty="0" err="1"/>
              <a:t>situation</a:t>
            </a:r>
            <a:r>
              <a:rPr lang="nb-NO" b="0" dirty="0"/>
              <a:t>?</a:t>
            </a:r>
          </a:p>
          <a:p>
            <a:pPr marL="171450" indent="-171450">
              <a:buFontTx/>
              <a:buChar char="-"/>
            </a:pPr>
            <a:r>
              <a:rPr lang="nb-NO" b="0" dirty="0"/>
              <a:t>Do </a:t>
            </a:r>
            <a:r>
              <a:rPr lang="nb-NO" b="0" dirty="0" err="1"/>
              <a:t>you</a:t>
            </a:r>
            <a:r>
              <a:rPr lang="nb-NO" b="0" dirty="0"/>
              <a:t> have underlying </a:t>
            </a:r>
            <a:r>
              <a:rPr lang="nb-NO" b="0" dirty="0" err="1"/>
              <a:t>prejudices</a:t>
            </a:r>
            <a:r>
              <a:rPr lang="nb-NO" b="0" dirty="0"/>
              <a:t> </a:t>
            </a:r>
            <a:r>
              <a:rPr lang="nb-NO" b="0" dirty="0" err="1"/>
              <a:t>that</a:t>
            </a:r>
            <a:r>
              <a:rPr lang="nb-NO" b="0" dirty="0"/>
              <a:t> </a:t>
            </a:r>
            <a:r>
              <a:rPr lang="nb-NO" b="0" dirty="0" err="1"/>
              <a:t>impact</a:t>
            </a:r>
            <a:r>
              <a:rPr lang="nb-NO" b="0" dirty="0"/>
              <a:t> </a:t>
            </a:r>
            <a:r>
              <a:rPr lang="nb-NO" b="0" dirty="0" err="1"/>
              <a:t>the</a:t>
            </a:r>
            <a:r>
              <a:rPr lang="nb-NO" b="0" dirty="0"/>
              <a:t> </a:t>
            </a:r>
            <a:r>
              <a:rPr lang="nb-NO" b="0" dirty="0" err="1"/>
              <a:t>way</a:t>
            </a:r>
            <a:r>
              <a:rPr lang="nb-NO" b="0" dirty="0"/>
              <a:t> </a:t>
            </a:r>
            <a:r>
              <a:rPr lang="nb-NO" b="0" dirty="0" err="1"/>
              <a:t>you</a:t>
            </a:r>
            <a:r>
              <a:rPr lang="nb-NO" b="0" dirty="0"/>
              <a:t> </a:t>
            </a:r>
            <a:r>
              <a:rPr lang="nb-NO" b="0" dirty="0" err="1"/>
              <a:t>treat</a:t>
            </a:r>
            <a:r>
              <a:rPr lang="nb-NO" b="0" dirty="0"/>
              <a:t> </a:t>
            </a:r>
            <a:r>
              <a:rPr lang="nb-NO" b="0" dirty="0" err="1"/>
              <a:t>people</a:t>
            </a:r>
            <a:r>
              <a:rPr lang="nb-NO" b="0" dirty="0"/>
              <a:t>?</a:t>
            </a:r>
          </a:p>
          <a:p>
            <a:pPr marL="171450" indent="-171450">
              <a:buFontTx/>
              <a:buChar char="-"/>
            </a:pPr>
            <a:r>
              <a:rPr lang="nb-NO" b="0" dirty="0" err="1"/>
              <a:t>Feel</a:t>
            </a:r>
            <a:r>
              <a:rPr lang="nb-NO" b="0" dirty="0"/>
              <a:t> </a:t>
            </a:r>
            <a:r>
              <a:rPr lang="nb-NO" b="0" dirty="0" err="1"/>
              <a:t>free</a:t>
            </a:r>
            <a:r>
              <a:rPr lang="nb-NO" b="0" dirty="0"/>
              <a:t> to ask </a:t>
            </a:r>
            <a:r>
              <a:rPr lang="nb-NO" b="0" dirty="0" err="1"/>
              <a:t>how</a:t>
            </a:r>
            <a:r>
              <a:rPr lang="nb-NO" b="0" dirty="0"/>
              <a:t> </a:t>
            </a:r>
            <a:r>
              <a:rPr lang="nb-NO" b="0" dirty="0" err="1"/>
              <a:t>the</a:t>
            </a:r>
            <a:r>
              <a:rPr lang="nb-NO" b="0" dirty="0"/>
              <a:t> </a:t>
            </a:r>
            <a:r>
              <a:rPr lang="nb-NO" b="0" dirty="0" err="1"/>
              <a:t>participants</a:t>
            </a:r>
            <a:r>
              <a:rPr lang="nb-NO" b="0" dirty="0"/>
              <a:t> </a:t>
            </a:r>
            <a:r>
              <a:rPr lang="nb-NO" b="0" dirty="0" err="1"/>
              <a:t>may</a:t>
            </a:r>
            <a:r>
              <a:rPr lang="nb-NO" b="0" dirty="0"/>
              <a:t> have </a:t>
            </a:r>
            <a:r>
              <a:rPr lang="nb-NO" b="0" dirty="0" err="1"/>
              <a:t>reacted</a:t>
            </a:r>
            <a:r>
              <a:rPr lang="nb-NO" b="0" dirty="0"/>
              <a:t> </a:t>
            </a:r>
            <a:r>
              <a:rPr lang="nb-NO" b="0" dirty="0" err="1"/>
              <a:t>if</a:t>
            </a:r>
            <a:r>
              <a:rPr lang="nb-NO" b="0" dirty="0"/>
              <a:t> </a:t>
            </a:r>
            <a:r>
              <a:rPr lang="nb-NO" b="0" dirty="0" err="1"/>
              <a:t>they</a:t>
            </a:r>
            <a:r>
              <a:rPr lang="nb-NO" b="0" dirty="0"/>
              <a:t> </a:t>
            </a:r>
            <a:r>
              <a:rPr lang="nb-NO" b="0" dirty="0" err="1"/>
              <a:t>witnessed</a:t>
            </a:r>
            <a:r>
              <a:rPr lang="nb-NO" b="0" dirty="0"/>
              <a:t> </a:t>
            </a:r>
            <a:r>
              <a:rPr lang="nb-NO" b="0" dirty="0" err="1"/>
              <a:t>this</a:t>
            </a:r>
            <a:r>
              <a:rPr lang="nb-NO" b="0" dirty="0"/>
              <a:t> </a:t>
            </a:r>
            <a:r>
              <a:rPr lang="nb-NO" b="0" dirty="0" err="1"/>
              <a:t>situation</a:t>
            </a:r>
            <a:r>
              <a:rPr lang="nb-NO" b="0" dirty="0"/>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12</a:t>
            </a:fld>
            <a:endParaRPr lang="nb-NO"/>
          </a:p>
        </p:txBody>
      </p:sp>
    </p:spTree>
    <p:extLst>
      <p:ext uri="{BB962C8B-B14F-4D97-AF65-F5344CB8AC3E}">
        <p14:creationId xmlns:p14="http://schemas.microsoft.com/office/powerpoint/2010/main" val="2499335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This scenario is </a:t>
            </a:r>
            <a:r>
              <a:rPr lang="nb-NO" dirty="0" err="1"/>
              <a:t>meant</a:t>
            </a:r>
            <a:r>
              <a:rPr lang="nb-NO" dirty="0"/>
              <a:t> to </a:t>
            </a:r>
            <a:r>
              <a:rPr lang="nb-NO" dirty="0" err="1"/>
              <a:t>create</a:t>
            </a:r>
            <a:r>
              <a:rPr lang="nb-NO" dirty="0"/>
              <a:t> </a:t>
            </a:r>
            <a:r>
              <a:rPr lang="nb-NO" dirty="0" err="1"/>
              <a:t>reflection</a:t>
            </a:r>
            <a:r>
              <a:rPr lang="nb-NO" dirty="0"/>
              <a:t> </a:t>
            </a:r>
            <a:r>
              <a:rPr lang="nb-NO" dirty="0" err="1"/>
              <a:t>around</a:t>
            </a:r>
            <a:r>
              <a:rPr lang="nb-NO" dirty="0"/>
              <a:t> </a:t>
            </a:r>
            <a:r>
              <a:rPr lang="nb-NO" dirty="0" err="1"/>
              <a:t>our</a:t>
            </a:r>
            <a:r>
              <a:rPr lang="nb-NO" dirty="0"/>
              <a:t> </a:t>
            </a:r>
            <a:r>
              <a:rPr lang="nb-NO" dirty="0" err="1"/>
              <a:t>own</a:t>
            </a:r>
            <a:r>
              <a:rPr lang="nb-NO" dirty="0"/>
              <a:t> </a:t>
            </a:r>
            <a:r>
              <a:rPr lang="nb-NO" dirty="0" err="1"/>
              <a:t>values</a:t>
            </a:r>
            <a:r>
              <a:rPr lang="nb-NO" dirty="0"/>
              <a:t> in </a:t>
            </a:r>
            <a:r>
              <a:rPr lang="nb-NO" dirty="0" err="1"/>
              <a:t>such</a:t>
            </a:r>
            <a:r>
              <a:rPr lang="nb-NO" dirty="0"/>
              <a:t> a </a:t>
            </a:r>
            <a:r>
              <a:rPr lang="nb-NO" dirty="0" err="1"/>
              <a:t>situation</a:t>
            </a:r>
            <a:r>
              <a:rPr lang="nb-NO" dirty="0"/>
              <a:t>. Underline </a:t>
            </a:r>
            <a:r>
              <a:rPr lang="nb-NO" dirty="0" err="1"/>
              <a:t>that</a:t>
            </a:r>
            <a:r>
              <a:rPr lang="nb-NO" dirty="0"/>
              <a:t> </a:t>
            </a:r>
            <a:r>
              <a:rPr lang="nb-NO" dirty="0" err="1"/>
              <a:t>there</a:t>
            </a:r>
            <a:r>
              <a:rPr lang="nb-NO" dirty="0"/>
              <a:t> </a:t>
            </a:r>
            <a:r>
              <a:rPr lang="nb-NO" dirty="0" err="1"/>
              <a:t>are</a:t>
            </a:r>
            <a:r>
              <a:rPr lang="nb-NO" dirty="0"/>
              <a:t> </a:t>
            </a:r>
            <a:r>
              <a:rPr lang="nb-NO" dirty="0" err="1"/>
              <a:t>no</a:t>
            </a:r>
            <a:r>
              <a:rPr lang="nb-NO" dirty="0"/>
              <a:t> right or </a:t>
            </a:r>
            <a:r>
              <a:rPr lang="nb-NO" dirty="0" err="1"/>
              <a:t>wrong</a:t>
            </a:r>
            <a:r>
              <a:rPr lang="nb-NO" dirty="0"/>
              <a:t> </a:t>
            </a:r>
            <a:r>
              <a:rPr lang="nb-NO" dirty="0" err="1"/>
              <a:t>answers</a:t>
            </a:r>
            <a:r>
              <a:rPr lang="nb-NO" dirty="0"/>
              <a:t>.</a:t>
            </a:r>
          </a:p>
          <a:p>
            <a:endParaRPr lang="nb-NO" dirty="0"/>
          </a:p>
          <a:p>
            <a:r>
              <a:rPr lang="nb-NO" b="1" dirty="0" err="1"/>
              <a:t>Follow</a:t>
            </a:r>
            <a:r>
              <a:rPr lang="nb-NO" b="1" dirty="0"/>
              <a:t>-up questions:</a:t>
            </a:r>
            <a:endParaRPr lang="nb-NO" b="1" dirty="0">
              <a:cs typeface="Calibri"/>
            </a:endParaRPr>
          </a:p>
          <a:p>
            <a:pPr marL="171450" indent="-171450">
              <a:buFont typeface="Arial"/>
              <a:buChar char="•"/>
            </a:pPr>
            <a:r>
              <a:rPr lang="nb-NO" dirty="0">
                <a:cs typeface="Calibri"/>
              </a:rPr>
              <a:t>Do </a:t>
            </a:r>
            <a:r>
              <a:rPr lang="nb-NO" dirty="0" err="1">
                <a:cs typeface="Calibri"/>
              </a:rPr>
              <a:t>you</a:t>
            </a:r>
            <a:r>
              <a:rPr lang="nb-NO" dirty="0">
                <a:cs typeface="Calibri"/>
              </a:rPr>
              <a:t> </a:t>
            </a:r>
            <a:r>
              <a:rPr lang="nb-NO" dirty="0" err="1">
                <a:cs typeface="Calibri"/>
              </a:rPr>
              <a:t>think</a:t>
            </a:r>
            <a:r>
              <a:rPr lang="nb-NO" dirty="0">
                <a:cs typeface="Calibri"/>
              </a:rPr>
              <a:t> </a:t>
            </a:r>
            <a:r>
              <a:rPr lang="nb-NO" dirty="0" err="1">
                <a:cs typeface="Calibri"/>
              </a:rPr>
              <a:t>ethnicity</a:t>
            </a:r>
            <a:r>
              <a:rPr lang="nb-NO" dirty="0">
                <a:cs typeface="Calibri"/>
              </a:rPr>
              <a:t> or </a:t>
            </a:r>
            <a:r>
              <a:rPr lang="nb-NO" dirty="0" err="1">
                <a:cs typeface="Calibri"/>
              </a:rPr>
              <a:t>skin</a:t>
            </a:r>
            <a:r>
              <a:rPr lang="nb-NO" dirty="0">
                <a:cs typeface="Calibri"/>
              </a:rPr>
              <a:t> </a:t>
            </a:r>
            <a:r>
              <a:rPr lang="nb-NO" dirty="0" err="1">
                <a:cs typeface="Calibri"/>
              </a:rPr>
              <a:t>color</a:t>
            </a:r>
            <a:r>
              <a:rPr lang="nb-NO" dirty="0">
                <a:cs typeface="Calibri"/>
              </a:rPr>
              <a:t> have an </a:t>
            </a:r>
            <a:r>
              <a:rPr lang="nb-NO" dirty="0" err="1">
                <a:cs typeface="Calibri"/>
              </a:rPr>
              <a:t>impact</a:t>
            </a:r>
            <a:r>
              <a:rPr lang="nb-NO" dirty="0">
                <a:cs typeface="Calibri"/>
              </a:rPr>
              <a:t> </a:t>
            </a:r>
            <a:r>
              <a:rPr lang="nb-NO" dirty="0" err="1">
                <a:cs typeface="Calibri"/>
              </a:rPr>
              <a:t>on</a:t>
            </a:r>
            <a:r>
              <a:rPr lang="nb-NO" dirty="0">
                <a:cs typeface="Calibri"/>
              </a:rPr>
              <a:t> </a:t>
            </a:r>
            <a:r>
              <a:rPr lang="nb-NO" dirty="0" err="1">
                <a:cs typeface="Calibri"/>
              </a:rPr>
              <a:t>whether</a:t>
            </a:r>
            <a:r>
              <a:rPr lang="nb-NO" dirty="0">
                <a:cs typeface="Calibri"/>
              </a:rPr>
              <a:t> or not </a:t>
            </a:r>
            <a:r>
              <a:rPr lang="nb-NO" dirty="0" err="1">
                <a:cs typeface="Calibri"/>
              </a:rPr>
              <a:t>you</a:t>
            </a:r>
            <a:r>
              <a:rPr lang="nb-NO" dirty="0">
                <a:cs typeface="Calibri"/>
              </a:rPr>
              <a:t> </a:t>
            </a:r>
            <a:r>
              <a:rPr lang="nb-NO" dirty="0" err="1">
                <a:cs typeface="Calibri"/>
              </a:rPr>
              <a:t>are</a:t>
            </a:r>
            <a:r>
              <a:rPr lang="nb-NO" dirty="0">
                <a:cs typeface="Calibri"/>
              </a:rPr>
              <a:t> </a:t>
            </a:r>
            <a:r>
              <a:rPr lang="nb-NO" dirty="0" err="1">
                <a:cs typeface="Calibri"/>
              </a:rPr>
              <a:t>willing</a:t>
            </a:r>
            <a:r>
              <a:rPr lang="nb-NO" dirty="0">
                <a:cs typeface="Calibri"/>
              </a:rPr>
              <a:t> to </a:t>
            </a:r>
            <a:r>
              <a:rPr lang="nb-NO" dirty="0" err="1">
                <a:cs typeface="Calibri"/>
              </a:rPr>
              <a:t>help</a:t>
            </a:r>
            <a:r>
              <a:rPr lang="nb-NO" dirty="0">
                <a:cs typeface="Calibri"/>
              </a:rPr>
              <a:t> a stranger?</a:t>
            </a:r>
          </a:p>
          <a:p>
            <a:pPr marL="171450" indent="-171450">
              <a:buFont typeface="Arial"/>
              <a:buChar char="•"/>
            </a:pPr>
            <a:r>
              <a:rPr lang="nb-NO" dirty="0" err="1">
                <a:cs typeface="Calibri"/>
              </a:rPr>
              <a:t>Would</a:t>
            </a:r>
            <a:r>
              <a:rPr lang="nb-NO" dirty="0">
                <a:cs typeface="Calibri"/>
              </a:rPr>
              <a:t> it be </a:t>
            </a:r>
            <a:r>
              <a:rPr lang="nb-NO" dirty="0" err="1">
                <a:cs typeface="Calibri"/>
              </a:rPr>
              <a:t>important</a:t>
            </a:r>
            <a:r>
              <a:rPr lang="nb-NO" dirty="0">
                <a:cs typeface="Calibri"/>
              </a:rPr>
              <a:t> to </a:t>
            </a:r>
            <a:r>
              <a:rPr lang="nb-NO" dirty="0" err="1">
                <a:cs typeface="Calibri"/>
              </a:rPr>
              <a:t>you</a:t>
            </a:r>
            <a:r>
              <a:rPr lang="nb-NO" dirty="0">
                <a:cs typeface="Calibri"/>
              </a:rPr>
              <a:t> </a:t>
            </a:r>
            <a:r>
              <a:rPr lang="nb-NO" dirty="0" err="1">
                <a:cs typeface="Calibri"/>
              </a:rPr>
              <a:t>whether</a:t>
            </a:r>
            <a:r>
              <a:rPr lang="nb-NO" dirty="0">
                <a:cs typeface="Calibri"/>
              </a:rPr>
              <a:t> or not </a:t>
            </a:r>
            <a:r>
              <a:rPr lang="nb-NO" dirty="0" err="1">
                <a:cs typeface="Calibri"/>
              </a:rPr>
              <a:t>the</a:t>
            </a:r>
            <a:r>
              <a:rPr lang="nb-NO" dirty="0">
                <a:cs typeface="Calibri"/>
              </a:rPr>
              <a:t> boy </a:t>
            </a:r>
            <a:r>
              <a:rPr lang="nb-NO" dirty="0" err="1">
                <a:cs typeface="Calibri"/>
              </a:rPr>
              <a:t>spoke</a:t>
            </a:r>
            <a:r>
              <a:rPr lang="nb-NO" dirty="0">
                <a:cs typeface="Calibri"/>
              </a:rPr>
              <a:t> Norwegian?</a:t>
            </a:r>
          </a:p>
          <a:p>
            <a:pPr marL="171450" indent="-171450">
              <a:buFont typeface="Arial"/>
              <a:buChar char="•"/>
            </a:pPr>
            <a:r>
              <a:rPr lang="nb-NO" dirty="0">
                <a:cs typeface="Calibri"/>
              </a:rPr>
              <a:t>In </a:t>
            </a:r>
            <a:r>
              <a:rPr lang="nb-NO" dirty="0" err="1">
                <a:cs typeface="Calibri"/>
              </a:rPr>
              <a:t>which</a:t>
            </a:r>
            <a:r>
              <a:rPr lang="nb-NO" dirty="0">
                <a:cs typeface="Calibri"/>
              </a:rPr>
              <a:t> </a:t>
            </a:r>
            <a:r>
              <a:rPr lang="nb-NO" dirty="0" err="1">
                <a:cs typeface="Calibri"/>
              </a:rPr>
              <a:t>way</a:t>
            </a:r>
            <a:r>
              <a:rPr lang="nb-NO" dirty="0">
                <a:cs typeface="Calibri"/>
              </a:rPr>
              <a:t> </a:t>
            </a:r>
            <a:r>
              <a:rPr lang="nb-NO" dirty="0" err="1">
                <a:cs typeface="Calibri"/>
              </a:rPr>
              <a:t>may</a:t>
            </a:r>
            <a:r>
              <a:rPr lang="nb-NO" dirty="0">
                <a:cs typeface="Calibri"/>
              </a:rPr>
              <a:t> </a:t>
            </a:r>
            <a:r>
              <a:rPr lang="nb-NO" dirty="0" err="1">
                <a:cs typeface="Calibri"/>
              </a:rPr>
              <a:t>prejucides</a:t>
            </a:r>
            <a:r>
              <a:rPr lang="nb-NO" dirty="0">
                <a:cs typeface="Calibri"/>
              </a:rPr>
              <a:t> play a </a:t>
            </a:r>
            <a:r>
              <a:rPr lang="nb-NO" dirty="0" err="1">
                <a:cs typeface="Calibri"/>
              </a:rPr>
              <a:t>role</a:t>
            </a:r>
            <a:r>
              <a:rPr lang="nb-NO" dirty="0">
                <a:cs typeface="Calibri"/>
              </a:rPr>
              <a:t> in </a:t>
            </a:r>
            <a:r>
              <a:rPr lang="nb-NO" dirty="0" err="1">
                <a:cs typeface="Calibri"/>
              </a:rPr>
              <a:t>such</a:t>
            </a:r>
            <a:r>
              <a:rPr lang="nb-NO" dirty="0">
                <a:cs typeface="Calibri"/>
              </a:rPr>
              <a:t> a </a:t>
            </a:r>
            <a:r>
              <a:rPr lang="nb-NO" dirty="0" err="1">
                <a:cs typeface="Calibri"/>
              </a:rPr>
              <a:t>situation</a:t>
            </a:r>
            <a:r>
              <a:rPr lang="nb-NO" dirty="0">
                <a:cs typeface="Calibri"/>
              </a:rPr>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13</a:t>
            </a:fld>
            <a:endParaRPr lang="nb-NO"/>
          </a:p>
        </p:txBody>
      </p:sp>
    </p:spTree>
    <p:extLst>
      <p:ext uri="{BB962C8B-B14F-4D97-AF65-F5344CB8AC3E}">
        <p14:creationId xmlns:p14="http://schemas.microsoft.com/office/powerpoint/2010/main" val="1699366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This </a:t>
            </a:r>
            <a:r>
              <a:rPr lang="nb-NO" dirty="0" err="1"/>
              <a:t>card’s</a:t>
            </a:r>
            <a:r>
              <a:rPr lang="nb-NO" dirty="0"/>
              <a:t> purpose is to </a:t>
            </a:r>
            <a:r>
              <a:rPr lang="nb-NO" dirty="0" err="1"/>
              <a:t>get</a:t>
            </a:r>
            <a:r>
              <a:rPr lang="nb-NO" dirty="0"/>
              <a:t> students to start </a:t>
            </a:r>
            <a:r>
              <a:rPr lang="nb-NO" dirty="0" err="1"/>
              <a:t>reflecting</a:t>
            </a:r>
            <a:r>
              <a:rPr lang="nb-NO" dirty="0"/>
              <a:t> </a:t>
            </a:r>
            <a:r>
              <a:rPr lang="nb-NO" dirty="0" err="1"/>
              <a:t>around</a:t>
            </a:r>
            <a:r>
              <a:rPr lang="nb-NO" dirty="0"/>
              <a:t> Norwegian </a:t>
            </a:r>
            <a:r>
              <a:rPr lang="nb-NO" dirty="0" err="1"/>
              <a:t>values</a:t>
            </a:r>
            <a:r>
              <a:rPr lang="nb-NO" dirty="0"/>
              <a:t>, as </a:t>
            </a:r>
            <a:r>
              <a:rPr lang="nb-NO" dirty="0" err="1"/>
              <a:t>well</a:t>
            </a:r>
            <a:r>
              <a:rPr lang="nb-NO" dirty="0"/>
              <a:t> as </a:t>
            </a:r>
            <a:r>
              <a:rPr lang="nb-NO" dirty="0" err="1"/>
              <a:t>common</a:t>
            </a:r>
            <a:r>
              <a:rPr lang="nb-NO" dirty="0"/>
              <a:t> stereotypes. </a:t>
            </a:r>
          </a:p>
          <a:p>
            <a:endParaRPr lang="nb-NO" dirty="0"/>
          </a:p>
          <a:p>
            <a:pPr marL="0" indent="0">
              <a:buFont typeface="Arial" panose="020B0604020202020204" pitchFamily="34" charset="0"/>
              <a:buNone/>
            </a:pPr>
            <a:r>
              <a:rPr lang="nb-NO" b="1" dirty="0" err="1"/>
              <a:t>Follow</a:t>
            </a:r>
            <a:r>
              <a:rPr lang="nb-NO" b="1" dirty="0"/>
              <a:t>-up questions:</a:t>
            </a:r>
            <a:endParaRPr lang="nb-NO" b="1" dirty="0">
              <a:cs typeface="Calibri"/>
            </a:endParaRPr>
          </a:p>
          <a:p>
            <a:pPr marL="171450" indent="-171450">
              <a:buFont typeface="Arial" panose="020B0604020202020204" pitchFamily="34" charset="0"/>
              <a:buChar char="•"/>
            </a:pPr>
            <a:r>
              <a:rPr lang="nb-NO" dirty="0" err="1"/>
              <a:t>Can</a:t>
            </a:r>
            <a:r>
              <a:rPr lang="nb-NO" dirty="0"/>
              <a:t> </a:t>
            </a:r>
            <a:r>
              <a:rPr lang="nb-NO" dirty="0" err="1"/>
              <a:t>you</a:t>
            </a:r>
            <a:r>
              <a:rPr lang="nb-NO" dirty="0"/>
              <a:t> </a:t>
            </a:r>
            <a:r>
              <a:rPr lang="nb-NO" dirty="0" err="1"/>
              <a:t>mention</a:t>
            </a:r>
            <a:r>
              <a:rPr lang="nb-NO" dirty="0"/>
              <a:t> </a:t>
            </a:r>
            <a:r>
              <a:rPr lang="nb-NO" dirty="0" err="1"/>
              <a:t>some</a:t>
            </a:r>
            <a:r>
              <a:rPr lang="nb-NO" dirty="0"/>
              <a:t> </a:t>
            </a:r>
            <a:r>
              <a:rPr lang="nb-NO" dirty="0" err="1"/>
              <a:t>things</a:t>
            </a:r>
            <a:r>
              <a:rPr lang="nb-NO" dirty="0"/>
              <a:t> </a:t>
            </a:r>
            <a:r>
              <a:rPr lang="nb-NO" dirty="0" err="1"/>
              <a:t>which</a:t>
            </a:r>
            <a:r>
              <a:rPr lang="nb-NO" dirty="0"/>
              <a:t> </a:t>
            </a:r>
            <a:r>
              <a:rPr lang="nb-NO" dirty="0" err="1"/>
              <a:t>you</a:t>
            </a:r>
            <a:r>
              <a:rPr lang="nb-NO" dirty="0"/>
              <a:t> </a:t>
            </a:r>
            <a:r>
              <a:rPr lang="nb-NO" dirty="0" err="1"/>
              <a:t>think</a:t>
            </a:r>
            <a:r>
              <a:rPr lang="nb-NO" dirty="0"/>
              <a:t> </a:t>
            </a:r>
            <a:r>
              <a:rPr lang="nb-NO" dirty="0" err="1"/>
              <a:t>are</a:t>
            </a:r>
            <a:r>
              <a:rPr lang="nb-NO" dirty="0"/>
              <a:t> </a:t>
            </a:r>
            <a:r>
              <a:rPr lang="nb-NO" dirty="0" err="1"/>
              <a:t>typically</a:t>
            </a:r>
            <a:r>
              <a:rPr lang="nb-NO" dirty="0"/>
              <a:t> Norwegian?</a:t>
            </a:r>
          </a:p>
          <a:p>
            <a:pPr marL="171450" indent="-171450">
              <a:buFont typeface="Arial" panose="020B0604020202020204" pitchFamily="34" charset="0"/>
              <a:buChar char="•"/>
            </a:pPr>
            <a:r>
              <a:rPr lang="nb-NO" dirty="0" err="1"/>
              <a:t>What</a:t>
            </a:r>
            <a:r>
              <a:rPr lang="nb-NO" dirty="0"/>
              <a:t> makes </a:t>
            </a:r>
            <a:r>
              <a:rPr lang="nb-NO" dirty="0" err="1"/>
              <a:t>something</a:t>
            </a:r>
            <a:r>
              <a:rPr lang="nb-NO" dirty="0"/>
              <a:t> «</a:t>
            </a:r>
            <a:r>
              <a:rPr lang="nb-NO" dirty="0" err="1"/>
              <a:t>typically</a:t>
            </a:r>
            <a:r>
              <a:rPr lang="nb-NO" dirty="0"/>
              <a:t> Norwegian»? (</a:t>
            </a:r>
            <a:r>
              <a:rPr lang="nb-NO" dirty="0" err="1"/>
              <a:t>Traditions</a:t>
            </a:r>
            <a:r>
              <a:rPr lang="nb-NO" dirty="0"/>
              <a:t>? Values? </a:t>
            </a:r>
            <a:r>
              <a:rPr lang="nb-NO" dirty="0" err="1"/>
              <a:t>Attitudes</a:t>
            </a:r>
            <a:r>
              <a:rPr lang="nb-NO" dirty="0"/>
              <a:t>?)</a:t>
            </a:r>
            <a:endParaRPr lang="nb-NO" dirty="0">
              <a:cs typeface="Calibri"/>
            </a:endParaRPr>
          </a:p>
          <a:p>
            <a:pPr marL="0" indent="0">
              <a:buFont typeface="Arial" panose="020B0604020202020204" pitchFamily="34" charset="0"/>
              <a:buNone/>
            </a:pP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14</a:t>
            </a:fld>
            <a:endParaRPr lang="nb-NO"/>
          </a:p>
        </p:txBody>
      </p:sp>
    </p:spTree>
    <p:extLst>
      <p:ext uri="{BB962C8B-B14F-4D97-AF65-F5344CB8AC3E}">
        <p14:creationId xmlns:p14="http://schemas.microsoft.com/office/powerpoint/2010/main" val="2432152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It is </a:t>
            </a:r>
            <a:r>
              <a:rPr lang="nb-NO" dirty="0" err="1"/>
              <a:t>important</a:t>
            </a:r>
            <a:r>
              <a:rPr lang="nb-NO" dirty="0"/>
              <a:t> to </a:t>
            </a:r>
            <a:r>
              <a:rPr lang="nb-NO" dirty="0" err="1"/>
              <a:t>give</a:t>
            </a:r>
            <a:r>
              <a:rPr lang="nb-NO" dirty="0"/>
              <a:t> </a:t>
            </a:r>
            <a:r>
              <a:rPr lang="nb-NO" dirty="0" err="1"/>
              <a:t>this</a:t>
            </a:r>
            <a:r>
              <a:rPr lang="nb-NO" dirty="0"/>
              <a:t> </a:t>
            </a:r>
            <a:r>
              <a:rPr lang="nb-NO" dirty="0" err="1"/>
              <a:t>quote</a:t>
            </a:r>
            <a:r>
              <a:rPr lang="nb-NO" dirty="0"/>
              <a:t> </a:t>
            </a:r>
            <a:r>
              <a:rPr lang="nb-NO" dirty="0" err="1"/>
              <a:t>special</a:t>
            </a:r>
            <a:r>
              <a:rPr lang="nb-NO" dirty="0"/>
              <a:t> </a:t>
            </a:r>
            <a:r>
              <a:rPr lang="nb-NO" dirty="0" err="1"/>
              <a:t>attention</a:t>
            </a:r>
            <a:r>
              <a:rPr lang="nb-NO" dirty="0"/>
              <a:t> </a:t>
            </a:r>
            <a:r>
              <a:rPr lang="nb-NO" dirty="0" err="1"/>
              <a:t>because</a:t>
            </a:r>
            <a:r>
              <a:rPr lang="nb-NO" dirty="0"/>
              <a:t> it mentions 3 </a:t>
            </a:r>
            <a:r>
              <a:rPr lang="nb-NO" dirty="0" err="1"/>
              <a:t>aspects</a:t>
            </a:r>
            <a:r>
              <a:rPr lang="nb-NO" dirty="0"/>
              <a:t> </a:t>
            </a:r>
            <a:r>
              <a:rPr lang="nb-NO" dirty="0" err="1"/>
              <a:t>of</a:t>
            </a:r>
            <a:r>
              <a:rPr lang="nb-NO" dirty="0"/>
              <a:t> preventing </a:t>
            </a:r>
            <a:r>
              <a:rPr lang="nb-NO" dirty="0" err="1"/>
              <a:t>racism</a:t>
            </a:r>
            <a:r>
              <a:rPr lang="nb-NO" dirty="0"/>
              <a:t>. </a:t>
            </a:r>
            <a:r>
              <a:rPr lang="nb-NO" dirty="0" err="1"/>
              <a:t>Feel</a:t>
            </a:r>
            <a:r>
              <a:rPr lang="nb-NO" dirty="0"/>
              <a:t> </a:t>
            </a:r>
            <a:r>
              <a:rPr lang="nb-NO" dirty="0" err="1"/>
              <a:t>free</a:t>
            </a:r>
            <a:r>
              <a:rPr lang="nb-NO" dirty="0"/>
              <a:t> to </a:t>
            </a:r>
            <a:r>
              <a:rPr lang="nb-NO" dirty="0" err="1"/>
              <a:t>referece</a:t>
            </a:r>
            <a:r>
              <a:rPr lang="nb-NO" dirty="0"/>
              <a:t> to Kofi Annas anti-</a:t>
            </a:r>
            <a:r>
              <a:rPr lang="nb-NO" dirty="0" err="1"/>
              <a:t>racism</a:t>
            </a:r>
            <a:r>
              <a:rPr lang="nb-NO" dirty="0"/>
              <a:t> </a:t>
            </a:r>
            <a:r>
              <a:rPr lang="nb-NO" dirty="0" err="1"/>
              <a:t>efforts</a:t>
            </a:r>
            <a:r>
              <a:rPr lang="nb-NO" dirty="0"/>
              <a:t>.</a:t>
            </a:r>
          </a:p>
          <a:p>
            <a:r>
              <a:rPr lang="nb-NO" dirty="0"/>
              <a:t>The </a:t>
            </a:r>
            <a:r>
              <a:rPr lang="nb-NO" dirty="0" err="1"/>
              <a:t>three</a:t>
            </a:r>
            <a:r>
              <a:rPr lang="nb-NO" dirty="0"/>
              <a:t> </a:t>
            </a:r>
            <a:r>
              <a:rPr lang="nb-NO" dirty="0" err="1"/>
              <a:t>central</a:t>
            </a:r>
            <a:r>
              <a:rPr lang="nb-NO" dirty="0"/>
              <a:t> </a:t>
            </a:r>
            <a:r>
              <a:rPr lang="nb-NO" dirty="0" err="1"/>
              <a:t>aspects</a:t>
            </a:r>
            <a:r>
              <a:rPr lang="nb-NO" dirty="0"/>
              <a:t> </a:t>
            </a:r>
            <a:r>
              <a:rPr lang="nb-NO" dirty="0" err="1"/>
              <a:t>of</a:t>
            </a:r>
            <a:r>
              <a:rPr lang="nb-NO" dirty="0"/>
              <a:t> </a:t>
            </a:r>
            <a:r>
              <a:rPr lang="nb-NO" dirty="0" err="1"/>
              <a:t>this</a:t>
            </a:r>
            <a:r>
              <a:rPr lang="nb-NO" dirty="0"/>
              <a:t> </a:t>
            </a:r>
            <a:r>
              <a:rPr lang="nb-NO" dirty="0" err="1"/>
              <a:t>quote</a:t>
            </a:r>
            <a:r>
              <a:rPr lang="nb-NO" dirty="0"/>
              <a:t> </a:t>
            </a:r>
            <a:r>
              <a:rPr lang="nb-NO" dirty="0" err="1"/>
              <a:t>are</a:t>
            </a:r>
            <a:r>
              <a:rPr lang="nb-NO" dirty="0"/>
              <a:t>: </a:t>
            </a:r>
          </a:p>
          <a:p>
            <a:endParaRPr lang="nb-NO" dirty="0"/>
          </a:p>
          <a:p>
            <a:pPr marL="228600" indent="-228600">
              <a:buAutoNum type="arabicPeriod"/>
            </a:pPr>
            <a:r>
              <a:rPr lang="nb-NO" dirty="0"/>
              <a:t>Fighting </a:t>
            </a:r>
            <a:r>
              <a:rPr lang="nb-NO" dirty="0" err="1"/>
              <a:t>ignorance</a:t>
            </a:r>
            <a:r>
              <a:rPr lang="nb-NO" dirty="0"/>
              <a:t> </a:t>
            </a:r>
            <a:r>
              <a:rPr lang="nb-NO" dirty="0" err="1"/>
              <a:t>with</a:t>
            </a:r>
            <a:r>
              <a:rPr lang="nb-NO" dirty="0"/>
              <a:t> </a:t>
            </a:r>
            <a:r>
              <a:rPr lang="nb-NO" dirty="0" err="1"/>
              <a:t>knowledge</a:t>
            </a:r>
            <a:endParaRPr lang="nb-NO" dirty="0">
              <a:cs typeface="Calibri"/>
            </a:endParaRPr>
          </a:p>
          <a:p>
            <a:pPr marL="228600" indent="-228600">
              <a:buAutoNum type="arabicPeriod"/>
            </a:pPr>
            <a:r>
              <a:rPr lang="nb-NO" dirty="0" err="1"/>
              <a:t>Bigotry</a:t>
            </a:r>
            <a:r>
              <a:rPr lang="nb-NO" dirty="0"/>
              <a:t> </a:t>
            </a:r>
            <a:r>
              <a:rPr lang="nb-NO" dirty="0" err="1"/>
              <a:t>with</a:t>
            </a:r>
            <a:r>
              <a:rPr lang="nb-NO" dirty="0"/>
              <a:t> </a:t>
            </a:r>
            <a:r>
              <a:rPr lang="nb-NO" dirty="0" err="1"/>
              <a:t>tolerance</a:t>
            </a:r>
            <a:endParaRPr lang="nb-NO" dirty="0">
              <a:cs typeface="Calibri"/>
            </a:endParaRPr>
          </a:p>
          <a:p>
            <a:pPr marL="228600" indent="-228600">
              <a:buAutoNum type="arabicPeriod"/>
            </a:pPr>
            <a:r>
              <a:rPr lang="nb-NO" dirty="0" err="1"/>
              <a:t>Isolation</a:t>
            </a:r>
            <a:r>
              <a:rPr lang="nb-NO" dirty="0"/>
              <a:t> </a:t>
            </a:r>
            <a:r>
              <a:rPr lang="nb-NO" dirty="0" err="1"/>
              <a:t>with</a:t>
            </a:r>
            <a:r>
              <a:rPr lang="nb-NO" dirty="0"/>
              <a:t> </a:t>
            </a:r>
            <a:r>
              <a:rPr lang="nb-NO" dirty="0" err="1"/>
              <a:t>generosity</a:t>
            </a:r>
            <a:endParaRPr lang="nb-NO" dirty="0">
              <a:cs typeface="Calibri"/>
            </a:endParaRPr>
          </a:p>
          <a:p>
            <a:pPr marL="228600" indent="-228600">
              <a:buAutoNum type="arabicPeriod"/>
            </a:pPr>
            <a:endParaRPr lang="nb-NO" dirty="0"/>
          </a:p>
          <a:p>
            <a:r>
              <a:rPr lang="nb-NO" b="1" dirty="0" err="1"/>
              <a:t>Allow</a:t>
            </a:r>
            <a:r>
              <a:rPr lang="nb-NO" b="1" dirty="0"/>
              <a:t> </a:t>
            </a:r>
            <a:r>
              <a:rPr lang="nb-NO" b="1" dirty="0" err="1"/>
              <a:t>the</a:t>
            </a:r>
            <a:r>
              <a:rPr lang="nb-NO" b="1" dirty="0"/>
              <a:t> </a:t>
            </a:r>
            <a:r>
              <a:rPr lang="nb-NO" b="1" dirty="0" err="1"/>
              <a:t>participants</a:t>
            </a:r>
            <a:r>
              <a:rPr lang="nb-NO" b="1" dirty="0"/>
              <a:t> to </a:t>
            </a:r>
            <a:r>
              <a:rPr lang="nb-NO" b="1" dirty="0" err="1"/>
              <a:t>elaborate</a:t>
            </a:r>
            <a:r>
              <a:rPr lang="nb-NO" b="1" dirty="0"/>
              <a:t> </a:t>
            </a:r>
            <a:r>
              <a:rPr lang="nb-NO" b="1" dirty="0" err="1"/>
              <a:t>on</a:t>
            </a:r>
            <a:r>
              <a:rPr lang="nb-NO" b="1" dirty="0"/>
              <a:t> </a:t>
            </a:r>
            <a:r>
              <a:rPr lang="nb-NO" b="1" dirty="0" err="1"/>
              <a:t>these</a:t>
            </a:r>
            <a:r>
              <a:rPr lang="nb-NO" b="1" dirty="0"/>
              <a:t> different </a:t>
            </a:r>
            <a:r>
              <a:rPr lang="nb-NO" b="1" dirty="0" err="1"/>
              <a:t>aspects</a:t>
            </a:r>
            <a:r>
              <a:rPr lang="nb-NO" b="1" dirty="0"/>
              <a:t>.</a:t>
            </a:r>
            <a:endParaRPr lang="nb-NO" b="1" dirty="0">
              <a:cs typeface="Calibri"/>
            </a:endParaRPr>
          </a:p>
          <a:p>
            <a:pPr marL="0" indent="0">
              <a:buNone/>
            </a:pPr>
            <a:endParaRPr lang="nb-NO" dirty="0">
              <a:cs typeface="Calibri"/>
            </a:endParaRPr>
          </a:p>
          <a:p>
            <a:pPr marL="171450" indent="-171450">
              <a:buFont typeface="Arial"/>
              <a:buChar char="•"/>
            </a:pPr>
            <a:r>
              <a:rPr lang="nb-NO" dirty="0">
                <a:cs typeface="Calibri"/>
              </a:rPr>
              <a:t>Do </a:t>
            </a:r>
            <a:r>
              <a:rPr lang="nb-NO" dirty="0" err="1">
                <a:cs typeface="Calibri"/>
              </a:rPr>
              <a:t>you</a:t>
            </a:r>
            <a:r>
              <a:rPr lang="nb-NO" dirty="0">
                <a:cs typeface="Calibri"/>
              </a:rPr>
              <a:t> </a:t>
            </a:r>
            <a:r>
              <a:rPr lang="nb-NO" dirty="0" err="1">
                <a:cs typeface="Calibri"/>
              </a:rPr>
              <a:t>think</a:t>
            </a:r>
            <a:r>
              <a:rPr lang="nb-NO" dirty="0">
                <a:cs typeface="Calibri"/>
              </a:rPr>
              <a:t> it is </a:t>
            </a:r>
            <a:r>
              <a:rPr lang="nb-NO" dirty="0" err="1">
                <a:cs typeface="Calibri"/>
              </a:rPr>
              <a:t>possible</a:t>
            </a:r>
            <a:r>
              <a:rPr lang="nb-NO" dirty="0">
                <a:cs typeface="Calibri"/>
              </a:rPr>
              <a:t> to </a:t>
            </a:r>
            <a:r>
              <a:rPr lang="nb-NO" dirty="0" err="1">
                <a:cs typeface="Calibri"/>
              </a:rPr>
              <a:t>realize</a:t>
            </a:r>
            <a:r>
              <a:rPr lang="nb-NO" dirty="0">
                <a:cs typeface="Calibri"/>
              </a:rPr>
              <a:t> </a:t>
            </a:r>
            <a:r>
              <a:rPr lang="nb-NO" dirty="0" err="1">
                <a:cs typeface="Calibri"/>
              </a:rPr>
              <a:t>Annan’s</a:t>
            </a:r>
            <a:r>
              <a:rPr lang="nb-NO" dirty="0">
                <a:cs typeface="Calibri"/>
              </a:rPr>
              <a:t> </a:t>
            </a:r>
            <a:r>
              <a:rPr lang="nb-NO" dirty="0" err="1">
                <a:cs typeface="Calibri"/>
              </a:rPr>
              <a:t>vision</a:t>
            </a:r>
            <a:r>
              <a:rPr lang="nb-NO" dirty="0">
                <a:cs typeface="Calibri"/>
              </a:rPr>
              <a:t> </a:t>
            </a:r>
            <a:r>
              <a:rPr lang="nb-NO" dirty="0" err="1">
                <a:cs typeface="Calibri"/>
              </a:rPr>
              <a:t>of</a:t>
            </a:r>
            <a:r>
              <a:rPr lang="nb-NO" dirty="0">
                <a:cs typeface="Calibri"/>
              </a:rPr>
              <a:t> a </a:t>
            </a:r>
            <a:r>
              <a:rPr lang="nb-NO" dirty="0" err="1">
                <a:cs typeface="Calibri"/>
              </a:rPr>
              <a:t>world</a:t>
            </a:r>
            <a:r>
              <a:rPr lang="nb-NO" dirty="0">
                <a:cs typeface="Calibri"/>
              </a:rPr>
              <a:t> </a:t>
            </a:r>
            <a:r>
              <a:rPr lang="nb-NO" dirty="0" err="1">
                <a:cs typeface="Calibri"/>
              </a:rPr>
              <a:t>free</a:t>
            </a:r>
            <a:r>
              <a:rPr lang="nb-NO" dirty="0">
                <a:cs typeface="Calibri"/>
              </a:rPr>
              <a:t> from </a:t>
            </a:r>
            <a:r>
              <a:rPr lang="nb-NO" dirty="0" err="1">
                <a:cs typeface="Calibri"/>
              </a:rPr>
              <a:t>racism</a:t>
            </a:r>
            <a:r>
              <a:rPr lang="nb-NO" dirty="0">
                <a:cs typeface="Calibri"/>
              </a:rPr>
              <a:t>?</a:t>
            </a:r>
          </a:p>
          <a:p>
            <a:pPr marL="171450" indent="-171450">
              <a:buFont typeface="Arial"/>
              <a:buChar char="•"/>
            </a:pPr>
            <a:r>
              <a:rPr lang="nb-NO" dirty="0" err="1">
                <a:cs typeface="Calibri"/>
              </a:rPr>
              <a:t>Why</a:t>
            </a:r>
            <a:r>
              <a:rPr lang="nb-NO" dirty="0">
                <a:cs typeface="Calibri"/>
              </a:rPr>
              <a:t> do </a:t>
            </a:r>
            <a:r>
              <a:rPr lang="nb-NO" dirty="0" err="1">
                <a:cs typeface="Calibri"/>
              </a:rPr>
              <a:t>you</a:t>
            </a:r>
            <a:r>
              <a:rPr lang="nb-NO" dirty="0">
                <a:cs typeface="Calibri"/>
              </a:rPr>
              <a:t> </a:t>
            </a:r>
            <a:r>
              <a:rPr lang="nb-NO" dirty="0" err="1">
                <a:cs typeface="Calibri"/>
              </a:rPr>
              <a:t>think</a:t>
            </a:r>
            <a:r>
              <a:rPr lang="nb-NO" dirty="0">
                <a:cs typeface="Calibri"/>
              </a:rPr>
              <a:t> </a:t>
            </a:r>
            <a:r>
              <a:rPr lang="nb-NO" dirty="0" err="1">
                <a:cs typeface="Calibri"/>
              </a:rPr>
              <a:t>he</a:t>
            </a:r>
            <a:r>
              <a:rPr lang="nb-NO" dirty="0">
                <a:cs typeface="Calibri"/>
              </a:rPr>
              <a:t> </a:t>
            </a:r>
            <a:r>
              <a:rPr lang="nb-NO" dirty="0" err="1">
                <a:cs typeface="Calibri"/>
              </a:rPr>
              <a:t>suggests</a:t>
            </a:r>
            <a:r>
              <a:rPr lang="nb-NO" dirty="0">
                <a:cs typeface="Calibri"/>
              </a:rPr>
              <a:t> </a:t>
            </a:r>
            <a:r>
              <a:rPr lang="nb-NO" dirty="0" err="1">
                <a:cs typeface="Calibri"/>
              </a:rPr>
              <a:t>knowledge</a:t>
            </a:r>
            <a:r>
              <a:rPr lang="nb-NO" dirty="0">
                <a:cs typeface="Calibri"/>
              </a:rPr>
              <a:t>, </a:t>
            </a:r>
            <a:r>
              <a:rPr lang="nb-NO" dirty="0" err="1">
                <a:cs typeface="Calibri"/>
              </a:rPr>
              <a:t>tolerance</a:t>
            </a:r>
            <a:r>
              <a:rPr lang="nb-NO" dirty="0">
                <a:cs typeface="Calibri"/>
              </a:rPr>
              <a:t> and </a:t>
            </a:r>
            <a:r>
              <a:rPr lang="nb-NO" dirty="0" err="1">
                <a:cs typeface="Calibri"/>
              </a:rPr>
              <a:t>generosity</a:t>
            </a:r>
            <a:r>
              <a:rPr lang="nb-NO" dirty="0">
                <a:cs typeface="Calibri"/>
              </a:rPr>
              <a:t> as </a:t>
            </a:r>
            <a:r>
              <a:rPr lang="nb-NO" dirty="0" err="1">
                <a:cs typeface="Calibri"/>
              </a:rPr>
              <a:t>methods</a:t>
            </a:r>
            <a:r>
              <a:rPr lang="nb-NO" dirty="0">
                <a:cs typeface="Calibri"/>
              </a:rPr>
              <a:t> to </a:t>
            </a:r>
            <a:r>
              <a:rPr lang="nb-NO" dirty="0" err="1">
                <a:cs typeface="Calibri"/>
              </a:rPr>
              <a:t>combat</a:t>
            </a:r>
            <a:r>
              <a:rPr lang="nb-NO" dirty="0">
                <a:cs typeface="Calibri"/>
              </a:rPr>
              <a:t> </a:t>
            </a:r>
            <a:r>
              <a:rPr lang="nb-NO" dirty="0" err="1">
                <a:cs typeface="Calibri"/>
              </a:rPr>
              <a:t>racism</a:t>
            </a:r>
            <a:r>
              <a:rPr lang="nb-NO" dirty="0">
                <a:cs typeface="Calibri"/>
              </a:rPr>
              <a:t>?</a:t>
            </a:r>
          </a:p>
          <a:p>
            <a:pPr marL="171450" indent="-171450">
              <a:buFont typeface="Arial"/>
              <a:buChar char="•"/>
            </a:pPr>
            <a:r>
              <a:rPr lang="nb-NO" dirty="0">
                <a:cs typeface="Calibri"/>
              </a:rPr>
              <a:t>In </a:t>
            </a:r>
            <a:r>
              <a:rPr lang="nb-NO" dirty="0" err="1">
                <a:cs typeface="Calibri"/>
              </a:rPr>
              <a:t>which</a:t>
            </a:r>
            <a:r>
              <a:rPr lang="nb-NO" dirty="0">
                <a:cs typeface="Calibri"/>
              </a:rPr>
              <a:t> </a:t>
            </a:r>
            <a:r>
              <a:rPr lang="nb-NO" dirty="0" err="1">
                <a:cs typeface="Calibri"/>
              </a:rPr>
              <a:t>way</a:t>
            </a:r>
            <a:r>
              <a:rPr lang="nb-NO" dirty="0">
                <a:cs typeface="Calibri"/>
              </a:rPr>
              <a:t> </a:t>
            </a:r>
            <a:r>
              <a:rPr lang="nb-NO" dirty="0" err="1">
                <a:cs typeface="Calibri"/>
              </a:rPr>
              <a:t>can</a:t>
            </a:r>
            <a:r>
              <a:rPr lang="nb-NO" dirty="0">
                <a:cs typeface="Calibri"/>
              </a:rPr>
              <a:t> </a:t>
            </a:r>
            <a:r>
              <a:rPr lang="nb-NO" dirty="0" err="1">
                <a:cs typeface="Calibri"/>
              </a:rPr>
              <a:t>isolation</a:t>
            </a:r>
            <a:r>
              <a:rPr lang="nb-NO" dirty="0">
                <a:cs typeface="Calibri"/>
              </a:rPr>
              <a:t> be a </a:t>
            </a:r>
            <a:r>
              <a:rPr lang="nb-NO" dirty="0" err="1">
                <a:cs typeface="Calibri"/>
              </a:rPr>
              <a:t>factor</a:t>
            </a:r>
            <a:r>
              <a:rPr lang="nb-NO" dirty="0">
                <a:cs typeface="Calibri"/>
              </a:rPr>
              <a:t> in </a:t>
            </a:r>
            <a:r>
              <a:rPr lang="nb-NO" dirty="0" err="1">
                <a:cs typeface="Calibri"/>
              </a:rPr>
              <a:t>the</a:t>
            </a:r>
            <a:r>
              <a:rPr lang="nb-NO" dirty="0">
                <a:cs typeface="Calibri"/>
              </a:rPr>
              <a:t> </a:t>
            </a:r>
            <a:r>
              <a:rPr lang="nb-NO" dirty="0" err="1">
                <a:cs typeface="Calibri"/>
              </a:rPr>
              <a:t>existence</a:t>
            </a:r>
            <a:r>
              <a:rPr lang="nb-NO" dirty="0">
                <a:cs typeface="Calibri"/>
              </a:rPr>
              <a:t> </a:t>
            </a:r>
            <a:r>
              <a:rPr lang="nb-NO" dirty="0" err="1">
                <a:cs typeface="Calibri"/>
              </a:rPr>
              <a:t>racism</a:t>
            </a:r>
            <a:r>
              <a:rPr lang="nb-NO" dirty="0">
                <a:cs typeface="Calibri"/>
              </a:rPr>
              <a:t>?</a:t>
            </a:r>
          </a:p>
          <a:p>
            <a:pPr marL="171450" indent="-171450">
              <a:buFont typeface="Arial"/>
              <a:buChar char="•"/>
            </a:pPr>
            <a:r>
              <a:rPr lang="nb-NO" dirty="0">
                <a:cs typeface="Calibri"/>
              </a:rPr>
              <a:t>Do </a:t>
            </a:r>
            <a:r>
              <a:rPr lang="nb-NO" dirty="0" err="1">
                <a:cs typeface="Calibri"/>
              </a:rPr>
              <a:t>you</a:t>
            </a:r>
            <a:r>
              <a:rPr lang="nb-NO" dirty="0">
                <a:cs typeface="Calibri"/>
              </a:rPr>
              <a:t> </a:t>
            </a:r>
            <a:r>
              <a:rPr lang="nb-NO" dirty="0" err="1">
                <a:cs typeface="Calibri"/>
              </a:rPr>
              <a:t>know</a:t>
            </a:r>
            <a:r>
              <a:rPr lang="nb-NO" dirty="0">
                <a:cs typeface="Calibri"/>
              </a:rPr>
              <a:t> </a:t>
            </a:r>
            <a:r>
              <a:rPr lang="nb-NO" dirty="0" err="1">
                <a:cs typeface="Calibri"/>
              </a:rPr>
              <a:t>of</a:t>
            </a:r>
            <a:r>
              <a:rPr lang="nb-NO" dirty="0">
                <a:cs typeface="Calibri"/>
              </a:rPr>
              <a:t> </a:t>
            </a:r>
            <a:r>
              <a:rPr lang="nb-NO" dirty="0" err="1">
                <a:cs typeface="Calibri"/>
              </a:rPr>
              <a:t>any</a:t>
            </a:r>
            <a:r>
              <a:rPr lang="nb-NO" dirty="0">
                <a:cs typeface="Calibri"/>
              </a:rPr>
              <a:t> </a:t>
            </a:r>
            <a:r>
              <a:rPr lang="nb-NO" dirty="0" err="1">
                <a:cs typeface="Calibri"/>
              </a:rPr>
              <a:t>measures</a:t>
            </a:r>
            <a:r>
              <a:rPr lang="nb-NO" dirty="0">
                <a:cs typeface="Calibri"/>
              </a:rPr>
              <a:t> to </a:t>
            </a:r>
            <a:r>
              <a:rPr lang="nb-NO" dirty="0" err="1">
                <a:cs typeface="Calibri"/>
              </a:rPr>
              <a:t>combat</a:t>
            </a:r>
            <a:r>
              <a:rPr lang="nb-NO" dirty="0">
                <a:cs typeface="Calibri"/>
              </a:rPr>
              <a:t> </a:t>
            </a:r>
            <a:r>
              <a:rPr lang="nb-NO" dirty="0" err="1">
                <a:cs typeface="Calibri"/>
              </a:rPr>
              <a:t>racism</a:t>
            </a:r>
            <a:r>
              <a:rPr lang="nb-NO" dirty="0">
                <a:cs typeface="Calibri"/>
              </a:rPr>
              <a:t> in </a:t>
            </a:r>
            <a:r>
              <a:rPr lang="nb-NO" dirty="0" err="1">
                <a:cs typeface="Calibri"/>
              </a:rPr>
              <a:t>your</a:t>
            </a:r>
            <a:r>
              <a:rPr lang="nb-NO" dirty="0">
                <a:cs typeface="Calibri"/>
              </a:rPr>
              <a:t> </a:t>
            </a:r>
            <a:r>
              <a:rPr lang="nb-NO" dirty="0" err="1">
                <a:cs typeface="Calibri"/>
              </a:rPr>
              <a:t>own</a:t>
            </a:r>
            <a:r>
              <a:rPr lang="nb-NO" dirty="0">
                <a:cs typeface="Calibri"/>
              </a:rPr>
              <a:t> </a:t>
            </a:r>
            <a:r>
              <a:rPr lang="nb-NO" dirty="0" err="1">
                <a:cs typeface="Calibri"/>
              </a:rPr>
              <a:t>community</a:t>
            </a:r>
            <a:r>
              <a:rPr lang="nb-NO" dirty="0">
                <a:cs typeface="Calibri"/>
              </a:rPr>
              <a:t>?</a:t>
            </a: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15</a:t>
            </a:fld>
            <a:endParaRPr lang="nb-NO"/>
          </a:p>
        </p:txBody>
      </p:sp>
    </p:spTree>
    <p:extLst>
      <p:ext uri="{BB962C8B-B14F-4D97-AF65-F5344CB8AC3E}">
        <p14:creationId xmlns:p14="http://schemas.microsoft.com/office/powerpoint/2010/main" val="183624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0" dirty="0"/>
              <a:t>May be </a:t>
            </a:r>
            <a:r>
              <a:rPr lang="nb-NO" b="0" dirty="0" err="1"/>
              <a:t>worth</a:t>
            </a:r>
            <a:r>
              <a:rPr lang="nb-NO" b="0" dirty="0"/>
              <a:t> </a:t>
            </a:r>
            <a:r>
              <a:rPr lang="nb-NO" b="0" dirty="0" err="1"/>
              <a:t>mentioning</a:t>
            </a:r>
            <a:r>
              <a:rPr lang="nb-NO" b="0" dirty="0"/>
              <a:t> </a:t>
            </a:r>
            <a:r>
              <a:rPr lang="nb-NO" b="0" dirty="0" err="1"/>
              <a:t>that</a:t>
            </a:r>
            <a:r>
              <a:rPr lang="nb-NO" b="0" dirty="0"/>
              <a:t> Hussain is </a:t>
            </a:r>
            <a:r>
              <a:rPr lang="nb-NO" b="0" dirty="0" err="1"/>
              <a:t>now</a:t>
            </a:r>
            <a:r>
              <a:rPr lang="nb-NO" b="0" dirty="0"/>
              <a:t> an adult, and </a:t>
            </a:r>
            <a:r>
              <a:rPr lang="nb-NO" b="0" dirty="0" err="1"/>
              <a:t>that</a:t>
            </a:r>
            <a:r>
              <a:rPr lang="nb-NO" b="0" dirty="0"/>
              <a:t> </a:t>
            </a:r>
            <a:r>
              <a:rPr lang="nb-NO" b="0" dirty="0" err="1"/>
              <a:t>this</a:t>
            </a:r>
            <a:r>
              <a:rPr lang="nb-NO" b="0" dirty="0"/>
              <a:t> </a:t>
            </a:r>
            <a:r>
              <a:rPr lang="nb-NO" b="0" dirty="0" err="1"/>
              <a:t>happened</a:t>
            </a:r>
            <a:r>
              <a:rPr lang="nb-NO" b="0" dirty="0"/>
              <a:t> 20 </a:t>
            </a:r>
            <a:r>
              <a:rPr lang="nb-NO" b="0" dirty="0" err="1"/>
              <a:t>years</a:t>
            </a:r>
            <a:r>
              <a:rPr lang="nb-NO" b="0" dirty="0"/>
              <a:t> </a:t>
            </a:r>
            <a:r>
              <a:rPr lang="nb-NO" b="0" dirty="0" err="1"/>
              <a:t>ago</a:t>
            </a:r>
            <a:r>
              <a:rPr lang="nb-NO" b="0" dirty="0"/>
              <a:t>. </a:t>
            </a:r>
          </a:p>
          <a:p>
            <a:endParaRPr lang="nb-NO" b="1" dirty="0"/>
          </a:p>
          <a:p>
            <a:r>
              <a:rPr lang="nb-NO" b="1" dirty="0" err="1"/>
              <a:t>Follow</a:t>
            </a:r>
            <a:r>
              <a:rPr lang="nb-NO" b="1" dirty="0"/>
              <a:t>-up questions:</a:t>
            </a:r>
          </a:p>
          <a:p>
            <a:pPr marL="171450" indent="-171450">
              <a:buFont typeface="Arial"/>
              <a:buChar char="•"/>
            </a:pPr>
            <a:r>
              <a:rPr lang="nb-NO" dirty="0"/>
              <a:t>How </a:t>
            </a:r>
            <a:r>
              <a:rPr lang="nb-NO" dirty="0" err="1"/>
              <a:t>would</a:t>
            </a:r>
            <a:r>
              <a:rPr lang="nb-NO" dirty="0"/>
              <a:t> </a:t>
            </a:r>
            <a:r>
              <a:rPr lang="nb-NO" dirty="0" err="1"/>
              <a:t>you</a:t>
            </a:r>
            <a:r>
              <a:rPr lang="nb-NO" dirty="0"/>
              <a:t> </a:t>
            </a:r>
            <a:r>
              <a:rPr lang="nb-NO" dirty="0" err="1"/>
              <a:t>feel</a:t>
            </a:r>
            <a:r>
              <a:rPr lang="nb-NO" dirty="0"/>
              <a:t> </a:t>
            </a:r>
            <a:r>
              <a:rPr lang="nb-NO" dirty="0" err="1"/>
              <a:t>if</a:t>
            </a:r>
            <a:r>
              <a:rPr lang="nb-NO" dirty="0"/>
              <a:t> </a:t>
            </a:r>
            <a:r>
              <a:rPr lang="nb-NO" dirty="0" err="1"/>
              <a:t>this</a:t>
            </a:r>
            <a:r>
              <a:rPr lang="nb-NO" dirty="0"/>
              <a:t> </a:t>
            </a:r>
            <a:r>
              <a:rPr lang="nb-NO" dirty="0" err="1"/>
              <a:t>happened</a:t>
            </a:r>
            <a:r>
              <a:rPr lang="nb-NO" dirty="0"/>
              <a:t> to </a:t>
            </a:r>
            <a:r>
              <a:rPr lang="nb-NO" dirty="0" err="1"/>
              <a:t>you</a:t>
            </a:r>
            <a:r>
              <a:rPr lang="nb-NO" dirty="0"/>
              <a:t>?</a:t>
            </a:r>
            <a:endParaRPr lang="nb-NO" dirty="0">
              <a:cs typeface="Calibri"/>
            </a:endParaRPr>
          </a:p>
          <a:p>
            <a:pPr marL="171450" indent="-171450">
              <a:buFont typeface="Arial"/>
              <a:buChar char="•"/>
            </a:pPr>
            <a:r>
              <a:rPr lang="nb-NO" dirty="0"/>
              <a:t>Hussain is an adult </a:t>
            </a:r>
            <a:r>
              <a:rPr lang="nb-NO" dirty="0" err="1"/>
              <a:t>now</a:t>
            </a:r>
            <a:r>
              <a:rPr lang="nb-NO" dirty="0"/>
              <a:t>, do </a:t>
            </a:r>
            <a:r>
              <a:rPr lang="nb-NO" dirty="0" err="1"/>
              <a:t>you</a:t>
            </a:r>
            <a:r>
              <a:rPr lang="nb-NO" dirty="0"/>
              <a:t> </a:t>
            </a:r>
            <a:r>
              <a:rPr lang="nb-NO" dirty="0" err="1"/>
              <a:t>think</a:t>
            </a:r>
            <a:r>
              <a:rPr lang="nb-NO" dirty="0"/>
              <a:t> </a:t>
            </a:r>
            <a:r>
              <a:rPr lang="nb-NO" dirty="0" err="1"/>
              <a:t>things</a:t>
            </a:r>
            <a:r>
              <a:rPr lang="nb-NO" dirty="0"/>
              <a:t> </a:t>
            </a:r>
            <a:r>
              <a:rPr lang="nb-NO" dirty="0" err="1"/>
              <a:t>are</a:t>
            </a:r>
            <a:r>
              <a:rPr lang="nb-NO" dirty="0"/>
              <a:t> different for </a:t>
            </a:r>
            <a:r>
              <a:rPr lang="nb-NO" dirty="0" err="1"/>
              <a:t>minority</a:t>
            </a:r>
            <a:r>
              <a:rPr lang="nb-NO" dirty="0"/>
              <a:t> </a:t>
            </a:r>
            <a:r>
              <a:rPr lang="nb-NO" dirty="0" err="1"/>
              <a:t>children</a:t>
            </a:r>
            <a:r>
              <a:rPr lang="nb-NO" dirty="0"/>
              <a:t> </a:t>
            </a:r>
            <a:r>
              <a:rPr lang="nb-NO" dirty="0" err="1"/>
              <a:t>today</a:t>
            </a:r>
            <a:r>
              <a:rPr lang="nb-NO" dirty="0"/>
              <a:t>?</a:t>
            </a:r>
            <a:endParaRPr lang="nb-NO" dirty="0">
              <a:cs typeface="Calibri"/>
            </a:endParaRPr>
          </a:p>
          <a:p>
            <a:pPr marL="171450" indent="-171450">
              <a:buFont typeface="Arial"/>
              <a:buChar char="•"/>
            </a:pPr>
            <a:r>
              <a:rPr lang="nb-NO" dirty="0">
                <a:cs typeface="Calibri"/>
              </a:rPr>
              <a:t>Do </a:t>
            </a:r>
            <a:r>
              <a:rPr lang="nb-NO" dirty="0" err="1">
                <a:cs typeface="Calibri"/>
              </a:rPr>
              <a:t>you</a:t>
            </a:r>
            <a:r>
              <a:rPr lang="nb-NO" dirty="0">
                <a:cs typeface="Calibri"/>
              </a:rPr>
              <a:t> </a:t>
            </a:r>
            <a:r>
              <a:rPr lang="nb-NO" dirty="0" err="1">
                <a:cs typeface="Calibri"/>
              </a:rPr>
              <a:t>think</a:t>
            </a:r>
            <a:r>
              <a:rPr lang="nb-NO" dirty="0">
                <a:cs typeface="Calibri"/>
              </a:rPr>
              <a:t> </a:t>
            </a:r>
            <a:r>
              <a:rPr lang="nb-NO" dirty="0" err="1">
                <a:cs typeface="Calibri"/>
              </a:rPr>
              <a:t>children</a:t>
            </a:r>
            <a:r>
              <a:rPr lang="nb-NO" dirty="0">
                <a:cs typeface="Calibri"/>
              </a:rPr>
              <a:t> have </a:t>
            </a:r>
            <a:r>
              <a:rPr lang="nb-NO" dirty="0" err="1">
                <a:cs typeface="Calibri"/>
              </a:rPr>
              <a:t>prejudices</a:t>
            </a:r>
            <a:r>
              <a:rPr lang="nb-NO" dirty="0">
                <a:cs typeface="Calibri"/>
              </a:rPr>
              <a:t>?</a:t>
            </a:r>
          </a:p>
          <a:p>
            <a:pPr marL="171450" indent="-171450">
              <a:buFont typeface="Arial"/>
              <a:buChar char="•"/>
            </a:pPr>
            <a:r>
              <a:rPr lang="nb-NO" dirty="0">
                <a:cs typeface="Calibri"/>
              </a:rPr>
              <a:t>How do </a:t>
            </a:r>
            <a:r>
              <a:rPr lang="nb-NO" dirty="0" err="1">
                <a:cs typeface="Calibri"/>
              </a:rPr>
              <a:t>children</a:t>
            </a:r>
            <a:r>
              <a:rPr lang="nb-NO" dirty="0">
                <a:cs typeface="Calibri"/>
              </a:rPr>
              <a:t> </a:t>
            </a:r>
            <a:r>
              <a:rPr lang="nb-NO" dirty="0" err="1">
                <a:cs typeface="Calibri"/>
              </a:rPr>
              <a:t>develop</a:t>
            </a:r>
            <a:r>
              <a:rPr lang="nb-NO" dirty="0">
                <a:cs typeface="Calibri"/>
              </a:rPr>
              <a:t> </a:t>
            </a:r>
            <a:r>
              <a:rPr lang="nb-NO" dirty="0" err="1">
                <a:cs typeface="Calibri"/>
              </a:rPr>
              <a:t>prejudices</a:t>
            </a:r>
            <a:r>
              <a:rPr lang="nb-NO" dirty="0">
                <a:cs typeface="Calibri"/>
              </a:rPr>
              <a:t> </a:t>
            </a:r>
            <a:r>
              <a:rPr lang="nb-NO" dirty="0" err="1">
                <a:cs typeface="Calibri"/>
              </a:rPr>
              <a:t>towards</a:t>
            </a:r>
            <a:r>
              <a:rPr lang="nb-NO" dirty="0">
                <a:cs typeface="Calibri"/>
              </a:rPr>
              <a:t> </a:t>
            </a:r>
            <a:r>
              <a:rPr lang="nb-NO" dirty="0" err="1">
                <a:cs typeface="Calibri"/>
              </a:rPr>
              <a:t>other</a:t>
            </a:r>
            <a:r>
              <a:rPr lang="nb-NO" dirty="0">
                <a:cs typeface="Calibri"/>
              </a:rPr>
              <a:t> </a:t>
            </a:r>
            <a:r>
              <a:rPr lang="nb-NO" dirty="0" err="1">
                <a:cs typeface="Calibri"/>
              </a:rPr>
              <a:t>people</a:t>
            </a:r>
            <a:r>
              <a:rPr lang="nb-NO" dirty="0">
                <a:cs typeface="Calibri"/>
              </a:rPr>
              <a:t>?</a:t>
            </a:r>
            <a:endParaRPr lang="nb-NO" dirty="0"/>
          </a:p>
          <a:p>
            <a:pPr marL="171450" indent="-171450">
              <a:buFont typeface="Arial"/>
              <a:buChar char="•"/>
            </a:pP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16</a:t>
            </a:fld>
            <a:endParaRPr lang="nb-NO"/>
          </a:p>
        </p:txBody>
      </p:sp>
    </p:spTree>
    <p:extLst>
      <p:ext uri="{BB962C8B-B14F-4D97-AF65-F5344CB8AC3E}">
        <p14:creationId xmlns:p14="http://schemas.microsoft.com/office/powerpoint/2010/main" val="4203380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Follow</a:t>
            </a:r>
            <a:r>
              <a:rPr lang="nb-NO" b="1" dirty="0"/>
              <a:t> up questions:</a:t>
            </a:r>
          </a:p>
          <a:p>
            <a:r>
              <a:rPr lang="nb-NO" dirty="0"/>
              <a:t>• Is </a:t>
            </a:r>
            <a:r>
              <a:rPr lang="nb-NO" dirty="0" err="1"/>
              <a:t>this</a:t>
            </a:r>
            <a:r>
              <a:rPr lang="nb-NO" dirty="0"/>
              <a:t> a </a:t>
            </a:r>
            <a:r>
              <a:rPr lang="nb-NO" dirty="0" err="1"/>
              <a:t>racist</a:t>
            </a:r>
            <a:r>
              <a:rPr lang="nb-NO" dirty="0"/>
              <a:t> or </a:t>
            </a:r>
            <a:r>
              <a:rPr lang="nb-NO" dirty="0" err="1"/>
              <a:t>discriminatory</a:t>
            </a:r>
            <a:r>
              <a:rPr lang="nb-NO" dirty="0"/>
              <a:t> </a:t>
            </a:r>
            <a:r>
              <a:rPr lang="nb-NO" dirty="0" err="1"/>
              <a:t>response</a:t>
            </a:r>
            <a:r>
              <a:rPr lang="nb-NO" dirty="0"/>
              <a:t>?</a:t>
            </a:r>
          </a:p>
          <a:p>
            <a:r>
              <a:rPr lang="nb-NO" dirty="0"/>
              <a:t>• </a:t>
            </a:r>
            <a:r>
              <a:rPr lang="nb-NO" dirty="0" err="1"/>
              <a:t>What</a:t>
            </a:r>
            <a:r>
              <a:rPr lang="nb-NO" dirty="0"/>
              <a:t> </a:t>
            </a:r>
            <a:r>
              <a:rPr lang="nb-NO" dirty="0" err="1"/>
              <a:t>would</a:t>
            </a:r>
            <a:r>
              <a:rPr lang="nb-NO" dirty="0"/>
              <a:t> </a:t>
            </a:r>
            <a:r>
              <a:rPr lang="nb-NO" dirty="0" err="1"/>
              <a:t>you</a:t>
            </a:r>
            <a:r>
              <a:rPr lang="nb-NO" dirty="0"/>
              <a:t> do </a:t>
            </a:r>
            <a:r>
              <a:rPr lang="nb-NO" dirty="0" err="1"/>
              <a:t>if</a:t>
            </a:r>
            <a:r>
              <a:rPr lang="nb-NO" dirty="0"/>
              <a:t> </a:t>
            </a:r>
            <a:r>
              <a:rPr lang="nb-NO" dirty="0" err="1"/>
              <a:t>you</a:t>
            </a:r>
            <a:r>
              <a:rPr lang="nb-NO" dirty="0"/>
              <a:t> </a:t>
            </a:r>
            <a:r>
              <a:rPr lang="nb-NO" dirty="0" err="1"/>
              <a:t>received</a:t>
            </a:r>
            <a:r>
              <a:rPr lang="nb-NO" dirty="0"/>
              <a:t> an </a:t>
            </a:r>
            <a:r>
              <a:rPr lang="nb-NO" dirty="0" err="1"/>
              <a:t>evaluation</a:t>
            </a:r>
            <a:r>
              <a:rPr lang="nb-NO" dirty="0"/>
              <a:t> like </a:t>
            </a:r>
            <a:r>
              <a:rPr lang="nb-NO" dirty="0" err="1"/>
              <a:t>this</a:t>
            </a:r>
            <a:r>
              <a:rPr lang="nb-NO" dirty="0"/>
              <a:t> </a:t>
            </a:r>
            <a:r>
              <a:rPr lang="nb-NO" dirty="0" err="1"/>
              <a:t>on</a:t>
            </a:r>
            <a:r>
              <a:rPr lang="nb-NO" dirty="0"/>
              <a:t> </a:t>
            </a:r>
            <a:r>
              <a:rPr lang="nb-NO" dirty="0" err="1"/>
              <a:t>your</a:t>
            </a:r>
            <a:r>
              <a:rPr lang="nb-NO" dirty="0"/>
              <a:t> </a:t>
            </a:r>
            <a:r>
              <a:rPr lang="nb-NO" dirty="0" err="1"/>
              <a:t>schoolwork</a:t>
            </a:r>
            <a:r>
              <a:rPr lang="nb-NO" dirty="0"/>
              <a:t>?</a:t>
            </a:r>
          </a:p>
          <a:p>
            <a:r>
              <a:rPr lang="nb-NO" dirty="0"/>
              <a:t>• </a:t>
            </a:r>
            <a:r>
              <a:rPr lang="nb-NO" dirty="0" err="1"/>
              <a:t>What</a:t>
            </a:r>
            <a:r>
              <a:rPr lang="nb-NO" dirty="0"/>
              <a:t> is </a:t>
            </a:r>
            <a:r>
              <a:rPr lang="nb-NO" dirty="0" err="1"/>
              <a:t>such</a:t>
            </a:r>
            <a:r>
              <a:rPr lang="nb-NO" dirty="0"/>
              <a:t> an </a:t>
            </a:r>
            <a:r>
              <a:rPr lang="nb-NO" dirty="0" err="1"/>
              <a:t>evaluation</a:t>
            </a:r>
            <a:r>
              <a:rPr lang="nb-NO" dirty="0"/>
              <a:t> </a:t>
            </a:r>
            <a:r>
              <a:rPr lang="nb-NO" dirty="0" err="1"/>
              <a:t>based</a:t>
            </a:r>
            <a:r>
              <a:rPr lang="nb-NO" dirty="0"/>
              <a:t> </a:t>
            </a:r>
            <a:r>
              <a:rPr lang="nb-NO" dirty="0" err="1"/>
              <a:t>on</a:t>
            </a:r>
            <a:r>
              <a:rPr lang="nb-NO" dirty="0"/>
              <a:t>? (Stereotypes? </a:t>
            </a:r>
            <a:r>
              <a:rPr lang="nb-NO" dirty="0" err="1"/>
              <a:t>Prejudices</a:t>
            </a:r>
            <a:r>
              <a:rPr lang="nb-NO" dirty="0"/>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17</a:t>
            </a:fld>
            <a:endParaRPr lang="nb-NO"/>
          </a:p>
        </p:txBody>
      </p:sp>
    </p:spTree>
    <p:extLst>
      <p:ext uri="{BB962C8B-B14F-4D97-AF65-F5344CB8AC3E}">
        <p14:creationId xmlns:p14="http://schemas.microsoft.com/office/powerpoint/2010/main" val="3994282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Follow</a:t>
            </a:r>
            <a:r>
              <a:rPr lang="nb-NO" b="1" dirty="0"/>
              <a:t>-up questions:</a:t>
            </a:r>
          </a:p>
          <a:p>
            <a:r>
              <a:rPr lang="nb-NO" dirty="0"/>
              <a:t>• </a:t>
            </a:r>
            <a:r>
              <a:rPr lang="nb-NO" dirty="0" err="1"/>
              <a:t>What</a:t>
            </a:r>
            <a:r>
              <a:rPr lang="nb-NO" dirty="0"/>
              <a:t> </a:t>
            </a:r>
            <a:r>
              <a:rPr lang="nb-NO" dirty="0" err="1"/>
              <a:t>are</a:t>
            </a:r>
            <a:r>
              <a:rPr lang="nb-NO" dirty="0"/>
              <a:t> </a:t>
            </a:r>
            <a:r>
              <a:rPr lang="nb-NO" dirty="0" err="1"/>
              <a:t>your</a:t>
            </a:r>
            <a:r>
              <a:rPr lang="nb-NO" dirty="0"/>
              <a:t> first </a:t>
            </a:r>
            <a:r>
              <a:rPr lang="nb-NO" dirty="0" err="1"/>
              <a:t>thoughts</a:t>
            </a:r>
            <a:r>
              <a:rPr lang="nb-NO" dirty="0"/>
              <a:t> </a:t>
            </a:r>
            <a:r>
              <a:rPr lang="nb-NO" dirty="0" err="1"/>
              <a:t>regarding</a:t>
            </a:r>
            <a:r>
              <a:rPr lang="nb-NO" dirty="0"/>
              <a:t> </a:t>
            </a:r>
            <a:r>
              <a:rPr lang="nb-NO" dirty="0" err="1"/>
              <a:t>this</a:t>
            </a:r>
            <a:r>
              <a:rPr lang="nb-NO" dirty="0"/>
              <a:t> story?</a:t>
            </a:r>
          </a:p>
          <a:p>
            <a:r>
              <a:rPr lang="nb-NO" dirty="0"/>
              <a:t>• Do </a:t>
            </a:r>
            <a:r>
              <a:rPr lang="nb-NO" dirty="0" err="1"/>
              <a:t>you</a:t>
            </a:r>
            <a:r>
              <a:rPr lang="nb-NO" dirty="0"/>
              <a:t> </a:t>
            </a:r>
            <a:r>
              <a:rPr lang="nb-NO" dirty="0" err="1"/>
              <a:t>know</a:t>
            </a:r>
            <a:r>
              <a:rPr lang="nb-NO" dirty="0"/>
              <a:t> </a:t>
            </a:r>
            <a:r>
              <a:rPr lang="nb-NO" dirty="0" err="1"/>
              <a:t>anything</a:t>
            </a:r>
            <a:r>
              <a:rPr lang="nb-NO" dirty="0"/>
              <a:t> </a:t>
            </a:r>
            <a:r>
              <a:rPr lang="nb-NO" dirty="0" err="1"/>
              <a:t>about</a:t>
            </a:r>
            <a:r>
              <a:rPr lang="nb-NO" dirty="0"/>
              <a:t> </a:t>
            </a:r>
            <a:r>
              <a:rPr lang="nb-NO" dirty="0" err="1"/>
              <a:t>Jewish</a:t>
            </a:r>
            <a:r>
              <a:rPr lang="nb-NO" dirty="0"/>
              <a:t> </a:t>
            </a:r>
            <a:r>
              <a:rPr lang="nb-NO" dirty="0" err="1"/>
              <a:t>people’s</a:t>
            </a:r>
            <a:r>
              <a:rPr lang="nb-NO" dirty="0"/>
              <a:t> status in Norway?</a:t>
            </a:r>
          </a:p>
          <a:p>
            <a:r>
              <a:rPr lang="nb-NO" dirty="0"/>
              <a:t>• How </a:t>
            </a:r>
            <a:r>
              <a:rPr lang="nb-NO" dirty="0" err="1"/>
              <a:t>would</a:t>
            </a:r>
            <a:r>
              <a:rPr lang="nb-NO" dirty="0"/>
              <a:t> </a:t>
            </a:r>
            <a:r>
              <a:rPr lang="nb-NO" dirty="0" err="1"/>
              <a:t>you</a:t>
            </a:r>
            <a:r>
              <a:rPr lang="nb-NO" dirty="0"/>
              <a:t> </a:t>
            </a:r>
            <a:r>
              <a:rPr lang="nb-NO" dirty="0" err="1"/>
              <a:t>react</a:t>
            </a:r>
            <a:r>
              <a:rPr lang="nb-NO" dirty="0"/>
              <a:t> </a:t>
            </a:r>
            <a:r>
              <a:rPr lang="nb-NO" dirty="0" err="1"/>
              <a:t>if</a:t>
            </a:r>
            <a:r>
              <a:rPr lang="nb-NO" dirty="0"/>
              <a:t> </a:t>
            </a:r>
            <a:r>
              <a:rPr lang="nb-NO" dirty="0" err="1"/>
              <a:t>you</a:t>
            </a:r>
            <a:r>
              <a:rPr lang="nb-NO" dirty="0"/>
              <a:t> </a:t>
            </a:r>
            <a:r>
              <a:rPr lang="nb-NO" dirty="0" err="1"/>
              <a:t>witnessed</a:t>
            </a:r>
            <a:r>
              <a:rPr lang="nb-NO" dirty="0"/>
              <a:t> </a:t>
            </a:r>
            <a:r>
              <a:rPr lang="nb-NO" dirty="0" err="1"/>
              <a:t>this</a:t>
            </a:r>
            <a:r>
              <a:rPr lang="nb-NO" dirty="0"/>
              <a:t> </a:t>
            </a:r>
            <a:r>
              <a:rPr lang="nb-NO" dirty="0" err="1"/>
              <a:t>situation</a:t>
            </a:r>
            <a:r>
              <a:rPr lang="nb-NO" dirty="0"/>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18</a:t>
            </a:fld>
            <a:endParaRPr lang="nb-NO"/>
          </a:p>
        </p:txBody>
      </p:sp>
    </p:spTree>
    <p:extLst>
      <p:ext uri="{BB962C8B-B14F-4D97-AF65-F5344CB8AC3E}">
        <p14:creationId xmlns:p14="http://schemas.microsoft.com/office/powerpoint/2010/main" val="4081112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cs typeface="Calibri"/>
              </a:rPr>
              <a:t>Follow</a:t>
            </a:r>
            <a:r>
              <a:rPr lang="nb-NO" b="1" dirty="0">
                <a:cs typeface="Calibri"/>
              </a:rPr>
              <a:t>-up questions:</a:t>
            </a:r>
          </a:p>
          <a:p>
            <a:pPr marL="171450" indent="-171450">
              <a:buFont typeface="Arial" panose="020B0604020202020204" pitchFamily="34" charset="0"/>
              <a:buChar char="•"/>
            </a:pPr>
            <a:r>
              <a:rPr lang="nb-NO" b="0" dirty="0">
                <a:cs typeface="Calibri"/>
              </a:rPr>
              <a:t>Have </a:t>
            </a:r>
            <a:r>
              <a:rPr lang="nb-NO" b="0" dirty="0" err="1">
                <a:cs typeface="Calibri"/>
              </a:rPr>
              <a:t>you</a:t>
            </a:r>
            <a:r>
              <a:rPr lang="nb-NO" b="0" dirty="0">
                <a:cs typeface="Calibri"/>
              </a:rPr>
              <a:t> </a:t>
            </a:r>
            <a:r>
              <a:rPr lang="nb-NO" b="0" dirty="0" err="1">
                <a:cs typeface="Calibri"/>
              </a:rPr>
              <a:t>heard</a:t>
            </a:r>
            <a:r>
              <a:rPr lang="nb-NO" b="0" dirty="0">
                <a:cs typeface="Calibri"/>
              </a:rPr>
              <a:t>, </a:t>
            </a:r>
            <a:r>
              <a:rPr lang="nb-NO" b="0" dirty="0" err="1">
                <a:cs typeface="Calibri"/>
              </a:rPr>
              <a:t>asked</a:t>
            </a:r>
            <a:r>
              <a:rPr lang="nb-NO" b="0" dirty="0">
                <a:cs typeface="Calibri"/>
              </a:rPr>
              <a:t> or </a:t>
            </a:r>
            <a:r>
              <a:rPr lang="nb-NO" b="0" dirty="0" err="1">
                <a:cs typeface="Calibri"/>
              </a:rPr>
              <a:t>experienced</a:t>
            </a:r>
            <a:r>
              <a:rPr lang="nb-NO" b="0" dirty="0">
                <a:cs typeface="Calibri"/>
              </a:rPr>
              <a:t> </a:t>
            </a:r>
            <a:r>
              <a:rPr lang="nb-NO" b="0" dirty="0" err="1">
                <a:cs typeface="Calibri"/>
              </a:rPr>
              <a:t>such</a:t>
            </a:r>
            <a:r>
              <a:rPr lang="nb-NO" b="0" dirty="0">
                <a:cs typeface="Calibri"/>
              </a:rPr>
              <a:t> questions?</a:t>
            </a:r>
          </a:p>
          <a:p>
            <a:pPr marL="171450" indent="-171450">
              <a:buFont typeface="Arial" panose="020B0604020202020204" pitchFamily="34" charset="0"/>
              <a:buChar char="•"/>
            </a:pPr>
            <a:r>
              <a:rPr lang="nb-NO" b="0" dirty="0" err="1">
                <a:cs typeface="Calibri"/>
              </a:rPr>
              <a:t>Why</a:t>
            </a:r>
            <a:r>
              <a:rPr lang="nb-NO" b="0" dirty="0">
                <a:cs typeface="Calibri"/>
              </a:rPr>
              <a:t> do </a:t>
            </a:r>
            <a:r>
              <a:rPr lang="nb-NO" b="0" dirty="0" err="1">
                <a:cs typeface="Calibri"/>
              </a:rPr>
              <a:t>you</a:t>
            </a:r>
            <a:r>
              <a:rPr lang="nb-NO" b="0" dirty="0">
                <a:cs typeface="Calibri"/>
              </a:rPr>
              <a:t> </a:t>
            </a:r>
            <a:r>
              <a:rPr lang="nb-NO" b="0" dirty="0" err="1">
                <a:cs typeface="Calibri"/>
              </a:rPr>
              <a:t>think</a:t>
            </a:r>
            <a:r>
              <a:rPr lang="nb-NO" b="0" dirty="0">
                <a:cs typeface="Calibri"/>
              </a:rPr>
              <a:t> </a:t>
            </a:r>
            <a:r>
              <a:rPr lang="nb-NO" b="0" dirty="0" err="1">
                <a:cs typeface="Calibri"/>
              </a:rPr>
              <a:t>people</a:t>
            </a:r>
            <a:r>
              <a:rPr lang="nb-NO" b="0" dirty="0">
                <a:cs typeface="Calibri"/>
              </a:rPr>
              <a:t> ask </a:t>
            </a:r>
            <a:r>
              <a:rPr lang="nb-NO" b="0" dirty="0" err="1">
                <a:cs typeface="Calibri"/>
              </a:rPr>
              <a:t>such</a:t>
            </a:r>
            <a:r>
              <a:rPr lang="nb-NO" b="0" dirty="0">
                <a:cs typeface="Calibri"/>
              </a:rPr>
              <a:t> questions?</a:t>
            </a:r>
          </a:p>
          <a:p>
            <a:pPr marL="171450" indent="-171450">
              <a:buFont typeface="Arial" panose="020B0604020202020204" pitchFamily="34" charset="0"/>
              <a:buChar char="•"/>
            </a:pPr>
            <a:r>
              <a:rPr lang="nb-NO" b="0" dirty="0">
                <a:cs typeface="Calibri"/>
              </a:rPr>
              <a:t>How </a:t>
            </a:r>
            <a:r>
              <a:rPr lang="nb-NO" b="0" dirty="0" err="1">
                <a:cs typeface="Calibri"/>
              </a:rPr>
              <a:t>would</a:t>
            </a:r>
            <a:r>
              <a:rPr lang="nb-NO" b="0" dirty="0">
                <a:cs typeface="Calibri"/>
              </a:rPr>
              <a:t> </a:t>
            </a:r>
            <a:r>
              <a:rPr lang="nb-NO" b="0" dirty="0" err="1">
                <a:cs typeface="Calibri"/>
              </a:rPr>
              <a:t>you</a:t>
            </a:r>
            <a:r>
              <a:rPr lang="nb-NO" b="0" dirty="0">
                <a:cs typeface="Calibri"/>
              </a:rPr>
              <a:t> </a:t>
            </a:r>
            <a:r>
              <a:rPr lang="nb-NO" b="0" dirty="0" err="1">
                <a:cs typeface="Calibri"/>
              </a:rPr>
              <a:t>react</a:t>
            </a:r>
            <a:r>
              <a:rPr lang="nb-NO" b="0" dirty="0">
                <a:cs typeface="Calibri"/>
              </a:rPr>
              <a:t> </a:t>
            </a:r>
            <a:r>
              <a:rPr lang="nb-NO" b="0" dirty="0" err="1">
                <a:cs typeface="Calibri"/>
              </a:rPr>
              <a:t>if</a:t>
            </a:r>
            <a:r>
              <a:rPr lang="nb-NO" b="0" dirty="0">
                <a:cs typeface="Calibri"/>
              </a:rPr>
              <a:t> </a:t>
            </a:r>
            <a:r>
              <a:rPr lang="nb-NO" b="0" dirty="0" err="1">
                <a:cs typeface="Calibri"/>
              </a:rPr>
              <a:t>you</a:t>
            </a:r>
            <a:r>
              <a:rPr lang="nb-NO" b="0" dirty="0">
                <a:cs typeface="Calibri"/>
              </a:rPr>
              <a:t> </a:t>
            </a:r>
            <a:r>
              <a:rPr lang="nb-NO" b="0" dirty="0" err="1">
                <a:cs typeface="Calibri"/>
              </a:rPr>
              <a:t>heard</a:t>
            </a:r>
            <a:r>
              <a:rPr lang="nb-NO" b="0" dirty="0">
                <a:cs typeface="Calibri"/>
              </a:rPr>
              <a:t> questions </a:t>
            </a:r>
            <a:r>
              <a:rPr lang="nb-NO" b="0" dirty="0" err="1">
                <a:cs typeface="Calibri"/>
              </a:rPr>
              <a:t>such</a:t>
            </a:r>
            <a:r>
              <a:rPr lang="nb-NO" b="0" dirty="0">
                <a:cs typeface="Calibri"/>
              </a:rPr>
              <a:t> as </a:t>
            </a:r>
            <a:r>
              <a:rPr lang="nb-NO" b="0" dirty="0" err="1">
                <a:cs typeface="Calibri"/>
              </a:rPr>
              <a:t>these</a:t>
            </a:r>
            <a:r>
              <a:rPr lang="nb-NO" b="0" dirty="0">
                <a:cs typeface="Calibri"/>
              </a:rPr>
              <a:t>?</a:t>
            </a:r>
          </a:p>
          <a:p>
            <a:pPr marL="171450" indent="-171450">
              <a:buFont typeface="Arial" panose="020B0604020202020204" pitchFamily="34" charset="0"/>
              <a:buChar char="•"/>
            </a:pPr>
            <a:r>
              <a:rPr lang="nb-NO" b="0" dirty="0" err="1">
                <a:cs typeface="Calibri"/>
              </a:rPr>
              <a:t>Does</a:t>
            </a:r>
            <a:r>
              <a:rPr lang="nb-NO" b="0" dirty="0">
                <a:cs typeface="Calibri"/>
              </a:rPr>
              <a:t> </a:t>
            </a:r>
            <a:r>
              <a:rPr lang="nb-NO" b="0" dirty="0" err="1">
                <a:cs typeface="Calibri"/>
              </a:rPr>
              <a:t>context</a:t>
            </a:r>
            <a:r>
              <a:rPr lang="nb-NO" b="0" dirty="0">
                <a:cs typeface="Calibri"/>
              </a:rPr>
              <a:t> matter in </a:t>
            </a:r>
            <a:r>
              <a:rPr lang="nb-NO" b="0" dirty="0" err="1">
                <a:cs typeface="Calibri"/>
              </a:rPr>
              <a:t>whether</a:t>
            </a:r>
            <a:r>
              <a:rPr lang="nb-NO" b="0" dirty="0">
                <a:cs typeface="Calibri"/>
              </a:rPr>
              <a:t> </a:t>
            </a:r>
            <a:r>
              <a:rPr lang="nb-NO" b="0" dirty="0" err="1">
                <a:cs typeface="Calibri"/>
              </a:rPr>
              <a:t>these</a:t>
            </a:r>
            <a:r>
              <a:rPr lang="nb-NO" b="0" dirty="0">
                <a:cs typeface="Calibri"/>
              </a:rPr>
              <a:t> questions </a:t>
            </a:r>
            <a:r>
              <a:rPr lang="nb-NO" b="0" dirty="0" err="1">
                <a:cs typeface="Calibri"/>
              </a:rPr>
              <a:t>are</a:t>
            </a:r>
            <a:r>
              <a:rPr lang="nb-NO" b="0" dirty="0">
                <a:cs typeface="Calibri"/>
              </a:rPr>
              <a:t> </a:t>
            </a:r>
            <a:r>
              <a:rPr lang="nb-NO" b="0" dirty="0" err="1">
                <a:cs typeface="Calibri"/>
              </a:rPr>
              <a:t>interpreted</a:t>
            </a:r>
            <a:r>
              <a:rPr lang="nb-NO" b="0" dirty="0">
                <a:cs typeface="Calibri"/>
              </a:rPr>
              <a:t> as offensive? If </a:t>
            </a:r>
            <a:r>
              <a:rPr lang="nb-NO" b="0" dirty="0" err="1">
                <a:cs typeface="Calibri"/>
              </a:rPr>
              <a:t>yes</a:t>
            </a:r>
            <a:r>
              <a:rPr lang="nb-NO" b="0" dirty="0">
                <a:cs typeface="Calibri"/>
              </a:rPr>
              <a:t> – </a:t>
            </a:r>
            <a:r>
              <a:rPr lang="nb-NO" b="0" dirty="0" err="1">
                <a:cs typeface="Calibri"/>
              </a:rPr>
              <a:t>explain</a:t>
            </a:r>
            <a:r>
              <a:rPr lang="nb-NO" b="0" dirty="0">
                <a:cs typeface="Calibri"/>
              </a:rPr>
              <a:t> </a:t>
            </a:r>
            <a:r>
              <a:rPr lang="nb-NO" b="0" dirty="0" err="1">
                <a:cs typeface="Calibri"/>
              </a:rPr>
              <a:t>why</a:t>
            </a:r>
            <a:r>
              <a:rPr lang="nb-NO" b="0" dirty="0">
                <a:cs typeface="Calibri"/>
              </a:rPr>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19</a:t>
            </a:fld>
            <a:endParaRPr lang="nb-NO"/>
          </a:p>
        </p:txBody>
      </p:sp>
    </p:spTree>
    <p:extLst>
      <p:ext uri="{BB962C8B-B14F-4D97-AF65-F5344CB8AC3E}">
        <p14:creationId xmlns:p14="http://schemas.microsoft.com/office/powerpoint/2010/main" val="61159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lvl="0" indent="0">
              <a:lnSpc>
                <a:spcPct val="107000"/>
              </a:lnSpc>
              <a:buFont typeface="+mj-lt"/>
              <a:buNone/>
            </a:pPr>
            <a:endParaRPr lang="nb-NO" sz="1200" dirty="0">
              <a:effectLst/>
              <a:latin typeface="Calibri" panose="020F0502020204030204" pitchFamily="34" charset="0"/>
              <a:ea typeface="DengXian" panose="02010600030101010101" pitchFamily="2" charset="-122"/>
              <a:cs typeface="Arial" panose="020B0604020202020204" pitchFamily="34" charset="0"/>
            </a:endParaRPr>
          </a:p>
          <a:p>
            <a:pPr marL="0" lvl="0" indent="0">
              <a:lnSpc>
                <a:spcPct val="107000"/>
              </a:lnSpc>
              <a:buFont typeface="+mj-lt"/>
              <a:buNone/>
            </a:pPr>
            <a:r>
              <a:rPr lang="nb-NO" sz="1200" dirty="0">
                <a:effectLst/>
                <a:latin typeface="Calibri" panose="020F0502020204030204" pitchFamily="34" charset="0"/>
                <a:ea typeface="DengXian" panose="02010600030101010101" pitchFamily="2" charset="-122"/>
                <a:cs typeface="Arial" panose="020B0604020202020204" pitchFamily="34" charset="0"/>
              </a:rPr>
              <a:t>The </a:t>
            </a:r>
            <a:r>
              <a:rPr lang="nb-NO" sz="1200" dirty="0" err="1">
                <a:effectLst/>
                <a:latin typeface="Calibri" panose="020F0502020204030204" pitchFamily="34" charset="0"/>
                <a:ea typeface="DengXian" panose="02010600030101010101" pitchFamily="2" charset="-122"/>
                <a:cs typeface="Arial" panose="020B0604020202020204" pitchFamily="34" charset="0"/>
              </a:rPr>
              <a:t>activity</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consists</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of</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four</a:t>
            </a:r>
            <a:r>
              <a:rPr lang="nb-NO" sz="1200" dirty="0">
                <a:effectLst/>
                <a:latin typeface="Calibri" panose="020F0502020204030204" pitchFamily="34" charset="0"/>
                <a:ea typeface="DengXian" panose="02010600030101010101" pitchFamily="2" charset="-122"/>
                <a:cs typeface="Arial" panose="020B0604020202020204" pitchFamily="34" charset="0"/>
              </a:rPr>
              <a:t> parts:</a:t>
            </a:r>
          </a:p>
          <a:p>
            <a:pPr marL="228600" lvl="0" indent="-228600">
              <a:lnSpc>
                <a:spcPct val="107000"/>
              </a:lnSpc>
              <a:buFont typeface="+mj-lt"/>
              <a:buAutoNum type="arabicPeriod"/>
            </a:pPr>
            <a:r>
              <a:rPr lang="nb-NO" sz="1200" dirty="0">
                <a:effectLst/>
                <a:latin typeface="Calibri" panose="020F0502020204030204" pitchFamily="34" charset="0"/>
                <a:ea typeface="DengXian" panose="02010600030101010101" pitchFamily="2" charset="-122"/>
                <a:cs typeface="Arial" panose="020B0604020202020204" pitchFamily="34" charset="0"/>
              </a:rPr>
              <a:t>An </a:t>
            </a:r>
            <a:r>
              <a:rPr lang="nb-NO" sz="1200" dirty="0" err="1">
                <a:effectLst/>
                <a:latin typeface="Calibri" panose="020F0502020204030204" pitchFamily="34" charset="0"/>
                <a:ea typeface="DengXian" panose="02010600030101010101" pitchFamily="2" charset="-122"/>
                <a:cs typeface="Arial" panose="020B0604020202020204" pitchFamily="34" charset="0"/>
              </a:rPr>
              <a:t>energizer</a:t>
            </a:r>
            <a:r>
              <a:rPr lang="nb-NO" sz="1200" dirty="0">
                <a:effectLst/>
                <a:latin typeface="Calibri" panose="020F0502020204030204" pitchFamily="34" charset="0"/>
                <a:ea typeface="DengXian" panose="02010600030101010101" pitchFamily="2" charset="-122"/>
                <a:cs typeface="Arial" panose="020B0604020202020204" pitchFamily="34" charset="0"/>
              </a:rPr>
              <a:t> to </a:t>
            </a:r>
            <a:r>
              <a:rPr lang="nb-NO" sz="1200" dirty="0" err="1">
                <a:effectLst/>
                <a:latin typeface="Calibri" panose="020F0502020204030204" pitchFamily="34" charset="0"/>
                <a:ea typeface="DengXian" panose="02010600030101010101" pitchFamily="2" charset="-122"/>
                <a:cs typeface="Arial" panose="020B0604020202020204" pitchFamily="34" charset="0"/>
              </a:rPr>
              <a:t>create</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postive</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energy</a:t>
            </a:r>
            <a:r>
              <a:rPr lang="nb-NO" sz="1200" dirty="0">
                <a:effectLst/>
                <a:latin typeface="Calibri" panose="020F0502020204030204" pitchFamily="34" charset="0"/>
                <a:ea typeface="DengXian" panose="02010600030101010101" pitchFamily="2" charset="-122"/>
                <a:cs typeface="Arial" panose="020B0604020202020204" pitchFamily="34" charset="0"/>
              </a:rPr>
              <a:t> in </a:t>
            </a:r>
            <a:r>
              <a:rPr lang="nb-NO" sz="1200" dirty="0" err="1">
                <a:effectLst/>
                <a:latin typeface="Calibri" panose="020F0502020204030204" pitchFamily="34" charset="0"/>
                <a:ea typeface="DengXian" panose="02010600030101010101" pitchFamily="2" charset="-122"/>
                <a:cs typeface="Arial" panose="020B0604020202020204" pitchFamily="34" charset="0"/>
              </a:rPr>
              <a:t>the</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classroom</a:t>
            </a:r>
            <a:endParaRPr lang="nb-NO" sz="1200" dirty="0">
              <a:effectLst/>
              <a:latin typeface="Calibri" panose="020F0502020204030204" pitchFamily="34" charset="0"/>
              <a:ea typeface="DengXian" panose="02010600030101010101" pitchFamily="2" charset="-122"/>
              <a:cs typeface="Arial" panose="020B0604020202020204" pitchFamily="34" charset="0"/>
            </a:endParaRPr>
          </a:p>
          <a:p>
            <a:pPr marL="228600" lvl="0" indent="-228600">
              <a:lnSpc>
                <a:spcPct val="107000"/>
              </a:lnSpc>
              <a:buFont typeface="+mj-lt"/>
              <a:buAutoNum type="arabicPeriod"/>
            </a:pPr>
            <a:r>
              <a:rPr lang="nb-NO" sz="1200" dirty="0">
                <a:effectLst/>
                <a:latin typeface="Calibri" panose="020F0502020204030204" pitchFamily="34" charset="0"/>
                <a:ea typeface="DengXian" panose="02010600030101010101" pitchFamily="2" charset="-122"/>
                <a:cs typeface="Arial" panose="020B0604020202020204" pitchFamily="34" charset="0"/>
              </a:rPr>
              <a:t>A </a:t>
            </a:r>
            <a:r>
              <a:rPr lang="nb-NO" sz="1200" dirty="0" err="1">
                <a:effectLst/>
                <a:latin typeface="Calibri" panose="020F0502020204030204" pitchFamily="34" charset="0"/>
                <a:ea typeface="DengXian" panose="02010600030101010101" pitchFamily="2" charset="-122"/>
                <a:cs typeface="Arial" panose="020B0604020202020204" pitchFamily="34" charset="0"/>
              </a:rPr>
              <a:t>short</a:t>
            </a:r>
            <a:r>
              <a:rPr lang="nb-NO" sz="1200" dirty="0">
                <a:effectLst/>
                <a:latin typeface="Calibri" panose="020F0502020204030204" pitchFamily="34" charset="0"/>
                <a:ea typeface="DengXian" panose="02010600030101010101" pitchFamily="2" charset="-122"/>
                <a:cs typeface="Arial" panose="020B0604020202020204" pitchFamily="34" charset="0"/>
              </a:rPr>
              <a:t> introduction to human </a:t>
            </a:r>
            <a:r>
              <a:rPr lang="nb-NO" sz="1200" dirty="0" err="1">
                <a:effectLst/>
                <a:latin typeface="Calibri" panose="020F0502020204030204" pitchFamily="34" charset="0"/>
                <a:ea typeface="DengXian" panose="02010600030101010101" pitchFamily="2" charset="-122"/>
                <a:cs typeface="Arial" panose="020B0604020202020204" pitchFamily="34" charset="0"/>
              </a:rPr>
              <a:t>rights</a:t>
            </a:r>
            <a:endParaRPr lang="nb-NO" sz="1200" dirty="0">
              <a:effectLst/>
              <a:latin typeface="Calibri" panose="020F0502020204030204" pitchFamily="34" charset="0"/>
              <a:ea typeface="DengXian" panose="02010600030101010101" pitchFamily="2" charset="-122"/>
              <a:cs typeface="Arial" panose="020B0604020202020204" pitchFamily="34" charset="0"/>
            </a:endParaRPr>
          </a:p>
          <a:p>
            <a:pPr marL="228600" lvl="0" indent="-228600">
              <a:lnSpc>
                <a:spcPct val="107000"/>
              </a:lnSpc>
              <a:buFont typeface="+mj-lt"/>
              <a:buAutoNum type="arabicPeriod"/>
            </a:pPr>
            <a:r>
              <a:rPr lang="nb-NO" sz="1200" dirty="0">
                <a:effectLst/>
                <a:latin typeface="Calibri" panose="020F0502020204030204" pitchFamily="34" charset="0"/>
                <a:ea typeface="DengXian" panose="02010600030101010101" pitchFamily="2" charset="-122"/>
                <a:cs typeface="Arial" panose="020B0604020202020204" pitchFamily="34" charset="0"/>
              </a:rPr>
              <a:t>A </a:t>
            </a:r>
            <a:r>
              <a:rPr lang="nb-NO" sz="1200" dirty="0" err="1">
                <a:effectLst/>
                <a:latin typeface="Calibri" panose="020F0502020204030204" pitchFamily="34" charset="0"/>
                <a:ea typeface="DengXian" panose="02010600030101010101" pitchFamily="2" charset="-122"/>
                <a:cs typeface="Arial" panose="020B0604020202020204" pitchFamily="34" charset="0"/>
              </a:rPr>
              <a:t>dialogue</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activity</a:t>
            </a:r>
            <a:r>
              <a:rPr lang="nb-NO" sz="1200" dirty="0">
                <a:effectLst/>
                <a:latin typeface="Calibri" panose="020F0502020204030204" pitchFamily="34" charset="0"/>
                <a:ea typeface="DengXian" panose="02010600030101010101" pitchFamily="2" charset="-122"/>
                <a:cs typeface="Arial" panose="020B0604020202020204" pitchFamily="34" charset="0"/>
              </a:rPr>
              <a:t> in </a:t>
            </a:r>
            <a:r>
              <a:rPr lang="nb-NO" sz="1200" dirty="0" err="1">
                <a:effectLst/>
                <a:latin typeface="Calibri" panose="020F0502020204030204" pitchFamily="34" charset="0"/>
                <a:ea typeface="DengXian" panose="02010600030101010101" pitchFamily="2" charset="-122"/>
                <a:cs typeface="Arial" panose="020B0604020202020204" pitchFamily="34" charset="0"/>
              </a:rPr>
              <a:t>which</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pupils</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will</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actively</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participate</a:t>
            </a:r>
            <a:endParaRPr lang="nb-NO" sz="1200" dirty="0">
              <a:effectLst/>
              <a:latin typeface="Calibri" panose="020F0502020204030204" pitchFamily="34" charset="0"/>
              <a:ea typeface="DengXian" panose="02010600030101010101" pitchFamily="2" charset="-122"/>
              <a:cs typeface="Arial" panose="020B0604020202020204" pitchFamily="34" charset="0"/>
            </a:endParaRPr>
          </a:p>
          <a:p>
            <a:pPr marL="228600" lvl="0" indent="-228600">
              <a:lnSpc>
                <a:spcPct val="107000"/>
              </a:lnSpc>
              <a:buFont typeface="+mj-lt"/>
              <a:buAutoNum type="arabicPeriod"/>
            </a:pPr>
            <a:r>
              <a:rPr lang="nb-NO" sz="1200" dirty="0">
                <a:effectLst/>
                <a:latin typeface="Calibri" panose="020F0502020204030204" pitchFamily="34" charset="0"/>
                <a:ea typeface="DengXian" panose="02010600030101010101" pitchFamily="2" charset="-122"/>
                <a:cs typeface="Arial" panose="020B0604020202020204" pitchFamily="34" charset="0"/>
              </a:rPr>
              <a:t>A </a:t>
            </a:r>
            <a:r>
              <a:rPr lang="nb-NO" sz="1200" dirty="0" err="1">
                <a:effectLst/>
                <a:latin typeface="Calibri" panose="020F0502020204030204" pitchFamily="34" charset="0"/>
                <a:ea typeface="DengXian" panose="02010600030101010101" pitchFamily="2" charset="-122"/>
                <a:cs typeface="Arial" panose="020B0604020202020204" pitchFamily="34" charset="0"/>
              </a:rPr>
              <a:t>summary</a:t>
            </a:r>
            <a:r>
              <a:rPr lang="nb-NO" sz="1200" dirty="0">
                <a:effectLst/>
                <a:latin typeface="Calibri" panose="020F0502020204030204" pitchFamily="34" charset="0"/>
                <a:ea typeface="DengXian" panose="02010600030101010101" pitchFamily="2" charset="-122"/>
                <a:cs typeface="Arial" panose="020B0604020202020204" pitchFamily="34" charset="0"/>
              </a:rPr>
              <a:t> in </a:t>
            </a:r>
            <a:r>
              <a:rPr lang="nb-NO" sz="1200" dirty="0" err="1">
                <a:effectLst/>
                <a:latin typeface="Calibri" panose="020F0502020204030204" pitchFamily="34" charset="0"/>
                <a:ea typeface="DengXian" panose="02010600030101010101" pitchFamily="2" charset="-122"/>
                <a:cs typeface="Arial" panose="020B0604020202020204" pitchFamily="34" charset="0"/>
              </a:rPr>
              <a:t>which</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pupils</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discuss</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how</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they</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themselves</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can</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prevent</a:t>
            </a:r>
            <a:r>
              <a:rPr lang="nb-NO" sz="1200" dirty="0">
                <a:effectLst/>
                <a:latin typeface="Calibri" panose="020F0502020204030204" pitchFamily="34" charset="0"/>
                <a:ea typeface="DengXian" panose="02010600030101010101" pitchFamily="2" charset="-122"/>
                <a:cs typeface="Arial" panose="020B0604020202020204" pitchFamily="34" charset="0"/>
              </a:rPr>
              <a:t> </a:t>
            </a:r>
            <a:r>
              <a:rPr lang="nb-NO" sz="1200" dirty="0" err="1">
                <a:effectLst/>
                <a:latin typeface="Calibri" panose="020F0502020204030204" pitchFamily="34" charset="0"/>
                <a:ea typeface="DengXian" panose="02010600030101010101" pitchFamily="2" charset="-122"/>
                <a:cs typeface="Arial" panose="020B0604020202020204" pitchFamily="34" charset="0"/>
              </a:rPr>
              <a:t>racism</a:t>
            </a:r>
            <a:r>
              <a:rPr lang="nb-NO" sz="1200" dirty="0">
                <a:effectLst/>
                <a:latin typeface="Calibri" panose="020F0502020204030204" pitchFamily="34" charset="0"/>
                <a:ea typeface="DengXian" panose="02010600030101010101" pitchFamily="2" charset="-122"/>
                <a:cs typeface="Arial" panose="020B0604020202020204" pitchFamily="34" charset="0"/>
              </a:rPr>
              <a:t> and </a:t>
            </a:r>
            <a:r>
              <a:rPr lang="nb-NO" sz="1200" dirty="0" err="1">
                <a:effectLst/>
                <a:latin typeface="Calibri" panose="020F0502020204030204" pitchFamily="34" charset="0"/>
                <a:ea typeface="DengXian" panose="02010600030101010101" pitchFamily="2" charset="-122"/>
                <a:cs typeface="Arial" panose="020B0604020202020204" pitchFamily="34" charset="0"/>
              </a:rPr>
              <a:t>discrimination</a:t>
            </a:r>
            <a:r>
              <a:rPr lang="nb-NO" sz="1200" dirty="0">
                <a:effectLst/>
                <a:latin typeface="Calibri" panose="020F0502020204030204" pitchFamily="34" charset="0"/>
                <a:ea typeface="DengXian" panose="02010600030101010101" pitchFamily="2" charset="-122"/>
                <a:cs typeface="Arial" panose="020B0604020202020204" pitchFamily="34" charset="0"/>
              </a:rPr>
              <a:t> from happening. </a:t>
            </a:r>
          </a:p>
        </p:txBody>
      </p:sp>
      <p:sp>
        <p:nvSpPr>
          <p:cNvPr id="4" name="Plassholder for lysbildenummer 3"/>
          <p:cNvSpPr>
            <a:spLocks noGrp="1"/>
          </p:cNvSpPr>
          <p:nvPr>
            <p:ph type="sldNum" sz="quarter" idx="5"/>
          </p:nvPr>
        </p:nvSpPr>
        <p:spPr/>
        <p:txBody>
          <a:bodyPr/>
          <a:lstStyle/>
          <a:p>
            <a:fld id="{450DA003-5BE0-994A-9B43-36366698BBB5}" type="slidenum">
              <a:rPr lang="nb-NO" smtClean="0"/>
              <a:t>2</a:t>
            </a:fld>
            <a:endParaRPr lang="nb-NO"/>
          </a:p>
        </p:txBody>
      </p:sp>
    </p:spTree>
    <p:extLst>
      <p:ext uri="{BB962C8B-B14F-4D97-AF65-F5344CB8AC3E}">
        <p14:creationId xmlns:p14="http://schemas.microsoft.com/office/powerpoint/2010/main" val="2824153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a:t>Let all </a:t>
            </a:r>
            <a:r>
              <a:rPr lang="nb-NO" b="1" dirty="0" err="1"/>
              <a:t>the</a:t>
            </a:r>
            <a:r>
              <a:rPr lang="nb-NO" b="1" dirty="0"/>
              <a:t> students </a:t>
            </a:r>
            <a:r>
              <a:rPr lang="nb-NO" b="1" dirty="0" err="1"/>
              <a:t>reflect</a:t>
            </a:r>
            <a:r>
              <a:rPr lang="nb-NO" b="1" dirty="0"/>
              <a:t> </a:t>
            </a:r>
            <a:r>
              <a:rPr lang="nb-NO" b="1" dirty="0" err="1"/>
              <a:t>on</a:t>
            </a:r>
            <a:r>
              <a:rPr lang="nb-NO" b="1" dirty="0"/>
              <a:t> </a:t>
            </a:r>
            <a:r>
              <a:rPr lang="nb-NO" b="1" dirty="0" err="1"/>
              <a:t>this</a:t>
            </a:r>
            <a:r>
              <a:rPr lang="nb-NO" b="1" dirty="0"/>
              <a:t> </a:t>
            </a:r>
            <a:r>
              <a:rPr lang="nb-NO" b="1" dirty="0" err="1"/>
              <a:t>question</a:t>
            </a:r>
            <a:r>
              <a:rPr lang="nb-NO" b="1" dirty="0"/>
              <a:t>, underline </a:t>
            </a:r>
            <a:r>
              <a:rPr lang="nb-NO" b="1" dirty="0" err="1"/>
              <a:t>the</a:t>
            </a:r>
            <a:r>
              <a:rPr lang="nb-NO" b="1" dirty="0"/>
              <a:t> </a:t>
            </a:r>
            <a:r>
              <a:rPr lang="nb-NO" b="1" dirty="0" err="1"/>
              <a:t>importance</a:t>
            </a:r>
            <a:r>
              <a:rPr lang="nb-NO" b="1" dirty="0"/>
              <a:t> </a:t>
            </a:r>
            <a:r>
              <a:rPr lang="nb-NO" b="1" dirty="0" err="1"/>
              <a:t>of</a:t>
            </a:r>
            <a:r>
              <a:rPr lang="nb-NO" b="1" dirty="0"/>
              <a:t> </a:t>
            </a:r>
            <a:r>
              <a:rPr lang="nb-NO" b="1" dirty="0" err="1"/>
              <a:t>listening</a:t>
            </a:r>
            <a:r>
              <a:rPr lang="nb-NO" b="1" dirty="0"/>
              <a:t> </a:t>
            </a:r>
            <a:r>
              <a:rPr lang="nb-NO" b="1" dirty="0" err="1"/>
              <a:t>if</a:t>
            </a:r>
            <a:r>
              <a:rPr lang="nb-NO" b="1" dirty="0"/>
              <a:t> </a:t>
            </a:r>
            <a:r>
              <a:rPr lang="nb-NO" b="1" dirty="0" err="1"/>
              <a:t>anyone</a:t>
            </a:r>
            <a:r>
              <a:rPr lang="nb-NO" b="1" dirty="0"/>
              <a:t> </a:t>
            </a:r>
            <a:r>
              <a:rPr lang="nb-NO" b="1" dirty="0" err="1"/>
              <a:t>wants</a:t>
            </a:r>
            <a:r>
              <a:rPr lang="nb-NO" b="1" dirty="0"/>
              <a:t> to </a:t>
            </a:r>
            <a:r>
              <a:rPr lang="nb-NO" b="1" dirty="0" err="1"/>
              <a:t>share</a:t>
            </a:r>
            <a:r>
              <a:rPr lang="nb-NO" b="1" dirty="0"/>
              <a:t> </a:t>
            </a:r>
            <a:r>
              <a:rPr lang="nb-NO" b="1" dirty="0" err="1"/>
              <a:t>their</a:t>
            </a:r>
            <a:r>
              <a:rPr lang="nb-NO" b="1" dirty="0"/>
              <a:t> </a:t>
            </a:r>
            <a:r>
              <a:rPr lang="nb-NO" b="1" dirty="0" err="1"/>
              <a:t>serious</a:t>
            </a:r>
            <a:r>
              <a:rPr lang="nb-NO" b="1" dirty="0"/>
              <a:t> </a:t>
            </a:r>
            <a:r>
              <a:rPr lang="nb-NO" b="1" dirty="0" err="1"/>
              <a:t>stories</a:t>
            </a:r>
            <a:r>
              <a:rPr lang="nb-NO" b="1" dirty="0"/>
              <a:t>. NB! No </a:t>
            </a:r>
            <a:r>
              <a:rPr lang="nb-NO" b="1" dirty="0" err="1"/>
              <a:t>one</a:t>
            </a:r>
            <a:r>
              <a:rPr lang="nb-NO" b="1" dirty="0"/>
              <a:t> is </a:t>
            </a:r>
            <a:r>
              <a:rPr lang="nb-NO" b="1" dirty="0" err="1"/>
              <a:t>obligated</a:t>
            </a:r>
            <a:r>
              <a:rPr lang="nb-NO" b="1" dirty="0"/>
              <a:t> to </a:t>
            </a:r>
            <a:r>
              <a:rPr lang="nb-NO" b="1" dirty="0" err="1"/>
              <a:t>answer</a:t>
            </a:r>
            <a:r>
              <a:rPr lang="nb-NO" b="1" dirty="0"/>
              <a:t> </a:t>
            </a:r>
            <a:r>
              <a:rPr lang="nb-NO" b="1" dirty="0" err="1"/>
              <a:t>this</a:t>
            </a:r>
            <a:r>
              <a:rPr lang="nb-NO" b="1" dirty="0"/>
              <a:t> </a:t>
            </a:r>
            <a:r>
              <a:rPr lang="nb-NO" b="1" dirty="0" err="1"/>
              <a:t>question</a:t>
            </a:r>
            <a:r>
              <a:rPr lang="nb-NO" b="1" dirty="0"/>
              <a:t>, be </a:t>
            </a:r>
            <a:r>
              <a:rPr lang="nb-NO" b="1" dirty="0" err="1"/>
              <a:t>considerate</a:t>
            </a:r>
            <a:r>
              <a:rPr lang="nb-NO" b="1" dirty="0"/>
              <a:t> </a:t>
            </a:r>
            <a:r>
              <a:rPr lang="nb-NO" b="1" dirty="0" err="1"/>
              <a:t>that</a:t>
            </a:r>
            <a:r>
              <a:rPr lang="nb-NO" b="1" dirty="0"/>
              <a:t> </a:t>
            </a:r>
            <a:r>
              <a:rPr lang="nb-NO" b="1" dirty="0" err="1"/>
              <a:t>each</a:t>
            </a:r>
            <a:r>
              <a:rPr lang="nb-NO" b="1" dirty="0"/>
              <a:t> and </a:t>
            </a:r>
            <a:r>
              <a:rPr lang="nb-NO" b="1" dirty="0" err="1"/>
              <a:t>everyone</a:t>
            </a:r>
            <a:r>
              <a:rPr lang="nb-NO" b="1" dirty="0"/>
              <a:t> </a:t>
            </a:r>
            <a:r>
              <a:rPr lang="nb-NO" b="1" dirty="0" err="1"/>
              <a:t>of</a:t>
            </a:r>
            <a:r>
              <a:rPr lang="nb-NO" b="1" dirty="0"/>
              <a:t> </a:t>
            </a:r>
            <a:r>
              <a:rPr lang="nb-NO" b="1" dirty="0" err="1"/>
              <a:t>the</a:t>
            </a:r>
            <a:r>
              <a:rPr lang="nb-NO" b="1" dirty="0"/>
              <a:t> </a:t>
            </a:r>
            <a:r>
              <a:rPr lang="nb-NO" b="1" dirty="0" err="1"/>
              <a:t>participants</a:t>
            </a:r>
            <a:r>
              <a:rPr lang="nb-NO" b="1" dirty="0"/>
              <a:t> </a:t>
            </a:r>
            <a:r>
              <a:rPr lang="nb-NO" b="1" dirty="0" err="1"/>
              <a:t>may</a:t>
            </a:r>
            <a:r>
              <a:rPr lang="nb-NO" b="1" dirty="0"/>
              <a:t> have </a:t>
            </a:r>
            <a:r>
              <a:rPr lang="nb-NO" b="1" dirty="0" err="1"/>
              <a:t>experiences</a:t>
            </a:r>
            <a:r>
              <a:rPr lang="nb-NO" b="1" dirty="0"/>
              <a:t> </a:t>
            </a:r>
            <a:r>
              <a:rPr lang="nb-NO" b="1" dirty="0" err="1"/>
              <a:t>which</a:t>
            </a:r>
            <a:r>
              <a:rPr lang="nb-NO" b="1" dirty="0"/>
              <a:t> </a:t>
            </a:r>
            <a:r>
              <a:rPr lang="nb-NO" b="1" dirty="0" err="1"/>
              <a:t>may</a:t>
            </a:r>
            <a:r>
              <a:rPr lang="nb-NO" b="1" dirty="0"/>
              <a:t> make </a:t>
            </a:r>
            <a:r>
              <a:rPr lang="nb-NO" b="1" dirty="0" err="1"/>
              <a:t>this</a:t>
            </a:r>
            <a:r>
              <a:rPr lang="nb-NO" b="1" dirty="0"/>
              <a:t> </a:t>
            </a:r>
            <a:r>
              <a:rPr lang="nb-NO" b="1" dirty="0" err="1"/>
              <a:t>question</a:t>
            </a:r>
            <a:r>
              <a:rPr lang="nb-NO" b="1" dirty="0"/>
              <a:t> </a:t>
            </a:r>
            <a:r>
              <a:rPr lang="nb-NO" b="1" dirty="0" err="1"/>
              <a:t>difficult</a:t>
            </a:r>
            <a:r>
              <a:rPr lang="nb-NO" b="1" dirty="0"/>
              <a:t> to </a:t>
            </a:r>
            <a:r>
              <a:rPr lang="nb-NO" b="1" dirty="0" err="1"/>
              <a:t>answer</a:t>
            </a:r>
            <a:r>
              <a:rPr lang="nb-NO" b="1" dirty="0"/>
              <a:t>. </a:t>
            </a:r>
          </a:p>
          <a:p>
            <a:endParaRPr lang="nb-NO"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cs typeface="Calibri"/>
              </a:rPr>
              <a:t>Follow</a:t>
            </a:r>
            <a:r>
              <a:rPr lang="nb-NO" b="1" dirty="0">
                <a:cs typeface="Calibri"/>
              </a:rPr>
              <a:t>-up questions:</a:t>
            </a:r>
          </a:p>
          <a:p>
            <a:pPr marL="171450" indent="-171450">
              <a:buFont typeface="Arial" panose="020B0604020202020204" pitchFamily="34" charset="0"/>
              <a:buChar char="•"/>
            </a:pPr>
            <a:r>
              <a:rPr lang="nb-NO" dirty="0">
                <a:cs typeface="Calibri"/>
              </a:rPr>
              <a:t>Do </a:t>
            </a:r>
            <a:r>
              <a:rPr lang="nb-NO" dirty="0" err="1">
                <a:cs typeface="Calibri"/>
              </a:rPr>
              <a:t>you</a:t>
            </a:r>
            <a:r>
              <a:rPr lang="nb-NO" dirty="0">
                <a:cs typeface="Calibri"/>
              </a:rPr>
              <a:t> </a:t>
            </a:r>
            <a:r>
              <a:rPr lang="nb-NO" dirty="0" err="1">
                <a:cs typeface="Calibri"/>
              </a:rPr>
              <a:t>wish</a:t>
            </a:r>
            <a:r>
              <a:rPr lang="nb-NO" dirty="0">
                <a:cs typeface="Calibri"/>
              </a:rPr>
              <a:t> to </a:t>
            </a:r>
            <a:r>
              <a:rPr lang="nb-NO" dirty="0" err="1">
                <a:cs typeface="Calibri"/>
              </a:rPr>
              <a:t>share</a:t>
            </a:r>
            <a:r>
              <a:rPr lang="nb-NO" dirty="0">
                <a:cs typeface="Calibri"/>
              </a:rPr>
              <a:t> an </a:t>
            </a:r>
            <a:r>
              <a:rPr lang="nb-NO" dirty="0" err="1">
                <a:cs typeface="Calibri"/>
              </a:rPr>
              <a:t>experience</a:t>
            </a:r>
            <a:r>
              <a:rPr lang="nb-NO" dirty="0">
                <a:cs typeface="Calibri"/>
              </a:rPr>
              <a:t> </a:t>
            </a:r>
            <a:r>
              <a:rPr lang="nb-NO" dirty="0" err="1">
                <a:cs typeface="Calibri"/>
              </a:rPr>
              <a:t>you</a:t>
            </a:r>
            <a:r>
              <a:rPr lang="nb-NO" dirty="0">
                <a:cs typeface="Calibri"/>
              </a:rPr>
              <a:t> have </a:t>
            </a:r>
            <a:r>
              <a:rPr lang="nb-NO" dirty="0" err="1">
                <a:cs typeface="Calibri"/>
              </a:rPr>
              <a:t>witnessed</a:t>
            </a:r>
            <a:r>
              <a:rPr lang="nb-NO" dirty="0">
                <a:cs typeface="Calibri"/>
              </a:rPr>
              <a:t>/</a:t>
            </a:r>
            <a:r>
              <a:rPr lang="nb-NO" dirty="0" err="1">
                <a:cs typeface="Calibri"/>
              </a:rPr>
              <a:t>been</a:t>
            </a:r>
            <a:r>
              <a:rPr lang="nb-NO" dirty="0">
                <a:cs typeface="Calibri"/>
              </a:rPr>
              <a:t> </a:t>
            </a:r>
            <a:r>
              <a:rPr lang="nb-NO" dirty="0" err="1">
                <a:cs typeface="Calibri"/>
              </a:rPr>
              <a:t>subjected</a:t>
            </a:r>
            <a:r>
              <a:rPr lang="nb-NO" dirty="0">
                <a:cs typeface="Calibri"/>
              </a:rPr>
              <a:t> to?</a:t>
            </a:r>
            <a:endParaRPr lang="nb-NO" dirty="0">
              <a:cs typeface="+mn-lt"/>
            </a:endParaRPr>
          </a:p>
          <a:p>
            <a:pPr marL="171450" indent="-171450">
              <a:buFont typeface="Arial" panose="020B0604020202020204" pitchFamily="34" charset="0"/>
              <a:buChar char="•"/>
            </a:pPr>
            <a:r>
              <a:rPr lang="nb-NO" dirty="0" err="1">
                <a:cs typeface="Calibri"/>
              </a:rPr>
              <a:t>Why</a:t>
            </a:r>
            <a:r>
              <a:rPr lang="nb-NO" dirty="0">
                <a:cs typeface="Calibri"/>
              </a:rPr>
              <a:t> do </a:t>
            </a:r>
            <a:r>
              <a:rPr lang="nb-NO" dirty="0" err="1">
                <a:cs typeface="Calibri"/>
              </a:rPr>
              <a:t>you</a:t>
            </a:r>
            <a:r>
              <a:rPr lang="nb-NO" dirty="0">
                <a:cs typeface="Calibri"/>
              </a:rPr>
              <a:t> </a:t>
            </a:r>
            <a:r>
              <a:rPr lang="nb-NO" dirty="0" err="1">
                <a:cs typeface="Calibri"/>
              </a:rPr>
              <a:t>think</a:t>
            </a:r>
            <a:r>
              <a:rPr lang="nb-NO" dirty="0">
                <a:cs typeface="Calibri"/>
              </a:rPr>
              <a:t> it </a:t>
            </a:r>
            <a:r>
              <a:rPr lang="nb-NO" dirty="0" err="1">
                <a:cs typeface="Calibri"/>
              </a:rPr>
              <a:t>may</a:t>
            </a:r>
            <a:r>
              <a:rPr lang="nb-NO" dirty="0">
                <a:cs typeface="Calibri"/>
              </a:rPr>
              <a:t> be </a:t>
            </a:r>
            <a:r>
              <a:rPr lang="nb-NO" dirty="0" err="1">
                <a:cs typeface="Calibri"/>
              </a:rPr>
              <a:t>difficult</a:t>
            </a:r>
            <a:r>
              <a:rPr lang="nb-NO" dirty="0">
                <a:cs typeface="Calibri"/>
              </a:rPr>
              <a:t> to </a:t>
            </a:r>
            <a:r>
              <a:rPr lang="nb-NO" dirty="0" err="1">
                <a:cs typeface="Calibri"/>
              </a:rPr>
              <a:t>speak</a:t>
            </a:r>
            <a:r>
              <a:rPr lang="nb-NO" dirty="0">
                <a:cs typeface="Calibri"/>
              </a:rPr>
              <a:t> up </a:t>
            </a:r>
            <a:r>
              <a:rPr lang="nb-NO" dirty="0" err="1">
                <a:cs typeface="Calibri"/>
              </a:rPr>
              <a:t>about</a:t>
            </a:r>
            <a:r>
              <a:rPr lang="nb-NO" dirty="0">
                <a:cs typeface="Calibri"/>
              </a:rPr>
              <a:t> </a:t>
            </a:r>
            <a:r>
              <a:rPr lang="nb-NO" dirty="0" err="1">
                <a:cs typeface="Calibri"/>
              </a:rPr>
              <a:t>discrimination</a:t>
            </a:r>
            <a:r>
              <a:rPr lang="nb-NO" dirty="0">
                <a:cs typeface="Calibri"/>
              </a:rPr>
              <a:t> </a:t>
            </a:r>
            <a:r>
              <a:rPr lang="nb-NO" dirty="0" err="1">
                <a:cs typeface="Calibri"/>
              </a:rPr>
              <a:t>you</a:t>
            </a:r>
            <a:r>
              <a:rPr lang="nb-NO" dirty="0">
                <a:cs typeface="Calibri"/>
              </a:rPr>
              <a:t> have </a:t>
            </a:r>
            <a:r>
              <a:rPr lang="nb-NO" dirty="0" err="1">
                <a:cs typeface="Calibri"/>
              </a:rPr>
              <a:t>witnessed</a:t>
            </a:r>
            <a:r>
              <a:rPr lang="nb-NO" dirty="0">
                <a:cs typeface="Calibri"/>
              </a:rPr>
              <a:t> or </a:t>
            </a:r>
            <a:r>
              <a:rPr lang="nb-NO" dirty="0" err="1">
                <a:cs typeface="Calibri"/>
              </a:rPr>
              <a:t>experienced</a:t>
            </a:r>
            <a:r>
              <a:rPr lang="nb-NO" dirty="0">
                <a:cs typeface="Calibri"/>
              </a:rPr>
              <a:t>?</a:t>
            </a:r>
            <a:endParaRPr lang="nb-NO" b="1" dirty="0">
              <a:cs typeface="Calibri"/>
            </a:endParaRPr>
          </a:p>
          <a:p>
            <a:pPr marL="171450" indent="-171450">
              <a:buFont typeface="Arial" panose="020B0604020202020204" pitchFamily="34" charset="0"/>
              <a:buChar char="•"/>
            </a:pPr>
            <a:r>
              <a:rPr lang="nb-NO" dirty="0" err="1">
                <a:cs typeface="Calibri"/>
              </a:rPr>
              <a:t>What</a:t>
            </a:r>
            <a:r>
              <a:rPr lang="nb-NO" dirty="0">
                <a:cs typeface="Calibri"/>
              </a:rPr>
              <a:t> </a:t>
            </a:r>
            <a:r>
              <a:rPr lang="nb-NO" dirty="0" err="1">
                <a:cs typeface="Calibri"/>
              </a:rPr>
              <a:t>can</a:t>
            </a:r>
            <a:r>
              <a:rPr lang="nb-NO" dirty="0">
                <a:cs typeface="Calibri"/>
              </a:rPr>
              <a:t> </a:t>
            </a:r>
            <a:r>
              <a:rPr lang="nb-NO" dirty="0" err="1">
                <a:cs typeface="Calibri"/>
              </a:rPr>
              <a:t>your</a:t>
            </a:r>
            <a:r>
              <a:rPr lang="nb-NO" dirty="0">
                <a:cs typeface="Calibri"/>
              </a:rPr>
              <a:t> </a:t>
            </a:r>
            <a:r>
              <a:rPr lang="nb-NO" dirty="0" err="1">
                <a:cs typeface="Calibri"/>
              </a:rPr>
              <a:t>school</a:t>
            </a:r>
            <a:r>
              <a:rPr lang="nb-NO" dirty="0">
                <a:cs typeface="Calibri"/>
              </a:rPr>
              <a:t> do to make it </a:t>
            </a:r>
            <a:r>
              <a:rPr lang="nb-NO" dirty="0" err="1">
                <a:cs typeface="Calibri"/>
              </a:rPr>
              <a:t>easier</a:t>
            </a:r>
            <a:r>
              <a:rPr lang="nb-NO" dirty="0">
                <a:cs typeface="Calibri"/>
              </a:rPr>
              <a:t> for </a:t>
            </a:r>
            <a:r>
              <a:rPr lang="nb-NO" dirty="0" err="1">
                <a:cs typeface="Calibri"/>
              </a:rPr>
              <a:t>people</a:t>
            </a:r>
            <a:r>
              <a:rPr lang="nb-NO" dirty="0">
                <a:cs typeface="Calibri"/>
              </a:rPr>
              <a:t> to </a:t>
            </a:r>
            <a:r>
              <a:rPr lang="nb-NO" dirty="0" err="1">
                <a:cs typeface="Calibri"/>
              </a:rPr>
              <a:t>speak</a:t>
            </a:r>
            <a:r>
              <a:rPr lang="nb-NO" dirty="0">
                <a:cs typeface="Calibri"/>
              </a:rPr>
              <a:t> up </a:t>
            </a:r>
            <a:r>
              <a:rPr lang="nb-NO" dirty="0" err="1">
                <a:cs typeface="Calibri"/>
              </a:rPr>
              <a:t>about</a:t>
            </a:r>
            <a:r>
              <a:rPr lang="nb-NO" dirty="0">
                <a:cs typeface="Calibri"/>
              </a:rPr>
              <a:t> </a:t>
            </a:r>
            <a:r>
              <a:rPr lang="nb-NO" dirty="0" err="1">
                <a:cs typeface="Calibri"/>
              </a:rPr>
              <a:t>discrimination</a:t>
            </a:r>
            <a:r>
              <a:rPr lang="nb-NO" dirty="0">
                <a:cs typeface="Calibri"/>
              </a:rPr>
              <a:t>?</a:t>
            </a:r>
          </a:p>
          <a:p>
            <a:endParaRPr lang="nb-NO" dirty="0">
              <a:cs typeface="Calibri"/>
            </a:endParaRPr>
          </a:p>
          <a:p>
            <a:r>
              <a:rPr lang="nb-NO" dirty="0">
                <a:cs typeface="Calibri"/>
              </a:rPr>
              <a:t>If </a:t>
            </a:r>
            <a:r>
              <a:rPr lang="nb-NO" dirty="0" err="1">
                <a:cs typeface="Calibri"/>
              </a:rPr>
              <a:t>you</a:t>
            </a:r>
            <a:r>
              <a:rPr lang="nb-NO" dirty="0">
                <a:cs typeface="Calibri"/>
              </a:rPr>
              <a:t> </a:t>
            </a:r>
            <a:r>
              <a:rPr lang="nb-NO" dirty="0" err="1">
                <a:cs typeface="Calibri"/>
              </a:rPr>
              <a:t>wish</a:t>
            </a:r>
            <a:r>
              <a:rPr lang="nb-NO" dirty="0">
                <a:cs typeface="Calibri"/>
              </a:rPr>
              <a:t> to report </a:t>
            </a:r>
            <a:r>
              <a:rPr lang="nb-NO" dirty="0" err="1">
                <a:cs typeface="Calibri"/>
              </a:rPr>
              <a:t>racism</a:t>
            </a:r>
            <a:r>
              <a:rPr lang="nb-NO" dirty="0">
                <a:cs typeface="Calibri"/>
              </a:rPr>
              <a:t> </a:t>
            </a:r>
            <a:r>
              <a:rPr lang="nb-NO" dirty="0" err="1">
                <a:cs typeface="Calibri"/>
              </a:rPr>
              <a:t>which</a:t>
            </a:r>
            <a:r>
              <a:rPr lang="nb-NO" dirty="0">
                <a:cs typeface="Calibri"/>
              </a:rPr>
              <a:t> </a:t>
            </a:r>
            <a:r>
              <a:rPr lang="nb-NO" dirty="0" err="1">
                <a:cs typeface="Calibri"/>
              </a:rPr>
              <a:t>you</a:t>
            </a:r>
            <a:r>
              <a:rPr lang="nb-NO" dirty="0">
                <a:cs typeface="Calibri"/>
              </a:rPr>
              <a:t> have </a:t>
            </a:r>
            <a:r>
              <a:rPr lang="nb-NO" dirty="0" err="1">
                <a:cs typeface="Calibri"/>
              </a:rPr>
              <a:t>been</a:t>
            </a:r>
            <a:r>
              <a:rPr lang="nb-NO" dirty="0">
                <a:cs typeface="Calibri"/>
              </a:rPr>
              <a:t> </a:t>
            </a:r>
            <a:r>
              <a:rPr lang="nb-NO" dirty="0" err="1">
                <a:cs typeface="Calibri"/>
              </a:rPr>
              <a:t>subjected</a:t>
            </a:r>
            <a:r>
              <a:rPr lang="nb-NO" dirty="0">
                <a:cs typeface="Calibri"/>
              </a:rPr>
              <a:t> to or </a:t>
            </a:r>
            <a:r>
              <a:rPr lang="nb-NO" dirty="0" err="1">
                <a:cs typeface="Calibri"/>
              </a:rPr>
              <a:t>witnessed</a:t>
            </a:r>
            <a:r>
              <a:rPr lang="nb-NO" dirty="0">
                <a:cs typeface="Calibri"/>
              </a:rPr>
              <a:t>, </a:t>
            </a:r>
            <a:r>
              <a:rPr lang="nb-NO" dirty="0" err="1">
                <a:cs typeface="Calibri"/>
              </a:rPr>
              <a:t>you</a:t>
            </a:r>
            <a:r>
              <a:rPr lang="nb-NO" dirty="0">
                <a:cs typeface="Calibri"/>
              </a:rPr>
              <a:t> </a:t>
            </a:r>
            <a:r>
              <a:rPr lang="nb-NO" dirty="0" err="1">
                <a:cs typeface="Calibri"/>
              </a:rPr>
              <a:t>may</a:t>
            </a:r>
            <a:r>
              <a:rPr lang="nb-NO" dirty="0">
                <a:cs typeface="Calibri"/>
              </a:rPr>
              <a:t> do </a:t>
            </a:r>
            <a:r>
              <a:rPr lang="nb-NO" dirty="0" err="1">
                <a:cs typeface="Calibri"/>
              </a:rPr>
              <a:t>that</a:t>
            </a:r>
            <a:r>
              <a:rPr lang="nb-NO" dirty="0">
                <a:cs typeface="Calibri"/>
              </a:rPr>
              <a:t> </a:t>
            </a:r>
            <a:r>
              <a:rPr lang="nb-NO" dirty="0" err="1">
                <a:cs typeface="Calibri"/>
              </a:rPr>
              <a:t>here</a:t>
            </a:r>
            <a:r>
              <a:rPr lang="nb-NO" dirty="0">
                <a:cs typeface="Calibri"/>
              </a:rPr>
              <a:t>: </a:t>
            </a:r>
            <a:r>
              <a:rPr lang="nb-NO" dirty="0">
                <a:hlinkClick r:id="rId3"/>
              </a:rPr>
              <a:t>Antirasistisk</a:t>
            </a:r>
            <a:endParaRPr lang="nb-NO" dirty="0">
              <a:cs typeface="Calibri"/>
            </a:endParaRPr>
          </a:p>
          <a:p>
            <a:endParaRPr lang="nb-NO" b="1"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20</a:t>
            </a:fld>
            <a:endParaRPr lang="nb-NO"/>
          </a:p>
        </p:txBody>
      </p:sp>
    </p:spTree>
    <p:extLst>
      <p:ext uri="{BB962C8B-B14F-4D97-AF65-F5344CB8AC3E}">
        <p14:creationId xmlns:p14="http://schemas.microsoft.com/office/powerpoint/2010/main" val="55594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cs typeface="Calibri"/>
              </a:rPr>
              <a:t>This FACT-</a:t>
            </a:r>
            <a:r>
              <a:rPr lang="nb-NO" dirty="0" err="1">
                <a:cs typeface="Calibri"/>
              </a:rPr>
              <a:t>card</a:t>
            </a:r>
            <a:r>
              <a:rPr lang="nb-NO" dirty="0">
                <a:cs typeface="Calibri"/>
              </a:rPr>
              <a:t> is </a:t>
            </a:r>
            <a:r>
              <a:rPr lang="nb-NO" dirty="0" err="1">
                <a:cs typeface="Calibri"/>
              </a:rPr>
              <a:t>relatively</a:t>
            </a:r>
            <a:r>
              <a:rPr lang="nb-NO" dirty="0">
                <a:cs typeface="Calibri"/>
              </a:rPr>
              <a:t> </a:t>
            </a:r>
            <a:r>
              <a:rPr lang="nb-NO" dirty="0" err="1">
                <a:cs typeface="Calibri"/>
              </a:rPr>
              <a:t>self-explanatory</a:t>
            </a:r>
            <a:r>
              <a:rPr lang="nb-NO" dirty="0">
                <a:cs typeface="Calibri"/>
              </a:rPr>
              <a:t>, </a:t>
            </a:r>
            <a:r>
              <a:rPr lang="nb-NO" dirty="0" err="1">
                <a:cs typeface="Calibri"/>
              </a:rPr>
              <a:t>but</a:t>
            </a:r>
            <a:r>
              <a:rPr lang="nb-NO" dirty="0">
                <a:cs typeface="Calibri"/>
              </a:rPr>
              <a:t> </a:t>
            </a:r>
            <a:r>
              <a:rPr lang="nb-NO" dirty="0" err="1">
                <a:cs typeface="Calibri"/>
              </a:rPr>
              <a:t>feel</a:t>
            </a:r>
            <a:r>
              <a:rPr lang="nb-NO" dirty="0">
                <a:cs typeface="Calibri"/>
              </a:rPr>
              <a:t> </a:t>
            </a:r>
            <a:r>
              <a:rPr lang="nb-NO" dirty="0" err="1">
                <a:cs typeface="Calibri"/>
              </a:rPr>
              <a:t>free</a:t>
            </a:r>
            <a:r>
              <a:rPr lang="nb-NO" dirty="0">
                <a:cs typeface="Calibri"/>
              </a:rPr>
              <a:t> to underline </a:t>
            </a:r>
            <a:r>
              <a:rPr lang="nb-NO" dirty="0" err="1">
                <a:cs typeface="Calibri"/>
              </a:rPr>
              <a:t>that</a:t>
            </a:r>
            <a:r>
              <a:rPr lang="nb-NO" dirty="0">
                <a:cs typeface="Calibri"/>
              </a:rPr>
              <a:t> </a:t>
            </a:r>
            <a:r>
              <a:rPr lang="nb-NO" dirty="0" err="1">
                <a:cs typeface="Calibri"/>
              </a:rPr>
              <a:t>there</a:t>
            </a:r>
            <a:r>
              <a:rPr lang="nb-NO" dirty="0">
                <a:cs typeface="Calibri"/>
              </a:rPr>
              <a:t> </a:t>
            </a:r>
            <a:r>
              <a:rPr lang="nb-NO" dirty="0" err="1">
                <a:cs typeface="Calibri"/>
              </a:rPr>
              <a:t>are</a:t>
            </a:r>
            <a:r>
              <a:rPr lang="nb-NO" dirty="0">
                <a:cs typeface="Calibri"/>
              </a:rPr>
              <a:t> </a:t>
            </a:r>
            <a:r>
              <a:rPr lang="nb-NO" dirty="0" err="1">
                <a:cs typeface="Calibri"/>
              </a:rPr>
              <a:t>many</a:t>
            </a:r>
            <a:r>
              <a:rPr lang="nb-NO" dirty="0">
                <a:cs typeface="Calibri"/>
              </a:rPr>
              <a:t> </a:t>
            </a:r>
            <a:r>
              <a:rPr lang="nb-NO" dirty="0" err="1">
                <a:cs typeface="Calibri"/>
              </a:rPr>
              <a:t>ways</a:t>
            </a:r>
            <a:r>
              <a:rPr lang="nb-NO" dirty="0">
                <a:cs typeface="Calibri"/>
              </a:rPr>
              <a:t> to </a:t>
            </a:r>
            <a:r>
              <a:rPr lang="nb-NO" dirty="0" err="1">
                <a:cs typeface="Calibri"/>
              </a:rPr>
              <a:t>define</a:t>
            </a:r>
            <a:r>
              <a:rPr lang="nb-NO" dirty="0">
                <a:cs typeface="Calibri"/>
              </a:rPr>
              <a:t> </a:t>
            </a:r>
            <a:r>
              <a:rPr lang="nb-NO" dirty="0" err="1">
                <a:cs typeface="Calibri"/>
              </a:rPr>
              <a:t>racism</a:t>
            </a:r>
            <a:r>
              <a:rPr lang="nb-NO" dirty="0">
                <a:cs typeface="Calibri"/>
              </a:rPr>
              <a:t>. </a:t>
            </a:r>
          </a:p>
          <a:p>
            <a:r>
              <a:rPr lang="nb-NO" dirty="0">
                <a:cs typeface="Calibri"/>
              </a:rPr>
              <a:t>It </a:t>
            </a:r>
            <a:r>
              <a:rPr lang="nb-NO" dirty="0" err="1">
                <a:cs typeface="Calibri"/>
              </a:rPr>
              <a:t>exists</a:t>
            </a:r>
            <a:r>
              <a:rPr lang="nb-NO" dirty="0">
                <a:cs typeface="Calibri"/>
              </a:rPr>
              <a:t> in </a:t>
            </a:r>
            <a:r>
              <a:rPr lang="nb-NO" dirty="0" err="1">
                <a:cs typeface="Calibri"/>
              </a:rPr>
              <a:t>many</a:t>
            </a:r>
            <a:r>
              <a:rPr lang="nb-NO" dirty="0">
                <a:cs typeface="Calibri"/>
              </a:rPr>
              <a:t> forms and </a:t>
            </a:r>
            <a:r>
              <a:rPr lang="nb-NO" dirty="0" err="1">
                <a:cs typeface="Calibri"/>
              </a:rPr>
              <a:t>does</a:t>
            </a:r>
            <a:r>
              <a:rPr lang="nb-NO" dirty="0">
                <a:cs typeface="Calibri"/>
              </a:rPr>
              <a:t> not </a:t>
            </a:r>
            <a:r>
              <a:rPr lang="nb-NO" dirty="0" err="1">
                <a:cs typeface="Calibri"/>
              </a:rPr>
              <a:t>always</a:t>
            </a:r>
            <a:r>
              <a:rPr lang="nb-NO" dirty="0">
                <a:cs typeface="Calibri"/>
              </a:rPr>
              <a:t> </a:t>
            </a:r>
            <a:r>
              <a:rPr lang="nb-NO" dirty="0" err="1">
                <a:cs typeface="Calibri"/>
              </a:rPr>
              <a:t>concern</a:t>
            </a:r>
            <a:r>
              <a:rPr lang="nb-NO" dirty="0">
                <a:cs typeface="Calibri"/>
              </a:rPr>
              <a:t> </a:t>
            </a:r>
            <a:r>
              <a:rPr lang="nb-NO" dirty="0" err="1">
                <a:cs typeface="Calibri"/>
              </a:rPr>
              <a:t>skin</a:t>
            </a:r>
            <a:r>
              <a:rPr lang="nb-NO" dirty="0">
                <a:cs typeface="Calibri"/>
              </a:rPr>
              <a:t> </a:t>
            </a:r>
            <a:r>
              <a:rPr lang="nb-NO" dirty="0" err="1">
                <a:cs typeface="Calibri"/>
              </a:rPr>
              <a:t>color</a:t>
            </a:r>
            <a:r>
              <a:rPr lang="nb-NO" dirty="0">
                <a:cs typeface="Calibri"/>
              </a:rPr>
              <a:t>, </a:t>
            </a:r>
            <a:r>
              <a:rPr lang="nb-NO" dirty="0" err="1">
                <a:cs typeface="Calibri"/>
              </a:rPr>
              <a:t>but</a:t>
            </a:r>
            <a:r>
              <a:rPr lang="nb-NO" dirty="0">
                <a:cs typeface="Calibri"/>
              </a:rPr>
              <a:t> </a:t>
            </a:r>
            <a:r>
              <a:rPr lang="nb-NO" dirty="0" err="1">
                <a:cs typeface="Calibri"/>
              </a:rPr>
              <a:t>ethnicity</a:t>
            </a:r>
            <a:r>
              <a:rPr lang="nb-NO" dirty="0">
                <a:cs typeface="Calibri"/>
              </a:rPr>
              <a:t> as </a:t>
            </a:r>
            <a:r>
              <a:rPr lang="nb-NO" dirty="0" err="1">
                <a:cs typeface="Calibri"/>
              </a:rPr>
              <a:t>well</a:t>
            </a:r>
            <a:r>
              <a:rPr lang="nb-NO" dirty="0">
                <a:cs typeface="Calibri"/>
              </a:rPr>
              <a:t>. </a:t>
            </a:r>
            <a:r>
              <a:rPr lang="nb-NO" dirty="0" err="1">
                <a:cs typeface="Calibri"/>
              </a:rPr>
              <a:t>Encourage</a:t>
            </a:r>
            <a:r>
              <a:rPr lang="nb-NO" dirty="0">
                <a:cs typeface="Calibri"/>
              </a:rPr>
              <a:t> </a:t>
            </a:r>
            <a:r>
              <a:rPr lang="nb-NO" dirty="0" err="1">
                <a:cs typeface="Calibri"/>
              </a:rPr>
              <a:t>the</a:t>
            </a:r>
            <a:r>
              <a:rPr lang="nb-NO" dirty="0">
                <a:cs typeface="Calibri"/>
              </a:rPr>
              <a:t> </a:t>
            </a:r>
            <a:r>
              <a:rPr lang="nb-NO" dirty="0" err="1">
                <a:cs typeface="Calibri"/>
              </a:rPr>
              <a:t>participants</a:t>
            </a:r>
            <a:r>
              <a:rPr lang="nb-NO" dirty="0">
                <a:cs typeface="Calibri"/>
              </a:rPr>
              <a:t> to </a:t>
            </a:r>
            <a:r>
              <a:rPr lang="nb-NO" dirty="0" err="1">
                <a:cs typeface="Calibri"/>
              </a:rPr>
              <a:t>give</a:t>
            </a:r>
            <a:r>
              <a:rPr lang="nb-NO" dirty="0">
                <a:cs typeface="Calibri"/>
              </a:rPr>
              <a:t> </a:t>
            </a:r>
            <a:r>
              <a:rPr lang="nb-NO" dirty="0" err="1">
                <a:cs typeface="Calibri"/>
              </a:rPr>
              <a:t>examples</a:t>
            </a:r>
            <a:r>
              <a:rPr lang="nb-NO" dirty="0">
                <a:cs typeface="Calibri"/>
              </a:rPr>
              <a:t> </a:t>
            </a:r>
            <a:r>
              <a:rPr lang="nb-NO" dirty="0" err="1">
                <a:cs typeface="Calibri"/>
              </a:rPr>
              <a:t>of</a:t>
            </a:r>
            <a:r>
              <a:rPr lang="nb-NO" dirty="0">
                <a:cs typeface="Calibri"/>
              </a:rPr>
              <a:t> </a:t>
            </a:r>
            <a:r>
              <a:rPr lang="nb-NO" dirty="0" err="1">
                <a:cs typeface="Calibri"/>
              </a:rPr>
              <a:t>minorities</a:t>
            </a:r>
            <a:r>
              <a:rPr lang="nb-NO" dirty="0">
                <a:cs typeface="Calibri"/>
              </a:rPr>
              <a:t> </a:t>
            </a:r>
            <a:r>
              <a:rPr lang="nb-NO" dirty="0" err="1">
                <a:cs typeface="Calibri"/>
              </a:rPr>
              <a:t>that</a:t>
            </a:r>
            <a:r>
              <a:rPr lang="nb-NO" dirty="0">
                <a:cs typeface="Calibri"/>
              </a:rPr>
              <a:t> </a:t>
            </a:r>
            <a:r>
              <a:rPr lang="nb-NO" dirty="0" err="1">
                <a:cs typeface="Calibri"/>
              </a:rPr>
              <a:t>are</a:t>
            </a:r>
            <a:r>
              <a:rPr lang="nb-NO" dirty="0">
                <a:cs typeface="Calibri"/>
              </a:rPr>
              <a:t> </a:t>
            </a:r>
            <a:r>
              <a:rPr lang="nb-NO" dirty="0" err="1">
                <a:cs typeface="Calibri"/>
              </a:rPr>
              <a:t>subject</a:t>
            </a:r>
            <a:r>
              <a:rPr lang="nb-NO" dirty="0">
                <a:cs typeface="Calibri"/>
              </a:rPr>
              <a:t> to </a:t>
            </a:r>
            <a:r>
              <a:rPr lang="nb-NO" dirty="0" err="1">
                <a:cs typeface="Calibri"/>
              </a:rPr>
              <a:t>racism</a:t>
            </a:r>
            <a:r>
              <a:rPr lang="nb-NO" dirty="0">
                <a:cs typeface="Calibri"/>
              </a:rPr>
              <a:t> in Norway.</a:t>
            </a:r>
          </a:p>
          <a:p>
            <a:r>
              <a:rPr lang="nb-NO" dirty="0" err="1">
                <a:cs typeface="Calibri"/>
              </a:rPr>
              <a:t>You</a:t>
            </a:r>
            <a:r>
              <a:rPr lang="nb-NO" dirty="0">
                <a:cs typeface="Calibri"/>
              </a:rPr>
              <a:t> </a:t>
            </a:r>
            <a:r>
              <a:rPr lang="nb-NO" dirty="0" err="1">
                <a:cs typeface="Calibri"/>
              </a:rPr>
              <a:t>may</a:t>
            </a:r>
            <a:r>
              <a:rPr lang="nb-NO" dirty="0">
                <a:cs typeface="Calibri"/>
              </a:rPr>
              <a:t> </a:t>
            </a:r>
            <a:r>
              <a:rPr lang="nb-NO" dirty="0" err="1">
                <a:cs typeface="Calibri"/>
              </a:rPr>
              <a:t>contribute</a:t>
            </a:r>
            <a:r>
              <a:rPr lang="nb-NO" dirty="0">
                <a:cs typeface="Calibri"/>
              </a:rPr>
              <a:t> </a:t>
            </a:r>
            <a:r>
              <a:rPr lang="nb-NO" dirty="0" err="1">
                <a:cs typeface="Calibri"/>
              </a:rPr>
              <a:t>with</a:t>
            </a:r>
            <a:r>
              <a:rPr lang="nb-NO" dirty="0">
                <a:cs typeface="Calibri"/>
              </a:rPr>
              <a:t> </a:t>
            </a:r>
            <a:r>
              <a:rPr lang="nb-NO" dirty="0" err="1">
                <a:cs typeface="Calibri"/>
              </a:rPr>
              <a:t>examples</a:t>
            </a:r>
            <a:r>
              <a:rPr lang="nb-NO" dirty="0">
                <a:cs typeface="Calibri"/>
              </a:rPr>
              <a:t> </a:t>
            </a:r>
            <a:r>
              <a:rPr lang="nb-NO" dirty="0" err="1">
                <a:cs typeface="Calibri"/>
              </a:rPr>
              <a:t>if</a:t>
            </a:r>
            <a:r>
              <a:rPr lang="nb-NO" dirty="0">
                <a:cs typeface="Calibri"/>
              </a:rPr>
              <a:t> </a:t>
            </a:r>
            <a:r>
              <a:rPr lang="nb-NO" dirty="0" err="1">
                <a:cs typeface="Calibri"/>
              </a:rPr>
              <a:t>neccessary</a:t>
            </a:r>
            <a:r>
              <a:rPr lang="nb-NO" dirty="0">
                <a:cs typeface="Calibri"/>
              </a:rPr>
              <a:t>.</a:t>
            </a:r>
          </a:p>
          <a:p>
            <a:endParaRPr lang="nb-NO" dirty="0">
              <a:cs typeface="Calibri"/>
            </a:endParaRPr>
          </a:p>
          <a:p>
            <a:r>
              <a:rPr lang="nb-NO" b="1" dirty="0" err="1">
                <a:cs typeface="Calibri"/>
              </a:rPr>
              <a:t>Follow</a:t>
            </a:r>
            <a:r>
              <a:rPr lang="nb-NO" b="1" dirty="0">
                <a:cs typeface="Calibri"/>
              </a:rPr>
              <a:t>-up questions:</a:t>
            </a:r>
          </a:p>
          <a:p>
            <a:pPr marL="171450" indent="-171450">
              <a:buFont typeface="Arial" panose="020B0604020202020204" pitchFamily="34" charset="0"/>
              <a:buChar char="•"/>
            </a:pPr>
            <a:r>
              <a:rPr lang="nb-NO" b="0" dirty="0">
                <a:cs typeface="Calibri"/>
              </a:rPr>
              <a:t>Do </a:t>
            </a:r>
            <a:r>
              <a:rPr lang="nb-NO" b="0" dirty="0" err="1">
                <a:cs typeface="Calibri"/>
              </a:rPr>
              <a:t>you</a:t>
            </a:r>
            <a:r>
              <a:rPr lang="nb-NO" b="0" dirty="0">
                <a:cs typeface="Calibri"/>
              </a:rPr>
              <a:t> </a:t>
            </a:r>
            <a:r>
              <a:rPr lang="nb-NO" b="0" dirty="0" err="1">
                <a:cs typeface="Calibri"/>
              </a:rPr>
              <a:t>think</a:t>
            </a:r>
            <a:r>
              <a:rPr lang="nb-NO" b="0" dirty="0">
                <a:cs typeface="Calibri"/>
              </a:rPr>
              <a:t> </a:t>
            </a:r>
            <a:r>
              <a:rPr lang="nb-NO" b="0" dirty="0" err="1">
                <a:cs typeface="Calibri"/>
              </a:rPr>
              <a:t>everyone</a:t>
            </a:r>
            <a:r>
              <a:rPr lang="nb-NO" b="0" dirty="0">
                <a:cs typeface="Calibri"/>
              </a:rPr>
              <a:t> in Norway has </a:t>
            </a:r>
            <a:r>
              <a:rPr lang="nb-NO" b="0" dirty="0" err="1">
                <a:cs typeface="Calibri"/>
              </a:rPr>
              <a:t>the</a:t>
            </a:r>
            <a:r>
              <a:rPr lang="nb-NO" b="0" dirty="0">
                <a:cs typeface="Calibri"/>
              </a:rPr>
              <a:t> same </a:t>
            </a:r>
            <a:r>
              <a:rPr lang="nb-NO" b="0" dirty="0" err="1">
                <a:cs typeface="Calibri"/>
              </a:rPr>
              <a:t>definition</a:t>
            </a:r>
            <a:r>
              <a:rPr lang="nb-NO" b="0" dirty="0">
                <a:cs typeface="Calibri"/>
              </a:rPr>
              <a:t> </a:t>
            </a:r>
            <a:r>
              <a:rPr lang="nb-NO" b="0" dirty="0" err="1">
                <a:cs typeface="Calibri"/>
              </a:rPr>
              <a:t>of</a:t>
            </a:r>
            <a:r>
              <a:rPr lang="nb-NO" b="0" dirty="0">
                <a:cs typeface="Calibri"/>
              </a:rPr>
              <a:t> </a:t>
            </a:r>
            <a:r>
              <a:rPr lang="nb-NO" b="0" dirty="0" err="1">
                <a:cs typeface="Calibri"/>
              </a:rPr>
              <a:t>racism</a:t>
            </a:r>
            <a:r>
              <a:rPr lang="nb-NO" b="0" dirty="0">
                <a:cs typeface="Calibri"/>
              </a:rPr>
              <a:t>?</a:t>
            </a:r>
          </a:p>
          <a:p>
            <a:pPr marL="171450" indent="-171450">
              <a:buFont typeface="Arial" panose="020B0604020202020204" pitchFamily="34" charset="0"/>
              <a:buChar char="•"/>
            </a:pPr>
            <a:r>
              <a:rPr lang="nb-NO" b="0" dirty="0" err="1">
                <a:cs typeface="Calibri"/>
              </a:rPr>
              <a:t>Does</a:t>
            </a:r>
            <a:r>
              <a:rPr lang="nb-NO" b="0" dirty="0">
                <a:cs typeface="Calibri"/>
              </a:rPr>
              <a:t> it matter </a:t>
            </a:r>
            <a:r>
              <a:rPr lang="nb-NO" b="0" dirty="0" err="1">
                <a:cs typeface="Calibri"/>
              </a:rPr>
              <a:t>who</a:t>
            </a:r>
            <a:r>
              <a:rPr lang="nb-NO" b="0" dirty="0">
                <a:cs typeface="Calibri"/>
              </a:rPr>
              <a:t> </a:t>
            </a:r>
            <a:r>
              <a:rPr lang="nb-NO" b="0" dirty="0" err="1">
                <a:cs typeface="Calibri"/>
              </a:rPr>
              <a:t>gets</a:t>
            </a:r>
            <a:r>
              <a:rPr lang="nb-NO" b="0" dirty="0">
                <a:cs typeface="Calibri"/>
              </a:rPr>
              <a:t> to </a:t>
            </a:r>
            <a:r>
              <a:rPr lang="nb-NO" b="0" dirty="0" err="1">
                <a:cs typeface="Calibri"/>
              </a:rPr>
              <a:t>define</a:t>
            </a:r>
            <a:r>
              <a:rPr lang="nb-NO" b="0" dirty="0">
                <a:cs typeface="Calibri"/>
              </a:rPr>
              <a:t> </a:t>
            </a:r>
            <a:r>
              <a:rPr lang="nb-NO" b="0" dirty="0" err="1">
                <a:cs typeface="Calibri"/>
              </a:rPr>
              <a:t>racism</a:t>
            </a:r>
            <a:r>
              <a:rPr lang="nb-NO" b="0" dirty="0">
                <a:cs typeface="Calibri"/>
              </a:rPr>
              <a:t>? </a:t>
            </a:r>
            <a:r>
              <a:rPr lang="nb-NO" b="0" dirty="0" err="1">
                <a:cs typeface="Calibri"/>
              </a:rPr>
              <a:t>Why</a:t>
            </a:r>
            <a:r>
              <a:rPr lang="nb-NO" b="0" dirty="0">
                <a:cs typeface="Calibri"/>
              </a:rPr>
              <a:t>/</a:t>
            </a:r>
            <a:r>
              <a:rPr lang="nb-NO" b="0" dirty="0" err="1">
                <a:cs typeface="Calibri"/>
              </a:rPr>
              <a:t>why</a:t>
            </a:r>
            <a:r>
              <a:rPr lang="nb-NO" b="0" dirty="0">
                <a:cs typeface="Calibri"/>
              </a:rPr>
              <a:t> not?</a:t>
            </a:r>
          </a:p>
          <a:p>
            <a:pPr marL="171450" indent="-171450">
              <a:buFont typeface="Arial" panose="020B0604020202020204" pitchFamily="34" charset="0"/>
              <a:buChar char="•"/>
            </a:pPr>
            <a:r>
              <a:rPr lang="nb-NO" b="0" dirty="0" err="1">
                <a:cs typeface="Calibri"/>
              </a:rPr>
              <a:t>Which</a:t>
            </a:r>
            <a:r>
              <a:rPr lang="nb-NO" b="0" dirty="0">
                <a:cs typeface="Calibri"/>
              </a:rPr>
              <a:t> </a:t>
            </a:r>
            <a:r>
              <a:rPr lang="nb-NO" b="0" dirty="0" err="1">
                <a:cs typeface="Calibri"/>
              </a:rPr>
              <a:t>consequences</a:t>
            </a:r>
            <a:r>
              <a:rPr lang="nb-NO" b="0" dirty="0">
                <a:cs typeface="Calibri"/>
              </a:rPr>
              <a:t> </a:t>
            </a:r>
            <a:r>
              <a:rPr lang="nb-NO" b="0" dirty="0" err="1">
                <a:cs typeface="Calibri"/>
              </a:rPr>
              <a:t>does</a:t>
            </a:r>
            <a:r>
              <a:rPr lang="nb-NO" b="0" dirty="0">
                <a:cs typeface="Calibri"/>
              </a:rPr>
              <a:t> </a:t>
            </a:r>
            <a:r>
              <a:rPr lang="nb-NO" b="0" dirty="0" err="1">
                <a:cs typeface="Calibri"/>
              </a:rPr>
              <a:t>racism</a:t>
            </a:r>
            <a:r>
              <a:rPr lang="nb-NO" b="0" dirty="0">
                <a:cs typeface="Calibri"/>
              </a:rPr>
              <a:t> have for </a:t>
            </a:r>
            <a:r>
              <a:rPr lang="nb-NO" b="0" dirty="0" err="1">
                <a:cs typeface="Calibri"/>
              </a:rPr>
              <a:t>the</a:t>
            </a:r>
            <a:r>
              <a:rPr lang="nb-NO" b="0" dirty="0">
                <a:cs typeface="Calibri"/>
              </a:rPr>
              <a:t> </a:t>
            </a:r>
            <a:r>
              <a:rPr lang="nb-NO" b="0" dirty="0" err="1">
                <a:cs typeface="Calibri"/>
              </a:rPr>
              <a:t>individual</a:t>
            </a:r>
            <a:r>
              <a:rPr lang="nb-NO" b="0" dirty="0">
                <a:cs typeface="Calibri"/>
              </a:rPr>
              <a:t>?</a:t>
            </a:r>
          </a:p>
          <a:p>
            <a:pPr marL="171450" indent="-171450">
              <a:buFont typeface="Arial" panose="020B0604020202020204" pitchFamily="34" charset="0"/>
              <a:buChar char="•"/>
            </a:pPr>
            <a:r>
              <a:rPr lang="nb-NO" b="0" dirty="0" err="1">
                <a:cs typeface="Calibri"/>
              </a:rPr>
              <a:t>Which</a:t>
            </a:r>
            <a:r>
              <a:rPr lang="nb-NO" b="0" dirty="0">
                <a:cs typeface="Calibri"/>
              </a:rPr>
              <a:t> </a:t>
            </a:r>
            <a:r>
              <a:rPr lang="nb-NO" b="0" dirty="0" err="1">
                <a:cs typeface="Calibri"/>
              </a:rPr>
              <a:t>consequences</a:t>
            </a:r>
            <a:r>
              <a:rPr lang="nb-NO" b="0" dirty="0">
                <a:cs typeface="Calibri"/>
              </a:rPr>
              <a:t> </a:t>
            </a:r>
            <a:r>
              <a:rPr lang="nb-NO" b="0" dirty="0" err="1">
                <a:cs typeface="Calibri"/>
              </a:rPr>
              <a:t>does</a:t>
            </a:r>
            <a:r>
              <a:rPr lang="nb-NO" b="0" dirty="0">
                <a:cs typeface="Calibri"/>
              </a:rPr>
              <a:t> </a:t>
            </a:r>
            <a:r>
              <a:rPr lang="nb-NO" b="0" dirty="0" err="1">
                <a:cs typeface="Calibri"/>
              </a:rPr>
              <a:t>racism</a:t>
            </a:r>
            <a:r>
              <a:rPr lang="nb-NO" b="0" dirty="0">
                <a:cs typeface="Calibri"/>
              </a:rPr>
              <a:t> have for </a:t>
            </a:r>
            <a:r>
              <a:rPr lang="nb-NO" b="0" dirty="0" err="1">
                <a:cs typeface="Calibri"/>
              </a:rPr>
              <a:t>society</a:t>
            </a:r>
            <a:r>
              <a:rPr lang="nb-NO" b="0" dirty="0">
                <a:cs typeface="Calibri"/>
              </a:rPr>
              <a:t>? </a:t>
            </a:r>
            <a:r>
              <a:rPr lang="nb-NO" b="0" dirty="0" err="1">
                <a:cs typeface="Calibri"/>
              </a:rPr>
              <a:t>Feel</a:t>
            </a:r>
            <a:r>
              <a:rPr lang="nb-NO" b="0" dirty="0">
                <a:cs typeface="Calibri"/>
              </a:rPr>
              <a:t> </a:t>
            </a:r>
            <a:r>
              <a:rPr lang="nb-NO" b="0" dirty="0" err="1">
                <a:cs typeface="Calibri"/>
              </a:rPr>
              <a:t>free</a:t>
            </a:r>
            <a:r>
              <a:rPr lang="nb-NO" b="0" dirty="0">
                <a:cs typeface="Calibri"/>
              </a:rPr>
              <a:t> </a:t>
            </a:r>
            <a:r>
              <a:rPr lang="nb-NO" b="0" dirty="0" err="1">
                <a:cs typeface="Calibri"/>
              </a:rPr>
              <a:t>provide</a:t>
            </a:r>
            <a:r>
              <a:rPr lang="nb-NO" b="0" dirty="0">
                <a:cs typeface="Calibri"/>
              </a:rPr>
              <a:t> </a:t>
            </a:r>
            <a:r>
              <a:rPr lang="nb-NO" b="0" dirty="0" err="1">
                <a:cs typeface="Calibri"/>
              </a:rPr>
              <a:t>examples</a:t>
            </a:r>
            <a:r>
              <a:rPr lang="nb-NO" b="0" dirty="0">
                <a:cs typeface="Calibri"/>
              </a:rPr>
              <a:t>. </a:t>
            </a: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21</a:t>
            </a:fld>
            <a:endParaRPr lang="nb-NO"/>
          </a:p>
        </p:txBody>
      </p:sp>
    </p:spTree>
    <p:extLst>
      <p:ext uri="{BB962C8B-B14F-4D97-AF65-F5344CB8AC3E}">
        <p14:creationId xmlns:p14="http://schemas.microsoft.com/office/powerpoint/2010/main" val="3972752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The </a:t>
            </a:r>
            <a:r>
              <a:rPr lang="nb-NO" dirty="0" err="1"/>
              <a:t>definition</a:t>
            </a:r>
            <a:r>
              <a:rPr lang="nb-NO" dirty="0"/>
              <a:t> </a:t>
            </a:r>
            <a:r>
              <a:rPr lang="nb-NO" dirty="0" err="1"/>
              <a:t>card</a:t>
            </a:r>
            <a:r>
              <a:rPr lang="nb-NO" dirty="0"/>
              <a:t> is </a:t>
            </a:r>
            <a:r>
              <a:rPr lang="nb-NO" dirty="0" err="1"/>
              <a:t>meant</a:t>
            </a:r>
            <a:r>
              <a:rPr lang="nb-NO" dirty="0"/>
              <a:t> to mark </a:t>
            </a:r>
            <a:r>
              <a:rPr lang="nb-NO" dirty="0" err="1"/>
              <a:t>the</a:t>
            </a:r>
            <a:r>
              <a:rPr lang="nb-NO" dirty="0"/>
              <a:t> </a:t>
            </a:r>
            <a:r>
              <a:rPr lang="nb-NO" dirty="0" err="1"/>
              <a:t>difference</a:t>
            </a:r>
            <a:r>
              <a:rPr lang="nb-NO" dirty="0"/>
              <a:t> </a:t>
            </a:r>
            <a:r>
              <a:rPr lang="nb-NO" dirty="0" err="1"/>
              <a:t>between</a:t>
            </a:r>
            <a:r>
              <a:rPr lang="nb-NO" dirty="0"/>
              <a:t> </a:t>
            </a:r>
            <a:r>
              <a:rPr lang="nb-NO" dirty="0" err="1"/>
              <a:t>racism</a:t>
            </a:r>
            <a:r>
              <a:rPr lang="nb-NO" dirty="0"/>
              <a:t> and </a:t>
            </a:r>
            <a:r>
              <a:rPr lang="nb-NO" dirty="0" err="1"/>
              <a:t>discrimination</a:t>
            </a:r>
            <a:r>
              <a:rPr lang="nb-NO" dirty="0"/>
              <a:t>. Underline </a:t>
            </a:r>
            <a:r>
              <a:rPr lang="nb-NO" dirty="0" err="1"/>
              <a:t>that</a:t>
            </a:r>
            <a:r>
              <a:rPr lang="nb-NO" dirty="0"/>
              <a:t> </a:t>
            </a:r>
            <a:r>
              <a:rPr lang="nb-NO" dirty="0" err="1"/>
              <a:t>discrimination</a:t>
            </a:r>
            <a:r>
              <a:rPr lang="nb-NO" dirty="0"/>
              <a:t> </a:t>
            </a:r>
            <a:r>
              <a:rPr lang="nb-NO" dirty="0" err="1"/>
              <a:t>can</a:t>
            </a:r>
            <a:r>
              <a:rPr lang="nb-NO" dirty="0"/>
              <a:t> </a:t>
            </a:r>
            <a:r>
              <a:rPr lang="nb-NO" dirty="0" err="1"/>
              <a:t>relate</a:t>
            </a:r>
            <a:r>
              <a:rPr lang="nb-NO" dirty="0"/>
              <a:t> to </a:t>
            </a:r>
            <a:r>
              <a:rPr lang="nb-NO" dirty="0" err="1"/>
              <a:t>differentiated</a:t>
            </a:r>
            <a:r>
              <a:rPr lang="nb-NO" dirty="0"/>
              <a:t> </a:t>
            </a:r>
            <a:r>
              <a:rPr lang="nb-NO" dirty="0" err="1"/>
              <a:t>treatment</a:t>
            </a:r>
            <a:r>
              <a:rPr lang="nb-NO" dirty="0"/>
              <a:t> </a:t>
            </a:r>
            <a:r>
              <a:rPr lang="nb-NO" dirty="0" err="1"/>
              <a:t>based</a:t>
            </a:r>
            <a:r>
              <a:rPr lang="nb-NO" dirty="0"/>
              <a:t> </a:t>
            </a:r>
            <a:r>
              <a:rPr lang="nb-NO" dirty="0" err="1"/>
              <a:t>on</a:t>
            </a:r>
            <a:r>
              <a:rPr lang="nb-NO" dirty="0"/>
              <a:t> </a:t>
            </a:r>
            <a:r>
              <a:rPr lang="nb-NO" dirty="0" err="1"/>
              <a:t>several</a:t>
            </a:r>
            <a:r>
              <a:rPr lang="nb-NO" dirty="0"/>
              <a:t> different </a:t>
            </a:r>
            <a:r>
              <a:rPr lang="nb-NO" dirty="0" err="1"/>
              <a:t>factors</a:t>
            </a:r>
            <a:r>
              <a:rPr lang="nb-NO" dirty="0"/>
              <a:t>.</a:t>
            </a:r>
          </a:p>
          <a:p>
            <a:endParaRPr lang="nb-NO" dirty="0">
              <a:cs typeface="Calibri"/>
            </a:endParaRPr>
          </a:p>
          <a:p>
            <a:r>
              <a:rPr lang="nb-NO" b="1" dirty="0" err="1">
                <a:cs typeface="Calibri"/>
              </a:rPr>
              <a:t>Follow</a:t>
            </a:r>
            <a:r>
              <a:rPr lang="nb-NO" b="1" dirty="0">
                <a:cs typeface="Calibri"/>
              </a:rPr>
              <a:t>-up questions: </a:t>
            </a:r>
          </a:p>
          <a:p>
            <a:pPr marL="171450" indent="-171450">
              <a:buFont typeface="Arial" panose="020B0604020202020204" pitchFamily="34" charset="0"/>
              <a:buChar char="•"/>
            </a:pPr>
            <a:r>
              <a:rPr lang="nb-NO" dirty="0" err="1">
                <a:cs typeface="Calibri"/>
              </a:rPr>
              <a:t>Why</a:t>
            </a:r>
            <a:r>
              <a:rPr lang="nb-NO" dirty="0">
                <a:cs typeface="Calibri"/>
              </a:rPr>
              <a:t> do </a:t>
            </a:r>
            <a:r>
              <a:rPr lang="nb-NO" dirty="0" err="1">
                <a:cs typeface="Calibri"/>
              </a:rPr>
              <a:t>you</a:t>
            </a:r>
            <a:r>
              <a:rPr lang="nb-NO" dirty="0">
                <a:cs typeface="Calibri"/>
              </a:rPr>
              <a:t> </a:t>
            </a:r>
            <a:r>
              <a:rPr lang="nb-NO" dirty="0" err="1">
                <a:cs typeface="Calibri"/>
              </a:rPr>
              <a:t>think</a:t>
            </a:r>
            <a:r>
              <a:rPr lang="nb-NO" dirty="0">
                <a:cs typeface="Calibri"/>
              </a:rPr>
              <a:t> </a:t>
            </a:r>
            <a:r>
              <a:rPr lang="nb-NO" dirty="0" err="1">
                <a:cs typeface="Calibri"/>
              </a:rPr>
              <a:t>people</a:t>
            </a:r>
            <a:r>
              <a:rPr lang="nb-NO" dirty="0">
                <a:cs typeface="Calibri"/>
              </a:rPr>
              <a:t> </a:t>
            </a:r>
            <a:r>
              <a:rPr lang="nb-NO" dirty="0" err="1">
                <a:cs typeface="Calibri"/>
              </a:rPr>
              <a:t>discriminate</a:t>
            </a:r>
            <a:r>
              <a:rPr lang="nb-NO" dirty="0">
                <a:cs typeface="Calibri"/>
              </a:rPr>
              <a:t>?</a:t>
            </a:r>
          </a:p>
          <a:p>
            <a:pPr marL="171450" indent="-171450">
              <a:buFont typeface="Arial" panose="020B0604020202020204" pitchFamily="34" charset="0"/>
              <a:buChar char="•"/>
            </a:pPr>
            <a:r>
              <a:rPr lang="nb-NO" dirty="0">
                <a:cs typeface="Calibri"/>
              </a:rPr>
              <a:t>How </a:t>
            </a:r>
            <a:r>
              <a:rPr lang="nb-NO" dirty="0" err="1">
                <a:cs typeface="Calibri"/>
              </a:rPr>
              <a:t>would</a:t>
            </a:r>
            <a:r>
              <a:rPr lang="nb-NO" dirty="0">
                <a:cs typeface="Calibri"/>
              </a:rPr>
              <a:t> </a:t>
            </a:r>
            <a:r>
              <a:rPr lang="nb-NO" dirty="0" err="1">
                <a:cs typeface="Calibri"/>
              </a:rPr>
              <a:t>you</a:t>
            </a:r>
            <a:r>
              <a:rPr lang="nb-NO" dirty="0">
                <a:cs typeface="Calibri"/>
              </a:rPr>
              <a:t> </a:t>
            </a:r>
            <a:r>
              <a:rPr lang="nb-NO" dirty="0" err="1">
                <a:cs typeface="Calibri"/>
              </a:rPr>
              <a:t>proceed</a:t>
            </a:r>
            <a:r>
              <a:rPr lang="nb-NO" dirty="0">
                <a:cs typeface="Calibri"/>
              </a:rPr>
              <a:t> </a:t>
            </a:r>
            <a:r>
              <a:rPr lang="nb-NO" dirty="0" err="1">
                <a:cs typeface="Calibri"/>
              </a:rPr>
              <a:t>if</a:t>
            </a:r>
            <a:r>
              <a:rPr lang="nb-NO" dirty="0">
                <a:cs typeface="Calibri"/>
              </a:rPr>
              <a:t> </a:t>
            </a:r>
            <a:r>
              <a:rPr lang="nb-NO" dirty="0" err="1">
                <a:cs typeface="Calibri"/>
              </a:rPr>
              <a:t>you</a:t>
            </a:r>
            <a:r>
              <a:rPr lang="nb-NO" dirty="0">
                <a:cs typeface="Calibri"/>
              </a:rPr>
              <a:t> </a:t>
            </a:r>
            <a:r>
              <a:rPr lang="nb-NO" dirty="0" err="1">
                <a:cs typeface="Calibri"/>
              </a:rPr>
              <a:t>experienced</a:t>
            </a:r>
            <a:r>
              <a:rPr lang="nb-NO" dirty="0">
                <a:cs typeface="Calibri"/>
              </a:rPr>
              <a:t> </a:t>
            </a:r>
            <a:r>
              <a:rPr lang="nb-NO" dirty="0" err="1">
                <a:cs typeface="Calibri"/>
              </a:rPr>
              <a:t>discrimination</a:t>
            </a:r>
            <a:r>
              <a:rPr lang="nb-NO" dirty="0">
                <a:cs typeface="Calibri"/>
              </a:rPr>
              <a:t> in </a:t>
            </a:r>
            <a:r>
              <a:rPr lang="nb-NO" dirty="0" err="1">
                <a:cs typeface="Calibri"/>
              </a:rPr>
              <a:t>the</a:t>
            </a:r>
            <a:r>
              <a:rPr lang="nb-NO" dirty="0">
                <a:cs typeface="Calibri"/>
              </a:rPr>
              <a:t> </a:t>
            </a:r>
            <a:r>
              <a:rPr lang="nb-NO" dirty="0" err="1">
                <a:cs typeface="Calibri"/>
              </a:rPr>
              <a:t>classroom</a:t>
            </a:r>
            <a:r>
              <a:rPr lang="nb-NO" dirty="0">
                <a:cs typeface="Calibri"/>
              </a:rPr>
              <a:t>?</a:t>
            </a:r>
          </a:p>
          <a:p>
            <a:pPr marL="171450" indent="-171450">
              <a:buFont typeface="Arial" panose="020B0604020202020204" pitchFamily="34" charset="0"/>
              <a:buChar char="•"/>
            </a:pPr>
            <a:r>
              <a:rPr lang="nb-NO" dirty="0" err="1">
                <a:cs typeface="Calibri"/>
              </a:rPr>
              <a:t>Why</a:t>
            </a:r>
            <a:r>
              <a:rPr lang="nb-NO" dirty="0">
                <a:cs typeface="Calibri"/>
              </a:rPr>
              <a:t> do </a:t>
            </a:r>
            <a:r>
              <a:rPr lang="nb-NO" dirty="0" err="1">
                <a:cs typeface="Calibri"/>
              </a:rPr>
              <a:t>you</a:t>
            </a:r>
            <a:r>
              <a:rPr lang="nb-NO" dirty="0">
                <a:cs typeface="Calibri"/>
              </a:rPr>
              <a:t> </a:t>
            </a:r>
            <a:r>
              <a:rPr lang="nb-NO" dirty="0" err="1">
                <a:cs typeface="Calibri"/>
              </a:rPr>
              <a:t>think</a:t>
            </a:r>
            <a:r>
              <a:rPr lang="nb-NO" dirty="0">
                <a:cs typeface="Calibri"/>
              </a:rPr>
              <a:t> it is </a:t>
            </a:r>
            <a:r>
              <a:rPr lang="nb-NO" dirty="0" err="1">
                <a:cs typeface="Calibri"/>
              </a:rPr>
              <a:t>difficult</a:t>
            </a:r>
            <a:r>
              <a:rPr lang="nb-NO" dirty="0">
                <a:cs typeface="Calibri"/>
              </a:rPr>
              <a:t> to </a:t>
            </a:r>
            <a:r>
              <a:rPr lang="nb-NO" dirty="0" err="1">
                <a:cs typeface="Calibri"/>
              </a:rPr>
              <a:t>speak</a:t>
            </a:r>
            <a:r>
              <a:rPr lang="nb-NO" dirty="0">
                <a:cs typeface="Calibri"/>
              </a:rPr>
              <a:t> </a:t>
            </a:r>
            <a:r>
              <a:rPr lang="nb-NO" dirty="0" err="1">
                <a:cs typeface="Calibri"/>
              </a:rPr>
              <a:t>out</a:t>
            </a:r>
            <a:r>
              <a:rPr lang="nb-NO" dirty="0">
                <a:cs typeface="Calibri"/>
              </a:rPr>
              <a:t> </a:t>
            </a:r>
            <a:r>
              <a:rPr lang="nb-NO" dirty="0" err="1">
                <a:cs typeface="Calibri"/>
              </a:rPr>
              <a:t>about</a:t>
            </a:r>
            <a:r>
              <a:rPr lang="nb-NO" dirty="0">
                <a:cs typeface="Calibri"/>
              </a:rPr>
              <a:t> </a:t>
            </a:r>
            <a:r>
              <a:rPr lang="nb-NO" dirty="0" err="1">
                <a:cs typeface="Calibri"/>
              </a:rPr>
              <a:t>discrimination</a:t>
            </a:r>
            <a:r>
              <a:rPr lang="nb-NO" dirty="0">
                <a:cs typeface="Calibri"/>
              </a:rPr>
              <a:t>?</a:t>
            </a:r>
          </a:p>
          <a:p>
            <a:pPr marL="171450" indent="-171450">
              <a:buFont typeface="Arial" panose="020B0604020202020204" pitchFamily="34" charset="0"/>
              <a:buChar char="•"/>
            </a:pPr>
            <a:r>
              <a:rPr lang="nb-NO" dirty="0" err="1">
                <a:cs typeface="Calibri"/>
              </a:rPr>
              <a:t>What</a:t>
            </a:r>
            <a:r>
              <a:rPr lang="nb-NO" dirty="0">
                <a:cs typeface="Calibri"/>
              </a:rPr>
              <a:t> </a:t>
            </a:r>
            <a:r>
              <a:rPr lang="nb-NO" dirty="0" err="1">
                <a:cs typeface="Calibri"/>
              </a:rPr>
              <a:t>can</a:t>
            </a:r>
            <a:r>
              <a:rPr lang="nb-NO" dirty="0">
                <a:cs typeface="Calibri"/>
              </a:rPr>
              <a:t> be done to </a:t>
            </a:r>
            <a:r>
              <a:rPr lang="nb-NO" dirty="0" err="1">
                <a:cs typeface="Calibri"/>
              </a:rPr>
              <a:t>combat</a:t>
            </a:r>
            <a:r>
              <a:rPr lang="nb-NO" dirty="0">
                <a:cs typeface="Calibri"/>
              </a:rPr>
              <a:t> different forms </a:t>
            </a:r>
            <a:r>
              <a:rPr lang="nb-NO" dirty="0" err="1">
                <a:cs typeface="Calibri"/>
              </a:rPr>
              <a:t>of</a:t>
            </a:r>
            <a:r>
              <a:rPr lang="nb-NO" dirty="0">
                <a:cs typeface="Calibri"/>
              </a:rPr>
              <a:t> </a:t>
            </a:r>
            <a:r>
              <a:rPr lang="nb-NO" dirty="0" err="1">
                <a:cs typeface="Calibri"/>
              </a:rPr>
              <a:t>discrimination</a:t>
            </a:r>
            <a:r>
              <a:rPr lang="nb-NO" dirty="0">
                <a:cs typeface="Calibri"/>
              </a:rPr>
              <a:t>?</a:t>
            </a:r>
          </a:p>
          <a:p>
            <a:pPr marL="171450" indent="-171450">
              <a:buFont typeface="Arial" panose="020B0604020202020204" pitchFamily="34" charset="0"/>
              <a:buChar char="•"/>
            </a:pPr>
            <a:r>
              <a:rPr lang="nb-NO" dirty="0">
                <a:cs typeface="Calibri"/>
              </a:rPr>
              <a:t>Are </a:t>
            </a:r>
            <a:r>
              <a:rPr lang="nb-NO" dirty="0" err="1">
                <a:cs typeface="Calibri"/>
              </a:rPr>
              <a:t>there</a:t>
            </a:r>
            <a:r>
              <a:rPr lang="nb-NO" dirty="0">
                <a:cs typeface="Calibri"/>
              </a:rPr>
              <a:t> </a:t>
            </a:r>
            <a:r>
              <a:rPr lang="nb-NO" dirty="0" err="1">
                <a:cs typeface="Calibri"/>
              </a:rPr>
              <a:t>any</a:t>
            </a:r>
            <a:r>
              <a:rPr lang="nb-NO" dirty="0">
                <a:cs typeface="Calibri"/>
              </a:rPr>
              <a:t> </a:t>
            </a:r>
            <a:r>
              <a:rPr lang="nb-NO" dirty="0" err="1">
                <a:cs typeface="Calibri"/>
              </a:rPr>
              <a:t>measures</a:t>
            </a:r>
            <a:r>
              <a:rPr lang="nb-NO" dirty="0">
                <a:cs typeface="Calibri"/>
              </a:rPr>
              <a:t> </a:t>
            </a:r>
            <a:r>
              <a:rPr lang="nb-NO" dirty="0" err="1">
                <a:cs typeface="Calibri"/>
              </a:rPr>
              <a:t>your</a:t>
            </a:r>
            <a:r>
              <a:rPr lang="nb-NO" dirty="0">
                <a:cs typeface="Calibri"/>
              </a:rPr>
              <a:t> </a:t>
            </a:r>
            <a:r>
              <a:rPr lang="nb-NO" dirty="0" err="1">
                <a:cs typeface="Calibri"/>
              </a:rPr>
              <a:t>school</a:t>
            </a:r>
            <a:r>
              <a:rPr lang="nb-NO" dirty="0">
                <a:cs typeface="Calibri"/>
              </a:rPr>
              <a:t> </a:t>
            </a:r>
            <a:r>
              <a:rPr lang="nb-NO" dirty="0" err="1">
                <a:cs typeface="Calibri"/>
              </a:rPr>
              <a:t>can</a:t>
            </a:r>
            <a:r>
              <a:rPr lang="nb-NO" dirty="0">
                <a:cs typeface="Calibri"/>
              </a:rPr>
              <a:t> </a:t>
            </a:r>
            <a:r>
              <a:rPr lang="nb-NO" dirty="0" err="1">
                <a:cs typeface="Calibri"/>
              </a:rPr>
              <a:t>take</a:t>
            </a:r>
            <a:r>
              <a:rPr lang="nb-NO" dirty="0">
                <a:cs typeface="Calibri"/>
              </a:rPr>
              <a:t> to </a:t>
            </a:r>
            <a:r>
              <a:rPr lang="nb-NO" dirty="0" err="1">
                <a:cs typeface="Calibri"/>
              </a:rPr>
              <a:t>combat</a:t>
            </a:r>
            <a:r>
              <a:rPr lang="nb-NO" dirty="0">
                <a:cs typeface="Calibri"/>
              </a:rPr>
              <a:t> </a:t>
            </a:r>
            <a:r>
              <a:rPr lang="nb-NO" dirty="0" err="1">
                <a:cs typeface="Calibri"/>
              </a:rPr>
              <a:t>discrimination</a:t>
            </a:r>
            <a:r>
              <a:rPr lang="nb-NO" dirty="0">
                <a:cs typeface="Calibri"/>
              </a:rPr>
              <a:t> to a </a:t>
            </a:r>
            <a:r>
              <a:rPr lang="nb-NO" dirty="0" err="1">
                <a:cs typeface="Calibri"/>
              </a:rPr>
              <a:t>greater</a:t>
            </a:r>
            <a:r>
              <a:rPr lang="nb-NO" dirty="0">
                <a:cs typeface="Calibri"/>
              </a:rPr>
              <a:t> </a:t>
            </a:r>
            <a:r>
              <a:rPr lang="nb-NO" dirty="0" err="1">
                <a:cs typeface="Calibri"/>
              </a:rPr>
              <a:t>extent</a:t>
            </a:r>
            <a:r>
              <a:rPr lang="nb-NO" dirty="0">
                <a:cs typeface="Calibri"/>
              </a:rPr>
              <a:t>?</a:t>
            </a:r>
            <a:endParaRPr lang="nb-NO" dirty="0"/>
          </a:p>
          <a:p>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22</a:t>
            </a:fld>
            <a:endParaRPr lang="nb-NO"/>
          </a:p>
        </p:txBody>
      </p:sp>
    </p:spTree>
    <p:extLst>
      <p:ext uri="{BB962C8B-B14F-4D97-AF65-F5344CB8AC3E}">
        <p14:creationId xmlns:p14="http://schemas.microsoft.com/office/powerpoint/2010/main" val="376786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err="1">
                <a:cs typeface="Calibri"/>
              </a:rPr>
              <a:t>Prejudices</a:t>
            </a:r>
            <a:r>
              <a:rPr lang="nb-NO" dirty="0">
                <a:cs typeface="Calibri"/>
              </a:rPr>
              <a:t> </a:t>
            </a:r>
            <a:r>
              <a:rPr lang="nb-NO" dirty="0" err="1">
                <a:cs typeface="Calibri"/>
              </a:rPr>
              <a:t>are</a:t>
            </a:r>
            <a:r>
              <a:rPr lang="nb-NO" dirty="0">
                <a:cs typeface="Calibri"/>
              </a:rPr>
              <a:t> </a:t>
            </a:r>
            <a:r>
              <a:rPr lang="nb-NO" dirty="0" err="1">
                <a:cs typeface="Calibri"/>
              </a:rPr>
              <a:t>often</a:t>
            </a:r>
            <a:r>
              <a:rPr lang="nb-NO" dirty="0">
                <a:cs typeface="Calibri"/>
              </a:rPr>
              <a:t> </a:t>
            </a:r>
            <a:r>
              <a:rPr lang="nb-NO" dirty="0" err="1">
                <a:cs typeface="Calibri"/>
              </a:rPr>
              <a:t>directed</a:t>
            </a:r>
            <a:r>
              <a:rPr lang="nb-NO" dirty="0">
                <a:cs typeface="Calibri"/>
              </a:rPr>
              <a:t> </a:t>
            </a:r>
            <a:r>
              <a:rPr lang="nb-NO" dirty="0" err="1">
                <a:cs typeface="Calibri"/>
              </a:rPr>
              <a:t>towards</a:t>
            </a:r>
            <a:r>
              <a:rPr lang="nb-NO" dirty="0">
                <a:cs typeface="Calibri"/>
              </a:rPr>
              <a:t> </a:t>
            </a:r>
            <a:r>
              <a:rPr lang="nb-NO" dirty="0" err="1">
                <a:cs typeface="Calibri"/>
              </a:rPr>
              <a:t>social</a:t>
            </a:r>
            <a:r>
              <a:rPr lang="nb-NO" dirty="0">
                <a:cs typeface="Calibri"/>
              </a:rPr>
              <a:t> </a:t>
            </a:r>
            <a:r>
              <a:rPr lang="nb-NO" dirty="0" err="1">
                <a:cs typeface="Calibri"/>
              </a:rPr>
              <a:t>groups</a:t>
            </a:r>
            <a:r>
              <a:rPr lang="nb-NO" dirty="0">
                <a:cs typeface="Calibri"/>
              </a:rPr>
              <a:t> to </a:t>
            </a:r>
            <a:r>
              <a:rPr lang="nb-NO" dirty="0" err="1">
                <a:cs typeface="Calibri"/>
              </a:rPr>
              <a:t>which</a:t>
            </a:r>
            <a:r>
              <a:rPr lang="nb-NO" dirty="0">
                <a:cs typeface="Calibri"/>
              </a:rPr>
              <a:t> </a:t>
            </a:r>
            <a:r>
              <a:rPr lang="nb-NO" dirty="0" err="1">
                <a:cs typeface="Calibri"/>
              </a:rPr>
              <a:t>the</a:t>
            </a:r>
            <a:r>
              <a:rPr lang="nb-NO" dirty="0">
                <a:cs typeface="Calibri"/>
              </a:rPr>
              <a:t> person </a:t>
            </a:r>
            <a:r>
              <a:rPr lang="nb-NO" dirty="0" err="1">
                <a:cs typeface="Calibri"/>
              </a:rPr>
              <a:t>with</a:t>
            </a:r>
            <a:r>
              <a:rPr lang="nb-NO" dirty="0">
                <a:cs typeface="Calibri"/>
              </a:rPr>
              <a:t> </a:t>
            </a:r>
            <a:r>
              <a:rPr lang="nb-NO" dirty="0" err="1">
                <a:cs typeface="Calibri"/>
              </a:rPr>
              <a:t>prejudices</a:t>
            </a:r>
            <a:r>
              <a:rPr lang="nb-NO" dirty="0">
                <a:cs typeface="Calibri"/>
              </a:rPr>
              <a:t> </a:t>
            </a:r>
            <a:r>
              <a:rPr lang="nb-NO" dirty="0" err="1">
                <a:cs typeface="Calibri"/>
              </a:rPr>
              <a:t>does</a:t>
            </a:r>
            <a:r>
              <a:rPr lang="nb-NO" dirty="0">
                <a:cs typeface="Calibri"/>
              </a:rPr>
              <a:t> not </a:t>
            </a:r>
            <a:r>
              <a:rPr lang="nb-NO" dirty="0" err="1">
                <a:cs typeface="Calibri"/>
              </a:rPr>
              <a:t>belong</a:t>
            </a:r>
            <a:r>
              <a:rPr lang="nb-NO" dirty="0">
                <a:cs typeface="Calibri"/>
              </a:rPr>
              <a:t>. </a:t>
            </a:r>
            <a:r>
              <a:rPr lang="nb-NO" dirty="0" err="1">
                <a:cs typeface="Calibri"/>
              </a:rPr>
              <a:t>Such</a:t>
            </a:r>
            <a:r>
              <a:rPr lang="nb-NO" dirty="0">
                <a:cs typeface="Calibri"/>
              </a:rPr>
              <a:t> </a:t>
            </a:r>
            <a:r>
              <a:rPr lang="nb-NO" dirty="0" err="1">
                <a:cs typeface="Calibri"/>
              </a:rPr>
              <a:t>groups</a:t>
            </a:r>
            <a:r>
              <a:rPr lang="nb-NO" dirty="0">
                <a:cs typeface="Calibri"/>
              </a:rPr>
              <a:t> </a:t>
            </a:r>
            <a:r>
              <a:rPr lang="nb-NO" dirty="0" err="1">
                <a:cs typeface="Calibri"/>
              </a:rPr>
              <a:t>may</a:t>
            </a:r>
            <a:r>
              <a:rPr lang="nb-NO" dirty="0">
                <a:cs typeface="Calibri"/>
              </a:rPr>
              <a:t> be </a:t>
            </a:r>
            <a:r>
              <a:rPr lang="nb-NO" dirty="0" err="1">
                <a:cs typeface="Calibri"/>
              </a:rPr>
              <a:t>defined</a:t>
            </a:r>
            <a:r>
              <a:rPr lang="nb-NO" dirty="0">
                <a:cs typeface="Calibri"/>
              </a:rPr>
              <a:t> by </a:t>
            </a:r>
            <a:r>
              <a:rPr lang="nb-NO" dirty="0" err="1">
                <a:cs typeface="Calibri"/>
              </a:rPr>
              <a:t>ethnic</a:t>
            </a:r>
            <a:r>
              <a:rPr lang="nb-NO" dirty="0">
                <a:cs typeface="Calibri"/>
              </a:rPr>
              <a:t> or </a:t>
            </a:r>
            <a:r>
              <a:rPr lang="nb-NO" dirty="0" err="1">
                <a:cs typeface="Calibri"/>
              </a:rPr>
              <a:t>religious</a:t>
            </a:r>
            <a:r>
              <a:rPr lang="nb-NO" dirty="0">
                <a:cs typeface="Calibri"/>
              </a:rPr>
              <a:t> </a:t>
            </a:r>
            <a:r>
              <a:rPr lang="nb-NO" dirty="0" err="1">
                <a:cs typeface="Calibri"/>
              </a:rPr>
              <a:t>belonging</a:t>
            </a:r>
            <a:r>
              <a:rPr lang="nb-NO" dirty="0">
                <a:cs typeface="Calibri"/>
              </a:rPr>
              <a:t>, </a:t>
            </a:r>
            <a:r>
              <a:rPr lang="nb-NO" dirty="0" err="1">
                <a:cs typeface="Calibri"/>
              </a:rPr>
              <a:t>sexual</a:t>
            </a:r>
            <a:r>
              <a:rPr lang="nb-NO" dirty="0">
                <a:cs typeface="Calibri"/>
              </a:rPr>
              <a:t> </a:t>
            </a:r>
            <a:r>
              <a:rPr lang="nb-NO" dirty="0" err="1">
                <a:cs typeface="Calibri"/>
              </a:rPr>
              <a:t>orientation</a:t>
            </a:r>
            <a:r>
              <a:rPr lang="nb-NO" dirty="0">
                <a:cs typeface="Calibri"/>
              </a:rPr>
              <a:t>, </a:t>
            </a:r>
            <a:r>
              <a:rPr lang="nb-NO" dirty="0" err="1">
                <a:cs typeface="Calibri"/>
              </a:rPr>
              <a:t>gender</a:t>
            </a:r>
            <a:r>
              <a:rPr lang="nb-NO" dirty="0">
                <a:cs typeface="Calibri"/>
              </a:rPr>
              <a:t> etc. </a:t>
            </a:r>
            <a:r>
              <a:rPr lang="nb-NO" dirty="0" err="1">
                <a:cs typeface="Calibri"/>
              </a:rPr>
              <a:t>When</a:t>
            </a:r>
            <a:r>
              <a:rPr lang="nb-NO" dirty="0">
                <a:cs typeface="Calibri"/>
              </a:rPr>
              <a:t> </a:t>
            </a:r>
            <a:r>
              <a:rPr lang="nb-NO" dirty="0" err="1">
                <a:cs typeface="Calibri"/>
              </a:rPr>
              <a:t>prejudices</a:t>
            </a:r>
            <a:r>
              <a:rPr lang="nb-NO" dirty="0">
                <a:cs typeface="Calibri"/>
              </a:rPr>
              <a:t> </a:t>
            </a:r>
            <a:r>
              <a:rPr lang="nb-NO" dirty="0" err="1">
                <a:cs typeface="Calibri"/>
              </a:rPr>
              <a:t>are</a:t>
            </a:r>
            <a:r>
              <a:rPr lang="nb-NO" dirty="0">
                <a:cs typeface="Calibri"/>
              </a:rPr>
              <a:t> </a:t>
            </a:r>
            <a:r>
              <a:rPr lang="nb-NO" dirty="0" err="1">
                <a:cs typeface="Calibri"/>
              </a:rPr>
              <a:t>expressed</a:t>
            </a:r>
            <a:r>
              <a:rPr lang="nb-NO" dirty="0">
                <a:cs typeface="Calibri"/>
              </a:rPr>
              <a:t> </a:t>
            </a:r>
            <a:r>
              <a:rPr lang="nb-NO" dirty="0" err="1">
                <a:cs typeface="Calibri"/>
              </a:rPr>
              <a:t>through</a:t>
            </a:r>
            <a:r>
              <a:rPr lang="nb-NO" dirty="0">
                <a:cs typeface="Calibri"/>
              </a:rPr>
              <a:t> </a:t>
            </a:r>
            <a:r>
              <a:rPr lang="nb-NO" dirty="0" err="1">
                <a:cs typeface="Calibri"/>
              </a:rPr>
              <a:t>attitudes</a:t>
            </a:r>
            <a:r>
              <a:rPr lang="nb-NO" dirty="0">
                <a:cs typeface="Calibri"/>
              </a:rPr>
              <a:t> it is </a:t>
            </a:r>
            <a:r>
              <a:rPr lang="nb-NO" dirty="0" err="1">
                <a:cs typeface="Calibri"/>
              </a:rPr>
              <a:t>called</a:t>
            </a:r>
            <a:r>
              <a:rPr lang="nb-NO" dirty="0">
                <a:cs typeface="Calibri"/>
              </a:rPr>
              <a:t> </a:t>
            </a:r>
            <a:r>
              <a:rPr lang="nb-NO" dirty="0" err="1">
                <a:cs typeface="Calibri"/>
              </a:rPr>
              <a:t>discrimination</a:t>
            </a:r>
            <a:r>
              <a:rPr lang="nb-NO" dirty="0">
                <a:cs typeface="Calibri"/>
              </a:rPr>
              <a:t>.  </a:t>
            </a:r>
          </a:p>
          <a:p>
            <a:endParaRPr lang="nb-NO" dirty="0">
              <a:cs typeface="Calibri"/>
            </a:endParaRPr>
          </a:p>
          <a:p>
            <a:r>
              <a:rPr lang="nb-NO" dirty="0">
                <a:cs typeface="Calibri"/>
              </a:rPr>
              <a:t>The purpose </a:t>
            </a:r>
            <a:r>
              <a:rPr lang="nb-NO" dirty="0" err="1">
                <a:cs typeface="Calibri"/>
              </a:rPr>
              <a:t>of</a:t>
            </a:r>
            <a:r>
              <a:rPr lang="nb-NO" dirty="0">
                <a:cs typeface="Calibri"/>
              </a:rPr>
              <a:t> </a:t>
            </a:r>
            <a:r>
              <a:rPr lang="nb-NO" dirty="0" err="1">
                <a:cs typeface="Calibri"/>
              </a:rPr>
              <a:t>this</a:t>
            </a:r>
            <a:r>
              <a:rPr lang="nb-NO" dirty="0">
                <a:cs typeface="Calibri"/>
              </a:rPr>
              <a:t> </a:t>
            </a:r>
            <a:r>
              <a:rPr lang="nb-NO" dirty="0" err="1">
                <a:cs typeface="Calibri"/>
              </a:rPr>
              <a:t>card</a:t>
            </a:r>
            <a:r>
              <a:rPr lang="nb-NO" dirty="0">
                <a:cs typeface="Calibri"/>
              </a:rPr>
              <a:t> is to let </a:t>
            </a:r>
            <a:r>
              <a:rPr lang="nb-NO" dirty="0" err="1">
                <a:cs typeface="Calibri"/>
              </a:rPr>
              <a:t>the</a:t>
            </a:r>
            <a:r>
              <a:rPr lang="nb-NO" dirty="0">
                <a:cs typeface="Calibri"/>
              </a:rPr>
              <a:t> </a:t>
            </a:r>
            <a:r>
              <a:rPr lang="nb-NO" dirty="0" err="1">
                <a:cs typeface="Calibri"/>
              </a:rPr>
              <a:t>participants</a:t>
            </a:r>
            <a:r>
              <a:rPr lang="nb-NO" dirty="0">
                <a:cs typeface="Calibri"/>
              </a:rPr>
              <a:t> </a:t>
            </a:r>
            <a:r>
              <a:rPr lang="nb-NO" dirty="0" err="1">
                <a:cs typeface="Calibri"/>
              </a:rPr>
              <a:t>reflect</a:t>
            </a:r>
            <a:r>
              <a:rPr lang="nb-NO" dirty="0">
                <a:cs typeface="Calibri"/>
              </a:rPr>
              <a:t> </a:t>
            </a:r>
            <a:r>
              <a:rPr lang="nb-NO" dirty="0" err="1">
                <a:cs typeface="Calibri"/>
              </a:rPr>
              <a:t>on</a:t>
            </a:r>
            <a:r>
              <a:rPr lang="nb-NO" dirty="0">
                <a:cs typeface="Calibri"/>
              </a:rPr>
              <a:t> </a:t>
            </a:r>
            <a:r>
              <a:rPr lang="nb-NO" dirty="0" err="1">
                <a:cs typeface="Calibri"/>
              </a:rPr>
              <a:t>the</a:t>
            </a:r>
            <a:r>
              <a:rPr lang="nb-NO" dirty="0">
                <a:cs typeface="Calibri"/>
              </a:rPr>
              <a:t> </a:t>
            </a:r>
            <a:r>
              <a:rPr lang="nb-NO" dirty="0" err="1">
                <a:cs typeface="Calibri"/>
              </a:rPr>
              <a:t>function</a:t>
            </a:r>
            <a:r>
              <a:rPr lang="nb-NO" dirty="0">
                <a:cs typeface="Calibri"/>
              </a:rPr>
              <a:t> and form </a:t>
            </a:r>
            <a:r>
              <a:rPr lang="nb-NO" dirty="0" err="1">
                <a:cs typeface="Calibri"/>
              </a:rPr>
              <a:t>of</a:t>
            </a:r>
            <a:r>
              <a:rPr lang="nb-NO" dirty="0">
                <a:cs typeface="Calibri"/>
              </a:rPr>
              <a:t> </a:t>
            </a:r>
            <a:r>
              <a:rPr lang="nb-NO" dirty="0" err="1">
                <a:cs typeface="Calibri"/>
              </a:rPr>
              <a:t>predjudices</a:t>
            </a:r>
            <a:r>
              <a:rPr lang="nb-NO" dirty="0">
                <a:cs typeface="Calibri"/>
              </a:rPr>
              <a:t>. The goal is to </a:t>
            </a:r>
            <a:r>
              <a:rPr lang="nb-NO" dirty="0" err="1">
                <a:cs typeface="Calibri"/>
              </a:rPr>
              <a:t>become</a:t>
            </a:r>
            <a:r>
              <a:rPr lang="nb-NO" dirty="0">
                <a:cs typeface="Calibri"/>
              </a:rPr>
              <a:t> </a:t>
            </a:r>
            <a:r>
              <a:rPr lang="nb-NO" dirty="0" err="1">
                <a:cs typeface="Calibri"/>
              </a:rPr>
              <a:t>aware</a:t>
            </a:r>
            <a:r>
              <a:rPr lang="nb-NO" dirty="0">
                <a:cs typeface="Calibri"/>
              </a:rPr>
              <a:t> </a:t>
            </a:r>
            <a:r>
              <a:rPr lang="nb-NO" dirty="0" err="1">
                <a:cs typeface="Calibri"/>
              </a:rPr>
              <a:t>of</a:t>
            </a:r>
            <a:r>
              <a:rPr lang="nb-NO" dirty="0">
                <a:cs typeface="Calibri"/>
              </a:rPr>
              <a:t> </a:t>
            </a:r>
            <a:r>
              <a:rPr lang="nb-NO" dirty="0" err="1">
                <a:cs typeface="Calibri"/>
              </a:rPr>
              <a:t>ones</a:t>
            </a:r>
            <a:r>
              <a:rPr lang="nb-NO" dirty="0">
                <a:cs typeface="Calibri"/>
              </a:rPr>
              <a:t> </a:t>
            </a:r>
            <a:r>
              <a:rPr lang="nb-NO" dirty="0" err="1">
                <a:cs typeface="Calibri"/>
              </a:rPr>
              <a:t>own</a:t>
            </a:r>
            <a:r>
              <a:rPr lang="nb-NO" dirty="0">
                <a:cs typeface="Calibri"/>
              </a:rPr>
              <a:t> </a:t>
            </a:r>
            <a:r>
              <a:rPr lang="nb-NO" dirty="0" err="1">
                <a:cs typeface="Calibri"/>
              </a:rPr>
              <a:t>prejudices</a:t>
            </a:r>
            <a:r>
              <a:rPr lang="nb-NO" dirty="0">
                <a:cs typeface="Calibri"/>
              </a:rPr>
              <a:t> and </a:t>
            </a:r>
            <a:r>
              <a:rPr lang="nb-NO" dirty="0" err="1">
                <a:cs typeface="Calibri"/>
              </a:rPr>
              <a:t>learn</a:t>
            </a:r>
            <a:r>
              <a:rPr lang="nb-NO" dirty="0">
                <a:cs typeface="Calibri"/>
              </a:rPr>
              <a:t> </a:t>
            </a:r>
            <a:r>
              <a:rPr lang="nb-NO" dirty="0" err="1">
                <a:cs typeface="Calibri"/>
              </a:rPr>
              <a:t>how</a:t>
            </a:r>
            <a:r>
              <a:rPr lang="nb-NO" dirty="0">
                <a:cs typeface="Calibri"/>
              </a:rPr>
              <a:t> </a:t>
            </a:r>
            <a:r>
              <a:rPr lang="nb-NO" dirty="0" err="1">
                <a:cs typeface="Calibri"/>
              </a:rPr>
              <a:t>prejudices</a:t>
            </a:r>
            <a:r>
              <a:rPr lang="nb-NO" dirty="0">
                <a:cs typeface="Calibri"/>
              </a:rPr>
              <a:t> </a:t>
            </a:r>
            <a:r>
              <a:rPr lang="nb-NO" dirty="0" err="1">
                <a:cs typeface="Calibri"/>
              </a:rPr>
              <a:t>may</a:t>
            </a:r>
            <a:r>
              <a:rPr lang="nb-NO" dirty="0">
                <a:cs typeface="Calibri"/>
              </a:rPr>
              <a:t> form </a:t>
            </a:r>
            <a:r>
              <a:rPr lang="nb-NO" dirty="0" err="1">
                <a:cs typeface="Calibri"/>
              </a:rPr>
              <a:t>our</a:t>
            </a:r>
            <a:r>
              <a:rPr lang="nb-NO" dirty="0">
                <a:cs typeface="Calibri"/>
              </a:rPr>
              <a:t> </a:t>
            </a:r>
            <a:r>
              <a:rPr lang="nb-NO" dirty="0" err="1">
                <a:cs typeface="Calibri"/>
              </a:rPr>
              <a:t>actions</a:t>
            </a:r>
            <a:r>
              <a:rPr lang="nb-NO" dirty="0">
                <a:cs typeface="Calibri"/>
              </a:rPr>
              <a: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cs typeface="Calibri"/>
              </a:rPr>
              <a:t>Follow</a:t>
            </a:r>
            <a:r>
              <a:rPr lang="nb-NO" b="1" dirty="0">
                <a:cs typeface="Calibri"/>
              </a:rPr>
              <a:t>-up questions: </a:t>
            </a:r>
            <a:endParaRPr lang="nb-NO" dirty="0"/>
          </a:p>
          <a:p>
            <a:pPr marL="171450" indent="-171450">
              <a:buFont typeface="Arial" panose="020B0604020202020204" pitchFamily="34" charset="0"/>
              <a:buChar char="•"/>
            </a:pPr>
            <a:r>
              <a:rPr lang="nb-NO" dirty="0" err="1"/>
              <a:t>Why</a:t>
            </a:r>
            <a:r>
              <a:rPr lang="nb-NO" dirty="0"/>
              <a:t> </a:t>
            </a:r>
            <a:r>
              <a:rPr lang="nb-NO" dirty="0" err="1"/>
              <a:t>does</a:t>
            </a:r>
            <a:r>
              <a:rPr lang="nb-NO" dirty="0"/>
              <a:t> </a:t>
            </a:r>
            <a:r>
              <a:rPr lang="nb-NO" dirty="0" err="1"/>
              <a:t>one</a:t>
            </a:r>
            <a:r>
              <a:rPr lang="nb-NO" dirty="0"/>
              <a:t> have </a:t>
            </a:r>
            <a:r>
              <a:rPr lang="nb-NO" dirty="0" err="1"/>
              <a:t>prejudices</a:t>
            </a:r>
            <a:r>
              <a:rPr lang="nb-NO" dirty="0"/>
              <a:t>?</a:t>
            </a:r>
            <a:endParaRPr lang="nb-NO" dirty="0">
              <a:cs typeface="Calibri" panose="020F0502020204030204"/>
            </a:endParaRPr>
          </a:p>
          <a:p>
            <a:pPr marL="171450" indent="-171450">
              <a:buFont typeface="Arial" panose="020B0604020202020204" pitchFamily="34" charset="0"/>
              <a:buChar char="•"/>
            </a:pPr>
            <a:r>
              <a:rPr lang="nb-NO" dirty="0" err="1"/>
              <a:t>What</a:t>
            </a:r>
            <a:r>
              <a:rPr lang="nb-NO" dirty="0"/>
              <a:t> is </a:t>
            </a:r>
            <a:r>
              <a:rPr lang="nb-NO" dirty="0" err="1"/>
              <a:t>the</a:t>
            </a:r>
            <a:r>
              <a:rPr lang="nb-NO" dirty="0"/>
              <a:t> </a:t>
            </a:r>
            <a:r>
              <a:rPr lang="nb-NO" dirty="0" err="1"/>
              <a:t>difference</a:t>
            </a:r>
            <a:r>
              <a:rPr lang="nb-NO" dirty="0"/>
              <a:t> </a:t>
            </a:r>
            <a:r>
              <a:rPr lang="nb-NO" dirty="0" err="1"/>
              <a:t>between</a:t>
            </a:r>
            <a:r>
              <a:rPr lang="nb-NO" dirty="0"/>
              <a:t> negative and positive </a:t>
            </a:r>
            <a:r>
              <a:rPr lang="nb-NO" dirty="0" err="1"/>
              <a:t>prejudices</a:t>
            </a:r>
            <a:r>
              <a:rPr lang="nb-NO" dirty="0"/>
              <a:t>?</a:t>
            </a:r>
            <a:endParaRPr lang="nb-NO" dirty="0">
              <a:cs typeface="Calibri" panose="020F0502020204030204"/>
            </a:endParaRPr>
          </a:p>
          <a:p>
            <a:pPr marL="171450" indent="-171450">
              <a:buFont typeface="Arial" panose="020B0604020202020204" pitchFamily="34" charset="0"/>
              <a:buChar char="•"/>
            </a:pPr>
            <a:r>
              <a:rPr lang="nb-NO" dirty="0" err="1"/>
              <a:t>What</a:t>
            </a:r>
            <a:r>
              <a:rPr lang="nb-NO" dirty="0"/>
              <a:t> </a:t>
            </a:r>
            <a:r>
              <a:rPr lang="nb-NO" dirty="0" err="1"/>
              <a:t>may</a:t>
            </a:r>
            <a:r>
              <a:rPr lang="nb-NO" dirty="0"/>
              <a:t> be </a:t>
            </a:r>
            <a:r>
              <a:rPr lang="nb-NO" dirty="0" err="1"/>
              <a:t>the</a:t>
            </a:r>
            <a:r>
              <a:rPr lang="nb-NO" dirty="0"/>
              <a:t> </a:t>
            </a:r>
            <a:r>
              <a:rPr lang="nb-NO" dirty="0" err="1"/>
              <a:t>consequence</a:t>
            </a:r>
            <a:r>
              <a:rPr lang="nb-NO" dirty="0"/>
              <a:t> </a:t>
            </a:r>
            <a:r>
              <a:rPr lang="nb-NO" dirty="0" err="1"/>
              <a:t>of</a:t>
            </a:r>
            <a:r>
              <a:rPr lang="nb-NO" dirty="0"/>
              <a:t> </a:t>
            </a:r>
            <a:r>
              <a:rPr lang="nb-NO" dirty="0" err="1"/>
              <a:t>prejudices</a:t>
            </a:r>
            <a:r>
              <a:rPr lang="nb-NO" dirty="0"/>
              <a:t> </a:t>
            </a:r>
            <a:r>
              <a:rPr lang="nb-NO" dirty="0" err="1"/>
              <a:t>against</a:t>
            </a:r>
            <a:r>
              <a:rPr lang="nb-NO" dirty="0"/>
              <a:t> a </a:t>
            </a:r>
            <a:r>
              <a:rPr lang="nb-NO" dirty="0" err="1"/>
              <a:t>specific</a:t>
            </a:r>
            <a:r>
              <a:rPr lang="nb-NO" dirty="0"/>
              <a:t> </a:t>
            </a:r>
            <a:r>
              <a:rPr lang="nb-NO" dirty="0" err="1"/>
              <a:t>social</a:t>
            </a:r>
            <a:r>
              <a:rPr lang="nb-NO" dirty="0"/>
              <a:t> </a:t>
            </a:r>
            <a:r>
              <a:rPr lang="nb-NO" dirty="0" err="1"/>
              <a:t>group</a:t>
            </a:r>
            <a:r>
              <a:rPr lang="nb-NO" dirty="0"/>
              <a:t>?</a:t>
            </a:r>
            <a:endParaRPr lang="nb-NO" dirty="0">
              <a:cs typeface="Calibri" panose="020F0502020204030204"/>
            </a:endParaRPr>
          </a:p>
          <a:p>
            <a:pPr marL="171450" indent="-171450">
              <a:buFont typeface="Arial" panose="020B0604020202020204" pitchFamily="34" charset="0"/>
              <a:buChar char="•"/>
            </a:pPr>
            <a:r>
              <a:rPr lang="nb-NO" dirty="0"/>
              <a:t>Have </a:t>
            </a:r>
            <a:r>
              <a:rPr lang="nb-NO" dirty="0" err="1"/>
              <a:t>you</a:t>
            </a:r>
            <a:r>
              <a:rPr lang="nb-NO" dirty="0"/>
              <a:t> ever </a:t>
            </a:r>
            <a:r>
              <a:rPr lang="nb-NO" dirty="0" err="1"/>
              <a:t>encountered</a:t>
            </a:r>
            <a:r>
              <a:rPr lang="nb-NO" dirty="0"/>
              <a:t> </a:t>
            </a:r>
            <a:r>
              <a:rPr lang="nb-NO" dirty="0" err="1"/>
              <a:t>prejudice</a:t>
            </a:r>
            <a:r>
              <a:rPr lang="nb-NO" dirty="0"/>
              <a:t>?</a:t>
            </a:r>
            <a:endParaRPr lang="nb-NO" dirty="0">
              <a:cs typeface="Calibri" panose="020F0502020204030204"/>
            </a:endParaRPr>
          </a:p>
          <a:p>
            <a:pPr marL="171450" indent="-171450">
              <a:buFont typeface="Arial" panose="020B0604020202020204" pitchFamily="34" charset="0"/>
              <a:buChar char="•"/>
            </a:pPr>
            <a:r>
              <a:rPr lang="nb-NO" dirty="0" err="1"/>
              <a:t>Where</a:t>
            </a:r>
            <a:r>
              <a:rPr lang="nb-NO" dirty="0"/>
              <a:t> do </a:t>
            </a:r>
            <a:r>
              <a:rPr lang="nb-NO" dirty="0" err="1"/>
              <a:t>you</a:t>
            </a:r>
            <a:r>
              <a:rPr lang="nb-NO" dirty="0"/>
              <a:t> </a:t>
            </a:r>
            <a:r>
              <a:rPr lang="nb-NO" dirty="0" err="1"/>
              <a:t>think</a:t>
            </a:r>
            <a:r>
              <a:rPr lang="nb-NO" dirty="0"/>
              <a:t> </a:t>
            </a:r>
            <a:r>
              <a:rPr lang="nb-NO" dirty="0" err="1"/>
              <a:t>your</a:t>
            </a:r>
            <a:r>
              <a:rPr lang="nb-NO" dirty="0"/>
              <a:t> </a:t>
            </a:r>
            <a:r>
              <a:rPr lang="nb-NO" dirty="0" err="1"/>
              <a:t>own</a:t>
            </a:r>
            <a:r>
              <a:rPr lang="nb-NO" dirty="0"/>
              <a:t> </a:t>
            </a:r>
            <a:r>
              <a:rPr lang="nb-NO" dirty="0" err="1"/>
              <a:t>prejudices</a:t>
            </a:r>
            <a:r>
              <a:rPr lang="nb-NO" dirty="0"/>
              <a:t> stem from? </a:t>
            </a:r>
            <a:endParaRPr lang="nb-NO" dirty="0">
              <a:cs typeface="Calibri" panose="020F0502020204030204"/>
            </a:endParaRPr>
          </a:p>
          <a:p>
            <a:pPr marL="171450" indent="-171450">
              <a:buFont typeface="Arial" panose="020B0604020202020204" pitchFamily="34" charset="0"/>
              <a:buChar char="•"/>
            </a:pPr>
            <a:r>
              <a:rPr lang="nb-NO" dirty="0" err="1"/>
              <a:t>What</a:t>
            </a:r>
            <a:r>
              <a:rPr lang="nb-NO" dirty="0"/>
              <a:t> </a:t>
            </a:r>
            <a:r>
              <a:rPr lang="nb-NO" dirty="0" err="1"/>
              <a:t>can</a:t>
            </a:r>
            <a:r>
              <a:rPr lang="nb-NO" dirty="0"/>
              <a:t> </a:t>
            </a:r>
            <a:r>
              <a:rPr lang="nb-NO" dirty="0" err="1"/>
              <a:t>one</a:t>
            </a:r>
            <a:r>
              <a:rPr lang="nb-NO" dirty="0"/>
              <a:t> do to </a:t>
            </a:r>
            <a:r>
              <a:rPr lang="nb-NO" dirty="0" err="1"/>
              <a:t>get</a:t>
            </a:r>
            <a:r>
              <a:rPr lang="nb-NO" dirty="0"/>
              <a:t> rid </a:t>
            </a:r>
            <a:r>
              <a:rPr lang="nb-NO" dirty="0" err="1"/>
              <a:t>of</a:t>
            </a:r>
            <a:r>
              <a:rPr lang="nb-NO" dirty="0"/>
              <a:t> </a:t>
            </a:r>
            <a:r>
              <a:rPr lang="nb-NO" dirty="0" err="1"/>
              <a:t>one’s</a:t>
            </a:r>
            <a:r>
              <a:rPr lang="nb-NO" dirty="0"/>
              <a:t> </a:t>
            </a:r>
            <a:r>
              <a:rPr lang="nb-NO" dirty="0" err="1"/>
              <a:t>own</a:t>
            </a:r>
            <a:r>
              <a:rPr lang="nb-NO" dirty="0"/>
              <a:t> </a:t>
            </a:r>
            <a:r>
              <a:rPr lang="nb-NO" dirty="0" err="1"/>
              <a:t>prejudices</a:t>
            </a:r>
            <a:r>
              <a:rPr lang="nb-NO" dirty="0"/>
              <a:t>?</a:t>
            </a:r>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23</a:t>
            </a:fld>
            <a:endParaRPr lang="nb-NO"/>
          </a:p>
        </p:txBody>
      </p:sp>
    </p:spTree>
    <p:extLst>
      <p:ext uri="{BB962C8B-B14F-4D97-AF65-F5344CB8AC3E}">
        <p14:creationId xmlns:p14="http://schemas.microsoft.com/office/powerpoint/2010/main" val="173271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Follow</a:t>
            </a:r>
            <a:r>
              <a:rPr lang="nb-NO" b="1" dirty="0"/>
              <a:t>-up questions: </a:t>
            </a:r>
          </a:p>
          <a:p>
            <a:r>
              <a:rPr lang="nb-NO" dirty="0"/>
              <a:t>• It </a:t>
            </a:r>
            <a:r>
              <a:rPr lang="nb-NO" dirty="0" err="1"/>
              <a:t>may</a:t>
            </a:r>
            <a:r>
              <a:rPr lang="nb-NO" dirty="0"/>
              <a:t> be </a:t>
            </a:r>
            <a:r>
              <a:rPr lang="nb-NO" dirty="0" err="1"/>
              <a:t>easier</a:t>
            </a:r>
            <a:r>
              <a:rPr lang="nb-NO" dirty="0"/>
              <a:t> to hire immigrants from EU-</a:t>
            </a:r>
            <a:r>
              <a:rPr lang="nb-NO" dirty="0" err="1"/>
              <a:t>countries</a:t>
            </a:r>
            <a:r>
              <a:rPr lang="nb-NO" dirty="0"/>
              <a:t> </a:t>
            </a:r>
            <a:r>
              <a:rPr lang="nb-NO" dirty="0" err="1"/>
              <a:t>than</a:t>
            </a:r>
            <a:r>
              <a:rPr lang="nb-NO" dirty="0"/>
              <a:t> immigrants from </a:t>
            </a:r>
            <a:r>
              <a:rPr lang="nb-NO" dirty="0" err="1"/>
              <a:t>outside</a:t>
            </a:r>
            <a:r>
              <a:rPr lang="nb-NO" dirty="0"/>
              <a:t> </a:t>
            </a:r>
            <a:r>
              <a:rPr lang="nb-NO" dirty="0" err="1"/>
              <a:t>the</a:t>
            </a:r>
            <a:r>
              <a:rPr lang="nb-NO" dirty="0"/>
              <a:t> EU </a:t>
            </a:r>
            <a:r>
              <a:rPr lang="nb-NO" dirty="0" err="1"/>
              <a:t>because</a:t>
            </a:r>
            <a:r>
              <a:rPr lang="nb-NO" dirty="0"/>
              <a:t> </a:t>
            </a:r>
            <a:r>
              <a:rPr lang="nb-NO" dirty="0" err="1"/>
              <a:t>of</a:t>
            </a:r>
            <a:r>
              <a:rPr lang="nb-NO" dirty="0"/>
              <a:t> </a:t>
            </a:r>
            <a:r>
              <a:rPr lang="nb-NO" dirty="0" err="1"/>
              <a:t>the</a:t>
            </a:r>
            <a:r>
              <a:rPr lang="nb-NO" dirty="0"/>
              <a:t> EEA-co-</a:t>
            </a:r>
            <a:r>
              <a:rPr lang="nb-NO" dirty="0" err="1"/>
              <a:t>operation</a:t>
            </a:r>
            <a:r>
              <a:rPr lang="nb-NO" dirty="0"/>
              <a:t>. </a:t>
            </a:r>
            <a:r>
              <a:rPr lang="nb-NO" dirty="0" err="1"/>
              <a:t>Why</a:t>
            </a:r>
            <a:r>
              <a:rPr lang="nb-NO" dirty="0"/>
              <a:t> so? </a:t>
            </a:r>
          </a:p>
          <a:p>
            <a:r>
              <a:rPr lang="nb-NO" dirty="0"/>
              <a:t>• Do </a:t>
            </a:r>
            <a:r>
              <a:rPr lang="nb-NO" dirty="0" err="1"/>
              <a:t>you</a:t>
            </a:r>
            <a:r>
              <a:rPr lang="nb-NO" dirty="0"/>
              <a:t> </a:t>
            </a:r>
            <a:r>
              <a:rPr lang="nb-NO" dirty="0" err="1"/>
              <a:t>think</a:t>
            </a:r>
            <a:r>
              <a:rPr lang="nb-NO" dirty="0"/>
              <a:t> </a:t>
            </a:r>
            <a:r>
              <a:rPr lang="nb-NO" dirty="0" err="1"/>
              <a:t>the</a:t>
            </a:r>
            <a:r>
              <a:rPr lang="nb-NO" dirty="0"/>
              <a:t> </a:t>
            </a:r>
            <a:r>
              <a:rPr lang="nb-NO" dirty="0" err="1"/>
              <a:t>applicant’s</a:t>
            </a:r>
            <a:r>
              <a:rPr lang="nb-NO" dirty="0"/>
              <a:t> </a:t>
            </a:r>
            <a:r>
              <a:rPr lang="nb-NO" dirty="0" err="1"/>
              <a:t>surname</a:t>
            </a:r>
            <a:r>
              <a:rPr lang="nb-NO" dirty="0"/>
              <a:t> matters to </a:t>
            </a:r>
            <a:r>
              <a:rPr lang="nb-NO" dirty="0" err="1"/>
              <a:t>whether</a:t>
            </a:r>
            <a:r>
              <a:rPr lang="nb-NO" dirty="0"/>
              <a:t> or not </a:t>
            </a:r>
            <a:r>
              <a:rPr lang="nb-NO" dirty="0" err="1"/>
              <a:t>they</a:t>
            </a:r>
            <a:r>
              <a:rPr lang="nb-NO" dirty="0"/>
              <a:t> </a:t>
            </a:r>
            <a:r>
              <a:rPr lang="nb-NO" dirty="0" err="1"/>
              <a:t>are</a:t>
            </a:r>
            <a:r>
              <a:rPr lang="nb-NO" dirty="0"/>
              <a:t> </a:t>
            </a:r>
            <a:r>
              <a:rPr lang="nb-NO" dirty="0" err="1"/>
              <a:t>hired</a:t>
            </a:r>
            <a:r>
              <a:rPr lang="nb-NO" dirty="0"/>
              <a:t>?</a:t>
            </a:r>
            <a:endParaRPr lang="nb-NO" dirty="0">
              <a:cs typeface="Calibri"/>
            </a:endParaRPr>
          </a:p>
          <a:p>
            <a:r>
              <a:rPr lang="nb-NO" dirty="0"/>
              <a:t>• Do </a:t>
            </a:r>
            <a:r>
              <a:rPr lang="nb-NO" dirty="0" err="1"/>
              <a:t>you</a:t>
            </a:r>
            <a:r>
              <a:rPr lang="nb-NO" dirty="0"/>
              <a:t> </a:t>
            </a:r>
            <a:r>
              <a:rPr lang="nb-NO" dirty="0" err="1"/>
              <a:t>think</a:t>
            </a:r>
            <a:r>
              <a:rPr lang="nb-NO" dirty="0"/>
              <a:t> </a:t>
            </a:r>
            <a:r>
              <a:rPr lang="nb-NO" dirty="0" err="1"/>
              <a:t>prejudices</a:t>
            </a:r>
            <a:r>
              <a:rPr lang="nb-NO" dirty="0"/>
              <a:t> play a </a:t>
            </a:r>
            <a:r>
              <a:rPr lang="nb-NO" dirty="0" err="1"/>
              <a:t>role</a:t>
            </a:r>
            <a:r>
              <a:rPr lang="nb-NO" dirty="0"/>
              <a:t> in </a:t>
            </a:r>
            <a:r>
              <a:rPr lang="nb-NO" dirty="0" err="1"/>
              <a:t>the</a:t>
            </a:r>
            <a:r>
              <a:rPr lang="nb-NO" dirty="0"/>
              <a:t> </a:t>
            </a:r>
            <a:r>
              <a:rPr lang="nb-NO" dirty="0" err="1"/>
              <a:t>hiring</a:t>
            </a:r>
            <a:r>
              <a:rPr lang="nb-NO" dirty="0"/>
              <a:t> </a:t>
            </a:r>
            <a:r>
              <a:rPr lang="nb-NO" dirty="0" err="1"/>
              <a:t>of</a:t>
            </a:r>
            <a:r>
              <a:rPr lang="nb-NO" dirty="0"/>
              <a:t> immigrants from </a:t>
            </a:r>
            <a:r>
              <a:rPr lang="nb-NO" dirty="0" err="1"/>
              <a:t>Eastern</a:t>
            </a:r>
            <a:r>
              <a:rPr lang="nb-NO" dirty="0"/>
              <a:t> parts </a:t>
            </a:r>
            <a:r>
              <a:rPr lang="nb-NO" dirty="0" err="1"/>
              <a:t>of</a:t>
            </a:r>
            <a:r>
              <a:rPr lang="nb-NO" dirty="0"/>
              <a:t> </a:t>
            </a:r>
            <a:r>
              <a:rPr lang="nb-NO" dirty="0" err="1"/>
              <a:t>the</a:t>
            </a:r>
            <a:r>
              <a:rPr lang="nb-NO" dirty="0"/>
              <a:t> </a:t>
            </a:r>
            <a:r>
              <a:rPr lang="nb-NO" dirty="0" err="1"/>
              <a:t>world</a:t>
            </a:r>
            <a:r>
              <a:rPr lang="nb-NO" dirty="0"/>
              <a:t>? </a:t>
            </a:r>
            <a:r>
              <a:rPr lang="nb-NO" dirty="0" err="1"/>
              <a:t>Why</a:t>
            </a:r>
            <a:r>
              <a:rPr lang="nb-NO" dirty="0"/>
              <a:t>? </a:t>
            </a:r>
          </a:p>
        </p:txBody>
      </p:sp>
      <p:sp>
        <p:nvSpPr>
          <p:cNvPr id="4" name="Plassholder for lysbildenummer 3"/>
          <p:cNvSpPr>
            <a:spLocks noGrp="1"/>
          </p:cNvSpPr>
          <p:nvPr>
            <p:ph type="sldNum" sz="quarter" idx="5"/>
          </p:nvPr>
        </p:nvSpPr>
        <p:spPr/>
        <p:txBody>
          <a:bodyPr/>
          <a:lstStyle/>
          <a:p>
            <a:fld id="{450DA003-5BE0-994A-9B43-36366698BBB5}" type="slidenum">
              <a:rPr lang="nb-NO" smtClean="0"/>
              <a:t>24</a:t>
            </a:fld>
            <a:endParaRPr lang="nb-NO"/>
          </a:p>
        </p:txBody>
      </p:sp>
    </p:spTree>
    <p:extLst>
      <p:ext uri="{BB962C8B-B14F-4D97-AF65-F5344CB8AC3E}">
        <p14:creationId xmlns:p14="http://schemas.microsoft.com/office/powerpoint/2010/main" val="2385866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cs typeface="Calibri"/>
              </a:rPr>
              <a:t>In 1999 Norway </a:t>
            </a:r>
            <a:r>
              <a:rPr lang="nb-NO" dirty="0" err="1">
                <a:cs typeface="Calibri"/>
              </a:rPr>
              <a:t>ratified</a:t>
            </a:r>
            <a:r>
              <a:rPr lang="nb-NO" dirty="0">
                <a:cs typeface="Calibri"/>
              </a:rPr>
              <a:t> </a:t>
            </a:r>
            <a:r>
              <a:rPr lang="nb-NO" dirty="0" err="1">
                <a:cs typeface="Calibri"/>
              </a:rPr>
              <a:t>the</a:t>
            </a:r>
            <a:r>
              <a:rPr lang="nb-NO" dirty="0">
                <a:cs typeface="Calibri"/>
              </a:rPr>
              <a:t> European </a:t>
            </a:r>
            <a:r>
              <a:rPr lang="nb-NO" dirty="0" err="1">
                <a:cs typeface="Calibri"/>
              </a:rPr>
              <a:t>councils</a:t>
            </a:r>
            <a:r>
              <a:rPr lang="nb-NO" dirty="0">
                <a:cs typeface="Calibri"/>
              </a:rPr>
              <a:t> </a:t>
            </a:r>
            <a:r>
              <a:rPr lang="nb-NO" dirty="0" err="1">
                <a:cs typeface="Calibri"/>
              </a:rPr>
              <a:t>convention</a:t>
            </a:r>
            <a:r>
              <a:rPr lang="nb-NO" dirty="0">
                <a:cs typeface="Calibri"/>
              </a:rPr>
              <a:t> for </a:t>
            </a:r>
            <a:r>
              <a:rPr lang="nb-NO" dirty="0" err="1">
                <a:cs typeface="Calibri"/>
              </a:rPr>
              <a:t>the</a:t>
            </a:r>
            <a:r>
              <a:rPr lang="nb-NO" dirty="0">
                <a:cs typeface="Calibri"/>
              </a:rPr>
              <a:t> </a:t>
            </a:r>
            <a:r>
              <a:rPr lang="nb-NO" dirty="0" err="1">
                <a:cs typeface="Calibri"/>
              </a:rPr>
              <a:t>protection</a:t>
            </a:r>
            <a:r>
              <a:rPr lang="nb-NO" dirty="0">
                <a:cs typeface="Calibri"/>
              </a:rPr>
              <a:t> </a:t>
            </a:r>
            <a:r>
              <a:rPr lang="nb-NO" dirty="0" err="1">
                <a:cs typeface="Calibri"/>
              </a:rPr>
              <a:t>of</a:t>
            </a:r>
            <a:r>
              <a:rPr lang="nb-NO" dirty="0">
                <a:cs typeface="Calibri"/>
              </a:rPr>
              <a:t> </a:t>
            </a:r>
            <a:r>
              <a:rPr lang="nb-NO" dirty="0" err="1">
                <a:cs typeface="Calibri"/>
              </a:rPr>
              <a:t>national</a:t>
            </a:r>
            <a:r>
              <a:rPr lang="nb-NO" dirty="0">
                <a:cs typeface="Calibri"/>
              </a:rPr>
              <a:t> </a:t>
            </a:r>
            <a:r>
              <a:rPr lang="nb-NO" dirty="0" err="1">
                <a:cs typeface="Calibri"/>
              </a:rPr>
              <a:t>minorities</a:t>
            </a:r>
            <a:r>
              <a:rPr lang="nb-NO" dirty="0">
                <a:cs typeface="Calibri"/>
              </a:rPr>
              <a:t>. Even </a:t>
            </a:r>
            <a:r>
              <a:rPr lang="nb-NO" dirty="0" err="1">
                <a:cs typeface="Calibri"/>
              </a:rPr>
              <a:t>if</a:t>
            </a:r>
            <a:r>
              <a:rPr lang="nb-NO" dirty="0">
                <a:cs typeface="Calibri"/>
              </a:rPr>
              <a:t> </a:t>
            </a:r>
            <a:r>
              <a:rPr lang="nb-NO" dirty="0" err="1">
                <a:cs typeface="Calibri"/>
              </a:rPr>
              <a:t>there</a:t>
            </a:r>
            <a:r>
              <a:rPr lang="nb-NO" dirty="0">
                <a:cs typeface="Calibri"/>
              </a:rPr>
              <a:t> is </a:t>
            </a:r>
            <a:r>
              <a:rPr lang="nb-NO" dirty="0" err="1">
                <a:cs typeface="Calibri"/>
              </a:rPr>
              <a:t>no</a:t>
            </a:r>
            <a:r>
              <a:rPr lang="nb-NO" dirty="0">
                <a:cs typeface="Calibri"/>
              </a:rPr>
              <a:t> single </a:t>
            </a:r>
            <a:r>
              <a:rPr lang="nb-NO" dirty="0" err="1">
                <a:cs typeface="Calibri"/>
              </a:rPr>
              <a:t>definition</a:t>
            </a:r>
            <a:r>
              <a:rPr lang="nb-NO" dirty="0">
                <a:cs typeface="Calibri"/>
              </a:rPr>
              <a:t> for </a:t>
            </a:r>
            <a:r>
              <a:rPr lang="nb-NO" dirty="0" err="1">
                <a:cs typeface="Calibri"/>
              </a:rPr>
              <a:t>national</a:t>
            </a:r>
            <a:r>
              <a:rPr lang="nb-NO" dirty="0">
                <a:cs typeface="Calibri"/>
              </a:rPr>
              <a:t> </a:t>
            </a:r>
            <a:r>
              <a:rPr lang="nb-NO" dirty="0" err="1">
                <a:cs typeface="Calibri"/>
              </a:rPr>
              <a:t>minorities</a:t>
            </a:r>
            <a:r>
              <a:rPr lang="nb-NO" dirty="0">
                <a:cs typeface="Calibri"/>
              </a:rPr>
              <a:t> </a:t>
            </a:r>
            <a:r>
              <a:rPr lang="nb-NO" dirty="0" err="1">
                <a:cs typeface="Calibri"/>
              </a:rPr>
              <a:t>among</a:t>
            </a:r>
            <a:r>
              <a:rPr lang="nb-NO" dirty="0">
                <a:cs typeface="Calibri"/>
              </a:rPr>
              <a:t> European </a:t>
            </a:r>
            <a:r>
              <a:rPr lang="nb-NO" dirty="0" err="1">
                <a:cs typeface="Calibri"/>
              </a:rPr>
              <a:t>countries</a:t>
            </a:r>
            <a:r>
              <a:rPr lang="nb-NO" dirty="0">
                <a:cs typeface="Calibri"/>
              </a:rPr>
              <a:t> </a:t>
            </a:r>
            <a:r>
              <a:rPr lang="nb-NO" dirty="0" err="1">
                <a:cs typeface="Calibri"/>
              </a:rPr>
              <a:t>they</a:t>
            </a:r>
            <a:r>
              <a:rPr lang="nb-NO" dirty="0">
                <a:cs typeface="Calibri"/>
              </a:rPr>
              <a:t> </a:t>
            </a:r>
            <a:r>
              <a:rPr lang="nb-NO" dirty="0" err="1">
                <a:cs typeface="Calibri"/>
              </a:rPr>
              <a:t>usually</a:t>
            </a:r>
            <a:r>
              <a:rPr lang="nb-NO" dirty="0">
                <a:cs typeface="Calibri"/>
              </a:rPr>
              <a:t> have in </a:t>
            </a:r>
            <a:r>
              <a:rPr lang="nb-NO" dirty="0" err="1">
                <a:cs typeface="Calibri"/>
              </a:rPr>
              <a:t>common</a:t>
            </a:r>
            <a:r>
              <a:rPr lang="nb-NO" dirty="0">
                <a:cs typeface="Calibri"/>
              </a:rPr>
              <a:t> </a:t>
            </a:r>
            <a:r>
              <a:rPr lang="nb-NO" dirty="0" err="1">
                <a:cs typeface="Calibri"/>
              </a:rPr>
              <a:t>that</a:t>
            </a:r>
            <a:r>
              <a:rPr lang="nb-NO" dirty="0">
                <a:cs typeface="Calibri"/>
              </a:rPr>
              <a:t> </a:t>
            </a:r>
            <a:r>
              <a:rPr lang="nb-NO" dirty="0" err="1">
                <a:cs typeface="Calibri"/>
              </a:rPr>
              <a:t>the</a:t>
            </a:r>
            <a:r>
              <a:rPr lang="nb-NO" dirty="0">
                <a:cs typeface="Calibri"/>
              </a:rPr>
              <a:t> status is given to </a:t>
            </a:r>
            <a:r>
              <a:rPr lang="nb-NO" dirty="0" err="1">
                <a:cs typeface="Calibri"/>
              </a:rPr>
              <a:t>ethnic</a:t>
            </a:r>
            <a:r>
              <a:rPr lang="nb-NO" dirty="0">
                <a:cs typeface="Calibri"/>
              </a:rPr>
              <a:t> </a:t>
            </a:r>
            <a:r>
              <a:rPr lang="nb-NO" dirty="0" err="1">
                <a:cs typeface="Calibri"/>
              </a:rPr>
              <a:t>groups</a:t>
            </a:r>
            <a:r>
              <a:rPr lang="nb-NO" dirty="0">
                <a:cs typeface="Calibri"/>
              </a:rPr>
              <a:t> </a:t>
            </a:r>
            <a:r>
              <a:rPr lang="nb-NO" dirty="0" err="1">
                <a:cs typeface="Calibri"/>
              </a:rPr>
              <a:t>who</a:t>
            </a:r>
            <a:r>
              <a:rPr lang="nb-NO" dirty="0">
                <a:cs typeface="Calibri"/>
              </a:rPr>
              <a:t> have a </a:t>
            </a:r>
            <a:r>
              <a:rPr lang="nb-NO" dirty="0" err="1">
                <a:cs typeface="Calibri"/>
              </a:rPr>
              <a:t>longstanding</a:t>
            </a:r>
            <a:r>
              <a:rPr lang="nb-NO" dirty="0">
                <a:cs typeface="Calibri"/>
              </a:rPr>
              <a:t> </a:t>
            </a:r>
            <a:r>
              <a:rPr lang="nb-NO" dirty="0" err="1">
                <a:cs typeface="Calibri"/>
              </a:rPr>
              <a:t>connection</a:t>
            </a:r>
            <a:r>
              <a:rPr lang="nb-NO" dirty="0">
                <a:cs typeface="Calibri"/>
              </a:rPr>
              <a:t> to </a:t>
            </a:r>
            <a:r>
              <a:rPr lang="nb-NO" dirty="0" err="1">
                <a:cs typeface="Calibri"/>
              </a:rPr>
              <a:t>the</a:t>
            </a:r>
            <a:r>
              <a:rPr lang="nb-NO" dirty="0">
                <a:cs typeface="Calibri"/>
              </a:rPr>
              <a:t> country. </a:t>
            </a:r>
            <a:r>
              <a:rPr lang="nb-NO" dirty="0" err="1">
                <a:cs typeface="Calibri"/>
              </a:rPr>
              <a:t>Because</a:t>
            </a:r>
            <a:r>
              <a:rPr lang="nb-NO" dirty="0">
                <a:cs typeface="Calibri"/>
              </a:rPr>
              <a:t> </a:t>
            </a:r>
            <a:r>
              <a:rPr lang="nb-NO" dirty="0" err="1">
                <a:cs typeface="Calibri"/>
              </a:rPr>
              <a:t>of</a:t>
            </a:r>
            <a:r>
              <a:rPr lang="nb-NO" dirty="0">
                <a:cs typeface="Calibri"/>
              </a:rPr>
              <a:t> </a:t>
            </a:r>
            <a:r>
              <a:rPr lang="nb-NO" dirty="0" err="1">
                <a:cs typeface="Calibri"/>
              </a:rPr>
              <a:t>this</a:t>
            </a:r>
            <a:r>
              <a:rPr lang="nb-NO" dirty="0">
                <a:cs typeface="Calibri"/>
              </a:rPr>
              <a:t> </a:t>
            </a:r>
            <a:r>
              <a:rPr lang="nb-NO" dirty="0" err="1">
                <a:cs typeface="Calibri"/>
              </a:rPr>
              <a:t>historical</a:t>
            </a:r>
            <a:r>
              <a:rPr lang="nb-NO" dirty="0">
                <a:cs typeface="Calibri"/>
              </a:rPr>
              <a:t> </a:t>
            </a:r>
            <a:r>
              <a:rPr lang="nb-NO" dirty="0" err="1">
                <a:cs typeface="Calibri"/>
              </a:rPr>
              <a:t>connection</a:t>
            </a:r>
            <a:r>
              <a:rPr lang="nb-NO" dirty="0">
                <a:cs typeface="Calibri"/>
              </a:rPr>
              <a:t> </a:t>
            </a:r>
            <a:r>
              <a:rPr lang="nb-NO" dirty="0" err="1">
                <a:cs typeface="Calibri"/>
              </a:rPr>
              <a:t>national</a:t>
            </a:r>
            <a:r>
              <a:rPr lang="nb-NO" dirty="0">
                <a:cs typeface="Calibri"/>
              </a:rPr>
              <a:t> </a:t>
            </a:r>
            <a:r>
              <a:rPr lang="nb-NO" dirty="0" err="1">
                <a:cs typeface="Calibri"/>
              </a:rPr>
              <a:t>minorities</a:t>
            </a:r>
            <a:r>
              <a:rPr lang="nb-NO" dirty="0">
                <a:cs typeface="Calibri"/>
              </a:rPr>
              <a:t> </a:t>
            </a:r>
            <a:r>
              <a:rPr lang="nb-NO" dirty="0" err="1">
                <a:cs typeface="Calibri"/>
              </a:rPr>
              <a:t>differ</a:t>
            </a:r>
            <a:r>
              <a:rPr lang="nb-NO" dirty="0">
                <a:cs typeface="Calibri"/>
              </a:rPr>
              <a:t> from </a:t>
            </a:r>
            <a:r>
              <a:rPr lang="nb-NO" dirty="0" err="1">
                <a:cs typeface="Calibri"/>
              </a:rPr>
              <a:t>other</a:t>
            </a:r>
            <a:r>
              <a:rPr lang="nb-NO" dirty="0">
                <a:cs typeface="Calibri"/>
              </a:rPr>
              <a:t> </a:t>
            </a:r>
            <a:r>
              <a:rPr lang="nb-NO" dirty="0" err="1">
                <a:cs typeface="Calibri"/>
              </a:rPr>
              <a:t>ethnic</a:t>
            </a:r>
            <a:r>
              <a:rPr lang="nb-NO" dirty="0">
                <a:cs typeface="Calibri"/>
              </a:rPr>
              <a:t> </a:t>
            </a:r>
            <a:r>
              <a:rPr lang="nb-NO" dirty="0" err="1">
                <a:cs typeface="Calibri"/>
              </a:rPr>
              <a:t>minorities</a:t>
            </a:r>
            <a:r>
              <a:rPr lang="nb-NO" dirty="0">
                <a:cs typeface="Calibri"/>
              </a:rPr>
              <a:t> </a:t>
            </a:r>
            <a:r>
              <a:rPr lang="nb-NO" dirty="0" err="1">
                <a:cs typeface="Calibri"/>
              </a:rPr>
              <a:t>who</a:t>
            </a:r>
            <a:r>
              <a:rPr lang="nb-NO" dirty="0">
                <a:cs typeface="Calibri"/>
              </a:rPr>
              <a:t> have </a:t>
            </a:r>
            <a:r>
              <a:rPr lang="nb-NO" dirty="0" err="1">
                <a:cs typeface="Calibri"/>
              </a:rPr>
              <a:t>immigrated</a:t>
            </a:r>
            <a:r>
              <a:rPr lang="nb-NO" dirty="0">
                <a:cs typeface="Calibri"/>
              </a:rPr>
              <a:t> in more </a:t>
            </a:r>
            <a:r>
              <a:rPr lang="nb-NO" dirty="0" err="1">
                <a:cs typeface="Calibri"/>
              </a:rPr>
              <a:t>recent</a:t>
            </a:r>
            <a:r>
              <a:rPr lang="nb-NO" dirty="0">
                <a:cs typeface="Calibri"/>
              </a:rPr>
              <a:t> times. </a:t>
            </a:r>
            <a:endParaRPr lang="nb-NO" dirty="0"/>
          </a:p>
          <a:p>
            <a:endParaRPr lang="nb-NO" dirty="0"/>
          </a:p>
          <a:p>
            <a:r>
              <a:rPr lang="nb-NO" b="1" dirty="0" err="1"/>
              <a:t>Follow</a:t>
            </a:r>
            <a:r>
              <a:rPr lang="nb-NO" b="1" dirty="0"/>
              <a:t>-up questions: </a:t>
            </a:r>
            <a:endParaRPr lang="nb-NO" b="1" dirty="0">
              <a:cs typeface="Calibri"/>
            </a:endParaRPr>
          </a:p>
          <a:p>
            <a:pPr marL="171450" indent="-171450">
              <a:buFont typeface="Arial"/>
              <a:buChar char="•"/>
            </a:pPr>
            <a:r>
              <a:rPr lang="nb-NO" dirty="0" err="1">
                <a:cs typeface="Calibri"/>
              </a:rPr>
              <a:t>Why</a:t>
            </a:r>
            <a:r>
              <a:rPr lang="nb-NO" dirty="0">
                <a:cs typeface="Calibri"/>
              </a:rPr>
              <a:t> do </a:t>
            </a:r>
            <a:r>
              <a:rPr lang="nb-NO" dirty="0" err="1">
                <a:cs typeface="Calibri"/>
              </a:rPr>
              <a:t>you</a:t>
            </a:r>
            <a:r>
              <a:rPr lang="nb-NO" dirty="0">
                <a:cs typeface="Calibri"/>
              </a:rPr>
              <a:t> </a:t>
            </a:r>
            <a:r>
              <a:rPr lang="nb-NO" dirty="0" err="1">
                <a:cs typeface="Calibri"/>
              </a:rPr>
              <a:t>think</a:t>
            </a:r>
            <a:r>
              <a:rPr lang="nb-NO" dirty="0">
                <a:cs typeface="Calibri"/>
              </a:rPr>
              <a:t> </a:t>
            </a:r>
            <a:r>
              <a:rPr lang="nb-NO" dirty="0" err="1">
                <a:cs typeface="Calibri"/>
              </a:rPr>
              <a:t>the</a:t>
            </a:r>
            <a:r>
              <a:rPr lang="nb-NO" dirty="0">
                <a:cs typeface="Calibri"/>
              </a:rPr>
              <a:t> European Council </a:t>
            </a:r>
            <a:r>
              <a:rPr lang="nb-NO" dirty="0" err="1">
                <a:cs typeface="Calibri"/>
              </a:rPr>
              <a:t>made</a:t>
            </a:r>
            <a:r>
              <a:rPr lang="nb-NO" dirty="0">
                <a:cs typeface="Calibri"/>
              </a:rPr>
              <a:t> </a:t>
            </a:r>
            <a:r>
              <a:rPr lang="nb-NO" dirty="0" err="1">
                <a:cs typeface="Calibri"/>
              </a:rPr>
              <a:t>such</a:t>
            </a:r>
            <a:r>
              <a:rPr lang="nb-NO" dirty="0">
                <a:cs typeface="Calibri"/>
              </a:rPr>
              <a:t> a </a:t>
            </a:r>
            <a:r>
              <a:rPr lang="nb-NO" dirty="0" err="1">
                <a:cs typeface="Calibri"/>
              </a:rPr>
              <a:t>convention</a:t>
            </a:r>
            <a:r>
              <a:rPr lang="nb-NO" dirty="0">
                <a:cs typeface="Calibri"/>
              </a:rPr>
              <a:t> for </a:t>
            </a:r>
            <a:r>
              <a:rPr lang="nb-NO" dirty="0" err="1">
                <a:cs typeface="Calibri"/>
              </a:rPr>
              <a:t>the</a:t>
            </a:r>
            <a:r>
              <a:rPr lang="nb-NO" dirty="0">
                <a:cs typeface="Calibri"/>
              </a:rPr>
              <a:t> </a:t>
            </a:r>
            <a:r>
              <a:rPr lang="nb-NO" dirty="0" err="1">
                <a:cs typeface="Calibri"/>
              </a:rPr>
              <a:t>protection</a:t>
            </a:r>
            <a:r>
              <a:rPr lang="nb-NO" dirty="0">
                <a:cs typeface="Calibri"/>
              </a:rPr>
              <a:t> </a:t>
            </a:r>
            <a:r>
              <a:rPr lang="nb-NO" dirty="0" err="1">
                <a:cs typeface="Calibri"/>
              </a:rPr>
              <a:t>of</a:t>
            </a:r>
            <a:r>
              <a:rPr lang="nb-NO" dirty="0">
                <a:cs typeface="Calibri"/>
              </a:rPr>
              <a:t> </a:t>
            </a:r>
            <a:r>
              <a:rPr lang="nb-NO" dirty="0" err="1">
                <a:cs typeface="Calibri"/>
              </a:rPr>
              <a:t>national</a:t>
            </a:r>
            <a:r>
              <a:rPr lang="nb-NO" dirty="0">
                <a:cs typeface="Calibri"/>
              </a:rPr>
              <a:t> </a:t>
            </a:r>
            <a:r>
              <a:rPr lang="nb-NO" dirty="0" err="1">
                <a:cs typeface="Calibri"/>
              </a:rPr>
              <a:t>minorites</a:t>
            </a:r>
            <a:r>
              <a:rPr lang="nb-NO" dirty="0">
                <a:cs typeface="Calibri"/>
              </a:rPr>
              <a:t>?</a:t>
            </a:r>
          </a:p>
          <a:p>
            <a:pPr marL="171450" indent="-171450">
              <a:buFont typeface="Arial"/>
              <a:buChar char="•"/>
            </a:pPr>
            <a:r>
              <a:rPr lang="nb-NO" dirty="0" err="1">
                <a:cs typeface="Calibri"/>
              </a:rPr>
              <a:t>What</a:t>
            </a:r>
            <a:r>
              <a:rPr lang="nb-NO" dirty="0">
                <a:cs typeface="Calibri"/>
              </a:rPr>
              <a:t> do </a:t>
            </a:r>
            <a:r>
              <a:rPr lang="nb-NO" dirty="0" err="1">
                <a:cs typeface="Calibri"/>
              </a:rPr>
              <a:t>you</a:t>
            </a:r>
            <a:r>
              <a:rPr lang="nb-NO" dirty="0">
                <a:cs typeface="Calibri"/>
              </a:rPr>
              <a:t> </a:t>
            </a:r>
            <a:r>
              <a:rPr lang="nb-NO" dirty="0" err="1">
                <a:cs typeface="Calibri"/>
              </a:rPr>
              <a:t>know</a:t>
            </a:r>
            <a:r>
              <a:rPr lang="nb-NO" dirty="0">
                <a:cs typeface="Calibri"/>
              </a:rPr>
              <a:t> </a:t>
            </a:r>
            <a:r>
              <a:rPr lang="nb-NO" dirty="0" err="1">
                <a:cs typeface="Calibri"/>
              </a:rPr>
              <a:t>about</a:t>
            </a:r>
            <a:r>
              <a:rPr lang="nb-NO" dirty="0">
                <a:cs typeface="Calibri"/>
              </a:rPr>
              <a:t> </a:t>
            </a:r>
            <a:r>
              <a:rPr lang="nb-NO" dirty="0" err="1">
                <a:cs typeface="Calibri"/>
              </a:rPr>
              <a:t>these</a:t>
            </a:r>
            <a:r>
              <a:rPr lang="nb-NO" dirty="0">
                <a:cs typeface="Calibri"/>
              </a:rPr>
              <a:t> </a:t>
            </a:r>
            <a:r>
              <a:rPr lang="nb-NO" dirty="0" err="1">
                <a:cs typeface="Calibri"/>
              </a:rPr>
              <a:t>minorities</a:t>
            </a:r>
            <a:r>
              <a:rPr lang="nb-NO" dirty="0">
                <a:cs typeface="Calibri"/>
              </a:rPr>
              <a:t>’ </a:t>
            </a:r>
            <a:r>
              <a:rPr lang="nb-NO" dirty="0" err="1">
                <a:cs typeface="Calibri"/>
              </a:rPr>
              <a:t>historical</a:t>
            </a:r>
            <a:r>
              <a:rPr lang="nb-NO" dirty="0">
                <a:cs typeface="Calibri"/>
              </a:rPr>
              <a:t> </a:t>
            </a:r>
            <a:r>
              <a:rPr lang="nb-NO" dirty="0" err="1">
                <a:cs typeface="Calibri"/>
              </a:rPr>
              <a:t>connection</a:t>
            </a:r>
            <a:r>
              <a:rPr lang="nb-NO" dirty="0">
                <a:cs typeface="Calibri"/>
              </a:rPr>
              <a:t> to Norway?</a:t>
            </a:r>
          </a:p>
          <a:p>
            <a:pPr marL="171450" indent="-171450">
              <a:buFont typeface="Arial"/>
              <a:buChar char="•"/>
            </a:pPr>
            <a:r>
              <a:rPr lang="nb-NO" dirty="0" err="1">
                <a:cs typeface="Calibri"/>
              </a:rPr>
              <a:t>Individuals</a:t>
            </a:r>
            <a:r>
              <a:rPr lang="nb-NO" dirty="0">
                <a:cs typeface="Calibri"/>
              </a:rPr>
              <a:t> from </a:t>
            </a:r>
            <a:r>
              <a:rPr lang="nb-NO" dirty="0" err="1">
                <a:cs typeface="Calibri"/>
              </a:rPr>
              <a:t>these</a:t>
            </a:r>
            <a:r>
              <a:rPr lang="nb-NO" dirty="0">
                <a:cs typeface="Calibri"/>
              </a:rPr>
              <a:t> </a:t>
            </a:r>
            <a:r>
              <a:rPr lang="nb-NO" dirty="0" err="1">
                <a:cs typeface="Calibri"/>
              </a:rPr>
              <a:t>ethnic</a:t>
            </a:r>
            <a:r>
              <a:rPr lang="nb-NO" dirty="0">
                <a:cs typeface="Calibri"/>
              </a:rPr>
              <a:t> </a:t>
            </a:r>
            <a:r>
              <a:rPr lang="nb-NO" dirty="0" err="1">
                <a:cs typeface="Calibri"/>
              </a:rPr>
              <a:t>groups</a:t>
            </a:r>
            <a:r>
              <a:rPr lang="nb-NO" dirty="0">
                <a:cs typeface="Calibri"/>
              </a:rPr>
              <a:t> </a:t>
            </a:r>
            <a:r>
              <a:rPr lang="nb-NO" dirty="0" err="1">
                <a:cs typeface="Calibri"/>
              </a:rPr>
              <a:t>choose</a:t>
            </a:r>
            <a:r>
              <a:rPr lang="nb-NO" dirty="0">
                <a:cs typeface="Calibri"/>
              </a:rPr>
              <a:t> </a:t>
            </a:r>
            <a:r>
              <a:rPr lang="nb-NO" dirty="0" err="1">
                <a:cs typeface="Calibri"/>
              </a:rPr>
              <a:t>whether</a:t>
            </a:r>
            <a:r>
              <a:rPr lang="nb-NO" dirty="0">
                <a:cs typeface="Calibri"/>
              </a:rPr>
              <a:t> or not </a:t>
            </a:r>
            <a:r>
              <a:rPr lang="nb-NO" dirty="0" err="1">
                <a:cs typeface="Calibri"/>
              </a:rPr>
              <a:t>they</a:t>
            </a:r>
            <a:r>
              <a:rPr lang="nb-NO" dirty="0">
                <a:cs typeface="Calibri"/>
              </a:rPr>
              <a:t> </a:t>
            </a:r>
            <a:r>
              <a:rPr lang="nb-NO" dirty="0" err="1">
                <a:cs typeface="Calibri"/>
              </a:rPr>
              <a:t>wish</a:t>
            </a:r>
            <a:r>
              <a:rPr lang="nb-NO" dirty="0">
                <a:cs typeface="Calibri"/>
              </a:rPr>
              <a:t> to </a:t>
            </a:r>
            <a:r>
              <a:rPr lang="nb-NO" dirty="0" err="1">
                <a:cs typeface="Calibri"/>
              </a:rPr>
              <a:t>identify</a:t>
            </a:r>
            <a:r>
              <a:rPr lang="nb-NO" dirty="0">
                <a:cs typeface="Calibri"/>
              </a:rPr>
              <a:t> as a </a:t>
            </a:r>
            <a:r>
              <a:rPr lang="nb-NO" dirty="0" err="1">
                <a:cs typeface="Calibri"/>
              </a:rPr>
              <a:t>national</a:t>
            </a:r>
            <a:r>
              <a:rPr lang="nb-NO" dirty="0">
                <a:cs typeface="Calibri"/>
              </a:rPr>
              <a:t> </a:t>
            </a:r>
            <a:r>
              <a:rPr lang="nb-NO" dirty="0" err="1">
                <a:cs typeface="Calibri"/>
              </a:rPr>
              <a:t>minority</a:t>
            </a:r>
            <a:r>
              <a:rPr lang="nb-NO" dirty="0">
                <a:cs typeface="Calibri"/>
              </a:rPr>
              <a:t> or as a part </a:t>
            </a:r>
            <a:r>
              <a:rPr lang="nb-NO" dirty="0" err="1">
                <a:cs typeface="Calibri"/>
              </a:rPr>
              <a:t>of</a:t>
            </a:r>
            <a:r>
              <a:rPr lang="nb-NO" dirty="0">
                <a:cs typeface="Calibri"/>
              </a:rPr>
              <a:t> </a:t>
            </a:r>
            <a:r>
              <a:rPr lang="nb-NO" dirty="0" err="1">
                <a:cs typeface="Calibri"/>
              </a:rPr>
              <a:t>the</a:t>
            </a:r>
            <a:r>
              <a:rPr lang="nb-NO" dirty="0">
                <a:cs typeface="Calibri"/>
              </a:rPr>
              <a:t> Norwegian </a:t>
            </a:r>
            <a:r>
              <a:rPr lang="nb-NO" dirty="0" err="1">
                <a:cs typeface="Calibri"/>
              </a:rPr>
              <a:t>majority</a:t>
            </a:r>
            <a:r>
              <a:rPr lang="nb-NO" dirty="0">
                <a:cs typeface="Calibri"/>
              </a:rPr>
              <a:t> – </a:t>
            </a:r>
            <a:r>
              <a:rPr lang="nb-NO" dirty="0" err="1">
                <a:cs typeface="Calibri"/>
              </a:rPr>
              <a:t>why</a:t>
            </a:r>
            <a:r>
              <a:rPr lang="nb-NO" dirty="0">
                <a:cs typeface="Calibri"/>
              </a:rPr>
              <a:t> do </a:t>
            </a:r>
            <a:r>
              <a:rPr lang="nb-NO" dirty="0" err="1">
                <a:cs typeface="Calibri"/>
              </a:rPr>
              <a:t>think</a:t>
            </a:r>
            <a:r>
              <a:rPr lang="nb-NO" dirty="0">
                <a:cs typeface="Calibri"/>
              </a:rPr>
              <a:t> </a:t>
            </a:r>
            <a:r>
              <a:rPr lang="nb-NO" dirty="0" err="1">
                <a:cs typeface="Calibri"/>
              </a:rPr>
              <a:t>that</a:t>
            </a:r>
            <a:r>
              <a:rPr lang="nb-NO" dirty="0">
                <a:cs typeface="Calibri"/>
              </a:rPr>
              <a:t> is?</a:t>
            </a:r>
          </a:p>
          <a:p>
            <a:endParaRPr lang="nb-NO" dirty="0">
              <a:cs typeface="Calibri"/>
            </a:endParaRPr>
          </a:p>
          <a:p>
            <a:endParaRPr lang="nb-NO" b="1"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25</a:t>
            </a:fld>
            <a:endParaRPr lang="nb-NO"/>
          </a:p>
        </p:txBody>
      </p:sp>
    </p:spTree>
    <p:extLst>
      <p:ext uri="{BB962C8B-B14F-4D97-AF65-F5344CB8AC3E}">
        <p14:creationId xmlns:p14="http://schemas.microsoft.com/office/powerpoint/2010/main" val="2296382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t>This </a:t>
            </a:r>
            <a:r>
              <a:rPr lang="nb-NO" dirty="0" err="1"/>
              <a:t>card</a:t>
            </a:r>
            <a:r>
              <a:rPr lang="nb-NO" dirty="0"/>
              <a:t> shows </a:t>
            </a:r>
            <a:r>
              <a:rPr lang="nb-NO" dirty="0" err="1"/>
              <a:t>the</a:t>
            </a:r>
            <a:r>
              <a:rPr lang="nb-NO" dirty="0"/>
              <a:t> first </a:t>
            </a:r>
            <a:r>
              <a:rPr lang="nb-NO" dirty="0" err="1"/>
              <a:t>systematic</a:t>
            </a:r>
            <a:r>
              <a:rPr lang="nb-NO" dirty="0"/>
              <a:t> </a:t>
            </a:r>
            <a:r>
              <a:rPr lang="nb-NO" dirty="0" err="1"/>
              <a:t>racist</a:t>
            </a:r>
            <a:r>
              <a:rPr lang="nb-NO" dirty="0"/>
              <a:t> </a:t>
            </a:r>
            <a:r>
              <a:rPr lang="nb-NO" dirty="0" err="1"/>
              <a:t>law</a:t>
            </a:r>
            <a:r>
              <a:rPr lang="nb-NO" dirty="0"/>
              <a:t> in Norway (</a:t>
            </a:r>
            <a:r>
              <a:rPr lang="nb-NO" dirty="0" err="1"/>
              <a:t>after</a:t>
            </a:r>
            <a:r>
              <a:rPr lang="nb-NO" dirty="0"/>
              <a:t> </a:t>
            </a:r>
            <a:r>
              <a:rPr lang="nb-NO" dirty="0" err="1"/>
              <a:t>independence</a:t>
            </a:r>
            <a:r>
              <a:rPr lang="nb-NO" dirty="0"/>
              <a:t> in 1814)</a:t>
            </a:r>
          </a:p>
          <a:p>
            <a:endParaRPr lang="nb-NO" dirty="0"/>
          </a:p>
          <a:p>
            <a:r>
              <a:rPr lang="nb-NO" dirty="0" err="1"/>
              <a:t>Today</a:t>
            </a:r>
            <a:r>
              <a:rPr lang="nb-NO" dirty="0"/>
              <a:t> </a:t>
            </a:r>
            <a:r>
              <a:rPr lang="nb-NO" dirty="0" err="1"/>
              <a:t>Jewish</a:t>
            </a:r>
            <a:r>
              <a:rPr lang="nb-NO" dirty="0"/>
              <a:t> </a:t>
            </a:r>
            <a:r>
              <a:rPr lang="nb-NO" dirty="0" err="1"/>
              <a:t>people</a:t>
            </a:r>
            <a:r>
              <a:rPr lang="nb-NO" dirty="0"/>
              <a:t> in Norway have </a:t>
            </a:r>
            <a:r>
              <a:rPr lang="nb-NO" dirty="0" err="1"/>
              <a:t>the</a:t>
            </a:r>
            <a:r>
              <a:rPr lang="nb-NO" dirty="0"/>
              <a:t> status as a </a:t>
            </a:r>
            <a:r>
              <a:rPr lang="nb-NO" dirty="0" err="1"/>
              <a:t>national</a:t>
            </a:r>
            <a:r>
              <a:rPr lang="nb-NO" dirty="0"/>
              <a:t> </a:t>
            </a:r>
            <a:r>
              <a:rPr lang="nb-NO" dirty="0" err="1"/>
              <a:t>minority</a:t>
            </a:r>
            <a:r>
              <a:rPr lang="nb-NO" dirty="0"/>
              <a:t>. </a:t>
            </a:r>
            <a:r>
              <a:rPr lang="nb-NO" dirty="0" err="1"/>
              <a:t>They</a:t>
            </a:r>
            <a:r>
              <a:rPr lang="nb-NO" dirty="0"/>
              <a:t> </a:t>
            </a:r>
            <a:r>
              <a:rPr lang="nb-NO" dirty="0" err="1"/>
              <a:t>are</a:t>
            </a:r>
            <a:r>
              <a:rPr lang="nb-NO" dirty="0"/>
              <a:t> </a:t>
            </a:r>
            <a:r>
              <a:rPr lang="nb-NO" dirty="0" err="1"/>
              <a:t>one</a:t>
            </a:r>
            <a:r>
              <a:rPr lang="nb-NO" dirty="0"/>
              <a:t> </a:t>
            </a:r>
            <a:r>
              <a:rPr lang="nb-NO" dirty="0" err="1"/>
              <a:t>of</a:t>
            </a:r>
            <a:r>
              <a:rPr lang="nb-NO" dirty="0"/>
              <a:t> </a:t>
            </a:r>
            <a:r>
              <a:rPr lang="nb-NO" dirty="0" err="1"/>
              <a:t>five</a:t>
            </a:r>
            <a:r>
              <a:rPr lang="nb-NO" dirty="0"/>
              <a:t> </a:t>
            </a:r>
            <a:r>
              <a:rPr lang="nb-NO" dirty="0" err="1"/>
              <a:t>national</a:t>
            </a:r>
            <a:r>
              <a:rPr lang="nb-NO" dirty="0"/>
              <a:t> </a:t>
            </a:r>
            <a:r>
              <a:rPr lang="nb-NO" dirty="0" err="1"/>
              <a:t>minorities</a:t>
            </a:r>
            <a:r>
              <a:rPr lang="nb-NO" dirty="0"/>
              <a:t> in Norway, </a:t>
            </a:r>
            <a:r>
              <a:rPr lang="nb-NO" dirty="0" err="1"/>
              <a:t>who</a:t>
            </a:r>
            <a:r>
              <a:rPr lang="nb-NO" dirty="0"/>
              <a:t> </a:t>
            </a:r>
            <a:r>
              <a:rPr lang="nb-NO" dirty="0" err="1"/>
              <a:t>were</a:t>
            </a:r>
            <a:r>
              <a:rPr lang="nb-NO" dirty="0"/>
              <a:t> all given </a:t>
            </a:r>
            <a:r>
              <a:rPr lang="nb-NO" dirty="0" err="1"/>
              <a:t>this</a:t>
            </a:r>
            <a:r>
              <a:rPr lang="nb-NO" dirty="0"/>
              <a:t> status in 1999. </a:t>
            </a:r>
            <a:r>
              <a:rPr lang="nb-NO" dirty="0" err="1"/>
              <a:t>There</a:t>
            </a:r>
            <a:r>
              <a:rPr lang="nb-NO" dirty="0"/>
              <a:t> is </a:t>
            </a:r>
            <a:r>
              <a:rPr lang="nb-NO" dirty="0" err="1"/>
              <a:t>no</a:t>
            </a:r>
            <a:r>
              <a:rPr lang="nb-NO" dirty="0"/>
              <a:t> single </a:t>
            </a:r>
            <a:r>
              <a:rPr lang="nb-NO" dirty="0" err="1"/>
              <a:t>definition</a:t>
            </a:r>
            <a:r>
              <a:rPr lang="nb-NO" dirty="0"/>
              <a:t> </a:t>
            </a:r>
            <a:r>
              <a:rPr lang="nb-NO" dirty="0" err="1"/>
              <a:t>of</a:t>
            </a:r>
            <a:r>
              <a:rPr lang="nb-NO" dirty="0"/>
              <a:t> </a:t>
            </a:r>
            <a:r>
              <a:rPr lang="nb-NO" dirty="0" err="1"/>
              <a:t>what</a:t>
            </a:r>
            <a:r>
              <a:rPr lang="nb-NO" dirty="0"/>
              <a:t> a </a:t>
            </a:r>
            <a:r>
              <a:rPr lang="nb-NO" dirty="0" err="1"/>
              <a:t>national</a:t>
            </a:r>
            <a:r>
              <a:rPr lang="nb-NO" dirty="0"/>
              <a:t> </a:t>
            </a:r>
            <a:r>
              <a:rPr lang="nb-NO" dirty="0" err="1"/>
              <a:t>minority</a:t>
            </a:r>
            <a:r>
              <a:rPr lang="nb-NO" dirty="0"/>
              <a:t> is in European </a:t>
            </a:r>
            <a:r>
              <a:rPr lang="nb-NO" dirty="0" err="1"/>
              <a:t>countries</a:t>
            </a:r>
            <a:r>
              <a:rPr lang="nb-NO" dirty="0"/>
              <a:t>. In Norway a </a:t>
            </a:r>
            <a:r>
              <a:rPr lang="nb-NO" dirty="0" err="1"/>
              <a:t>national</a:t>
            </a:r>
            <a:r>
              <a:rPr lang="nb-NO" dirty="0"/>
              <a:t> </a:t>
            </a:r>
            <a:r>
              <a:rPr lang="nb-NO" dirty="0" err="1"/>
              <a:t>minority</a:t>
            </a:r>
            <a:r>
              <a:rPr lang="nb-NO" dirty="0"/>
              <a:t> is an </a:t>
            </a:r>
            <a:r>
              <a:rPr lang="nb-NO" dirty="0" err="1"/>
              <a:t>ethnic</a:t>
            </a:r>
            <a:r>
              <a:rPr lang="nb-NO" dirty="0"/>
              <a:t> </a:t>
            </a:r>
            <a:r>
              <a:rPr lang="nb-NO" dirty="0" err="1"/>
              <a:t>group</a:t>
            </a:r>
            <a:r>
              <a:rPr lang="nb-NO" dirty="0"/>
              <a:t> </a:t>
            </a:r>
            <a:r>
              <a:rPr lang="nb-NO" dirty="0" err="1"/>
              <a:t>who</a:t>
            </a:r>
            <a:r>
              <a:rPr lang="nb-NO" dirty="0"/>
              <a:t> have </a:t>
            </a:r>
            <a:r>
              <a:rPr lang="nb-NO" dirty="0" err="1"/>
              <a:t>been</a:t>
            </a:r>
            <a:r>
              <a:rPr lang="nb-NO" dirty="0"/>
              <a:t> in Norway for over 100 </a:t>
            </a:r>
            <a:r>
              <a:rPr lang="nb-NO" dirty="0" err="1"/>
              <a:t>years</a:t>
            </a:r>
            <a:r>
              <a:rPr lang="nb-NO" dirty="0"/>
              <a:t>, and </a:t>
            </a:r>
            <a:r>
              <a:rPr lang="nb-NO" dirty="0" err="1"/>
              <a:t>who</a:t>
            </a:r>
            <a:r>
              <a:rPr lang="nb-NO" dirty="0"/>
              <a:t> have </a:t>
            </a:r>
            <a:r>
              <a:rPr lang="nb-NO" dirty="0" err="1"/>
              <a:t>historically</a:t>
            </a:r>
            <a:r>
              <a:rPr lang="nb-NO" dirty="0"/>
              <a:t> </a:t>
            </a:r>
            <a:r>
              <a:rPr lang="nb-NO" dirty="0" err="1"/>
              <a:t>been</a:t>
            </a:r>
            <a:r>
              <a:rPr lang="nb-NO" dirty="0"/>
              <a:t> </a:t>
            </a:r>
            <a:r>
              <a:rPr lang="nb-NO" dirty="0" err="1"/>
              <a:t>subjected</a:t>
            </a:r>
            <a:r>
              <a:rPr lang="nb-NO" dirty="0"/>
              <a:t> to </a:t>
            </a:r>
            <a:r>
              <a:rPr lang="nb-NO" dirty="0" err="1"/>
              <a:t>marginalization</a:t>
            </a:r>
            <a:r>
              <a:rPr lang="nb-NO" dirty="0"/>
              <a:t> and </a:t>
            </a:r>
            <a:r>
              <a:rPr lang="nb-NO" dirty="0" err="1"/>
              <a:t>assimilation</a:t>
            </a:r>
            <a:r>
              <a:rPr lang="nb-NO" dirty="0"/>
              <a:t>.</a:t>
            </a:r>
          </a:p>
          <a:p>
            <a:endParaRPr lang="nb-NO" dirty="0"/>
          </a:p>
          <a:p>
            <a:r>
              <a:rPr lang="nb-NO" b="1" dirty="0" err="1"/>
              <a:t>Follow</a:t>
            </a:r>
            <a:r>
              <a:rPr lang="nb-NO" b="1" dirty="0"/>
              <a:t>-up questions: </a:t>
            </a:r>
            <a:endParaRPr lang="nb-NO" b="1" dirty="0">
              <a:ea typeface="Calibri"/>
              <a:cs typeface="Calibri"/>
            </a:endParaRPr>
          </a:p>
          <a:p>
            <a:pPr marL="171450" indent="-171450">
              <a:buFont typeface="Arial" panose="020B0604020202020204" pitchFamily="34" charset="0"/>
              <a:buChar char="•"/>
            </a:pPr>
            <a:r>
              <a:rPr lang="nb-NO" dirty="0" err="1"/>
              <a:t>What</a:t>
            </a:r>
            <a:r>
              <a:rPr lang="nb-NO" dirty="0"/>
              <a:t> </a:t>
            </a:r>
            <a:r>
              <a:rPr lang="nb-NO" dirty="0" err="1"/>
              <a:t>was</a:t>
            </a:r>
            <a:r>
              <a:rPr lang="nb-NO" dirty="0"/>
              <a:t> </a:t>
            </a:r>
            <a:r>
              <a:rPr lang="nb-NO" dirty="0" err="1"/>
              <a:t>the</a:t>
            </a:r>
            <a:r>
              <a:rPr lang="nb-NO" dirty="0"/>
              <a:t> </a:t>
            </a:r>
            <a:r>
              <a:rPr lang="nb-NO" dirty="0" err="1"/>
              <a:t>background</a:t>
            </a:r>
            <a:r>
              <a:rPr lang="nb-NO" dirty="0"/>
              <a:t> </a:t>
            </a:r>
            <a:r>
              <a:rPr lang="nb-NO" dirty="0" err="1"/>
              <a:t>that</a:t>
            </a:r>
            <a:r>
              <a:rPr lang="nb-NO" dirty="0"/>
              <a:t> </a:t>
            </a:r>
            <a:r>
              <a:rPr lang="nb-NO" dirty="0" err="1"/>
              <a:t>could</a:t>
            </a:r>
            <a:r>
              <a:rPr lang="nb-NO" dirty="0"/>
              <a:t> lead to </a:t>
            </a:r>
            <a:r>
              <a:rPr lang="nb-NO" dirty="0" err="1"/>
              <a:t>such</a:t>
            </a:r>
            <a:r>
              <a:rPr lang="nb-NO" dirty="0"/>
              <a:t> a </a:t>
            </a:r>
            <a:r>
              <a:rPr lang="nb-NO" dirty="0" err="1"/>
              <a:t>law</a:t>
            </a:r>
            <a:r>
              <a:rPr lang="nb-NO" dirty="0"/>
              <a:t>?</a:t>
            </a:r>
            <a:endParaRPr lang="nb-NO" dirty="0">
              <a:ea typeface="Calibri"/>
              <a:cs typeface="Calibri"/>
            </a:endParaRPr>
          </a:p>
          <a:p>
            <a:pPr marL="171450" indent="-171450">
              <a:buFont typeface="Arial" panose="020B0604020202020204" pitchFamily="34" charset="0"/>
              <a:buChar char="•"/>
            </a:pPr>
            <a:r>
              <a:rPr lang="nb-NO" dirty="0"/>
              <a:t>Do </a:t>
            </a:r>
            <a:r>
              <a:rPr lang="nb-NO" dirty="0" err="1"/>
              <a:t>you</a:t>
            </a:r>
            <a:r>
              <a:rPr lang="nb-NO" dirty="0"/>
              <a:t> </a:t>
            </a:r>
            <a:r>
              <a:rPr lang="nb-NO" dirty="0" err="1"/>
              <a:t>think</a:t>
            </a:r>
            <a:r>
              <a:rPr lang="nb-NO" dirty="0"/>
              <a:t> </a:t>
            </a:r>
            <a:r>
              <a:rPr lang="nb-NO" dirty="0" err="1"/>
              <a:t>Jewish</a:t>
            </a:r>
            <a:r>
              <a:rPr lang="nb-NO" dirty="0"/>
              <a:t> </a:t>
            </a:r>
            <a:r>
              <a:rPr lang="nb-NO" dirty="0" err="1"/>
              <a:t>people’s</a:t>
            </a:r>
            <a:r>
              <a:rPr lang="nb-NO" dirty="0"/>
              <a:t> </a:t>
            </a:r>
            <a:r>
              <a:rPr lang="nb-NO" dirty="0" err="1"/>
              <a:t>rights</a:t>
            </a:r>
            <a:r>
              <a:rPr lang="nb-NO" dirty="0"/>
              <a:t> in Norway </a:t>
            </a:r>
            <a:r>
              <a:rPr lang="nb-NO" dirty="0" err="1"/>
              <a:t>are</a:t>
            </a:r>
            <a:r>
              <a:rPr lang="nb-NO" dirty="0"/>
              <a:t> </a:t>
            </a:r>
            <a:r>
              <a:rPr lang="nb-NO" dirty="0" err="1"/>
              <a:t>better</a:t>
            </a:r>
            <a:r>
              <a:rPr lang="nb-NO" dirty="0"/>
              <a:t> </a:t>
            </a:r>
            <a:r>
              <a:rPr lang="nb-NO" dirty="0" err="1"/>
              <a:t>today</a:t>
            </a:r>
            <a:r>
              <a:rPr lang="nb-NO" dirty="0"/>
              <a:t>?</a:t>
            </a:r>
            <a:endParaRPr lang="nb-NO" dirty="0">
              <a:cs typeface="Calibri"/>
            </a:endParaRPr>
          </a:p>
          <a:p>
            <a:pPr marL="171450" indent="-171450">
              <a:buFont typeface="Arial" panose="020B0604020202020204" pitchFamily="34" charset="0"/>
              <a:buChar char="•"/>
            </a:pPr>
            <a:r>
              <a:rPr lang="nb-NO" dirty="0" err="1">
                <a:ea typeface="Calibri" panose="020F0502020204030204"/>
                <a:cs typeface="Calibri" panose="020F0502020204030204"/>
              </a:rPr>
              <a:t>Why</a:t>
            </a:r>
            <a:r>
              <a:rPr lang="nb-NO" dirty="0">
                <a:ea typeface="Calibri" panose="020F0502020204030204"/>
                <a:cs typeface="Calibri" panose="020F0502020204030204"/>
              </a:rPr>
              <a:t> do </a:t>
            </a:r>
            <a:r>
              <a:rPr lang="nb-NO" dirty="0" err="1">
                <a:ea typeface="Calibri" panose="020F0502020204030204"/>
                <a:cs typeface="Calibri" panose="020F0502020204030204"/>
              </a:rPr>
              <a:t>you</a:t>
            </a:r>
            <a:r>
              <a:rPr lang="nb-NO" dirty="0">
                <a:ea typeface="Calibri" panose="020F0502020204030204"/>
                <a:cs typeface="Calibri" panose="020F0502020204030204"/>
              </a:rPr>
              <a:t> </a:t>
            </a:r>
            <a:r>
              <a:rPr lang="nb-NO" dirty="0" err="1">
                <a:ea typeface="Calibri" panose="020F0502020204030204"/>
                <a:cs typeface="Calibri" panose="020F0502020204030204"/>
              </a:rPr>
              <a:t>think</a:t>
            </a:r>
            <a:r>
              <a:rPr lang="nb-NO" dirty="0">
                <a:ea typeface="Calibri" panose="020F0502020204030204"/>
                <a:cs typeface="Calibri" panose="020F0502020204030204"/>
              </a:rPr>
              <a:t> </a:t>
            </a:r>
            <a:r>
              <a:rPr lang="nb-NO" dirty="0" err="1">
                <a:ea typeface="Calibri" panose="020F0502020204030204"/>
                <a:cs typeface="Calibri" panose="020F0502020204030204"/>
              </a:rPr>
              <a:t>Jewish</a:t>
            </a:r>
            <a:r>
              <a:rPr lang="nb-NO" dirty="0">
                <a:ea typeface="Calibri" panose="020F0502020204030204"/>
                <a:cs typeface="Calibri" panose="020F0502020204030204"/>
              </a:rPr>
              <a:t> </a:t>
            </a:r>
            <a:r>
              <a:rPr lang="nb-NO" dirty="0" err="1">
                <a:ea typeface="Calibri" panose="020F0502020204030204"/>
                <a:cs typeface="Calibri" panose="020F0502020204030204"/>
              </a:rPr>
              <a:t>people</a:t>
            </a:r>
            <a:r>
              <a:rPr lang="nb-NO" dirty="0">
                <a:ea typeface="Calibri" panose="020F0502020204030204"/>
                <a:cs typeface="Calibri" panose="020F0502020204030204"/>
              </a:rPr>
              <a:t> </a:t>
            </a:r>
            <a:r>
              <a:rPr lang="nb-NO" dirty="0" err="1">
                <a:ea typeface="Calibri" panose="020F0502020204030204"/>
                <a:cs typeface="Calibri" panose="020F0502020204030204"/>
              </a:rPr>
              <a:t>are</a:t>
            </a:r>
            <a:r>
              <a:rPr lang="nb-NO" dirty="0">
                <a:ea typeface="Calibri" panose="020F0502020204030204"/>
                <a:cs typeface="Calibri" panose="020F0502020204030204"/>
              </a:rPr>
              <a:t> </a:t>
            </a:r>
            <a:r>
              <a:rPr lang="nb-NO" dirty="0" err="1">
                <a:ea typeface="Calibri" panose="020F0502020204030204"/>
                <a:cs typeface="Calibri" panose="020F0502020204030204"/>
              </a:rPr>
              <a:t>considered</a:t>
            </a:r>
            <a:r>
              <a:rPr lang="nb-NO" dirty="0">
                <a:ea typeface="Calibri" panose="020F0502020204030204"/>
                <a:cs typeface="Calibri" panose="020F0502020204030204"/>
              </a:rPr>
              <a:t> a </a:t>
            </a:r>
            <a:r>
              <a:rPr lang="nb-NO" dirty="0" err="1">
                <a:ea typeface="Calibri" panose="020F0502020204030204"/>
                <a:cs typeface="Calibri" panose="020F0502020204030204"/>
              </a:rPr>
              <a:t>national</a:t>
            </a:r>
            <a:r>
              <a:rPr lang="nb-NO" dirty="0">
                <a:ea typeface="Calibri" panose="020F0502020204030204"/>
                <a:cs typeface="Calibri" panose="020F0502020204030204"/>
              </a:rPr>
              <a:t> </a:t>
            </a:r>
            <a:r>
              <a:rPr lang="nb-NO" dirty="0" err="1">
                <a:ea typeface="Calibri" panose="020F0502020204030204"/>
                <a:cs typeface="Calibri" panose="020F0502020204030204"/>
              </a:rPr>
              <a:t>minority</a:t>
            </a:r>
            <a:r>
              <a:rPr lang="nb-NO" dirty="0">
                <a:ea typeface="Calibri" panose="020F0502020204030204"/>
                <a:cs typeface="Calibri" panose="020F0502020204030204"/>
              </a:rPr>
              <a:t>?</a:t>
            </a:r>
          </a:p>
          <a:p>
            <a:pPr marL="171450" indent="-171450">
              <a:buFont typeface="Arial" panose="020B0604020202020204" pitchFamily="34" charset="0"/>
              <a:buChar char="•"/>
            </a:pPr>
            <a:r>
              <a:rPr lang="nb-NO" dirty="0"/>
              <a:t>Are </a:t>
            </a:r>
            <a:r>
              <a:rPr lang="nb-NO" dirty="0" err="1"/>
              <a:t>there</a:t>
            </a:r>
            <a:r>
              <a:rPr lang="nb-NO" dirty="0"/>
              <a:t> </a:t>
            </a:r>
            <a:r>
              <a:rPr lang="nb-NO" dirty="0" err="1"/>
              <a:t>other</a:t>
            </a:r>
            <a:r>
              <a:rPr lang="nb-NO" dirty="0"/>
              <a:t> </a:t>
            </a:r>
            <a:r>
              <a:rPr lang="nb-NO" dirty="0" err="1"/>
              <a:t>minorities</a:t>
            </a:r>
            <a:r>
              <a:rPr lang="nb-NO" dirty="0"/>
              <a:t> </a:t>
            </a:r>
            <a:r>
              <a:rPr lang="nb-NO" dirty="0" err="1"/>
              <a:t>who</a:t>
            </a:r>
            <a:r>
              <a:rPr lang="nb-NO" dirty="0"/>
              <a:t> </a:t>
            </a:r>
            <a:r>
              <a:rPr lang="nb-NO" dirty="0" err="1"/>
              <a:t>experience</a:t>
            </a:r>
            <a:r>
              <a:rPr lang="nb-NO" dirty="0"/>
              <a:t> </a:t>
            </a:r>
            <a:r>
              <a:rPr lang="nb-NO" dirty="0" err="1"/>
              <a:t>racism</a:t>
            </a:r>
            <a:r>
              <a:rPr lang="nb-NO" dirty="0"/>
              <a:t> in Norway </a:t>
            </a:r>
            <a:r>
              <a:rPr lang="nb-NO" dirty="0" err="1"/>
              <a:t>today</a:t>
            </a:r>
            <a:r>
              <a:rPr lang="nb-NO" dirty="0"/>
              <a:t>?</a:t>
            </a:r>
          </a:p>
          <a:p>
            <a:pPr marL="171450" indent="-171450">
              <a:buFont typeface="Arial" panose="020B0604020202020204" pitchFamily="34" charset="0"/>
              <a:buChar char="•"/>
            </a:pPr>
            <a:r>
              <a:rPr lang="nb-NO" dirty="0">
                <a:cs typeface="Calibri"/>
              </a:rPr>
              <a:t>In </a:t>
            </a:r>
            <a:r>
              <a:rPr lang="nb-NO" dirty="0" err="1">
                <a:cs typeface="Calibri"/>
              </a:rPr>
              <a:t>which</a:t>
            </a:r>
            <a:r>
              <a:rPr lang="nb-NO" dirty="0">
                <a:cs typeface="Calibri"/>
              </a:rPr>
              <a:t> </a:t>
            </a:r>
            <a:r>
              <a:rPr lang="nb-NO" dirty="0" err="1">
                <a:cs typeface="Calibri"/>
              </a:rPr>
              <a:t>ways</a:t>
            </a:r>
            <a:r>
              <a:rPr lang="nb-NO" dirty="0">
                <a:cs typeface="Calibri"/>
              </a:rPr>
              <a:t> </a:t>
            </a:r>
            <a:r>
              <a:rPr lang="nb-NO" dirty="0" err="1">
                <a:cs typeface="Calibri"/>
              </a:rPr>
              <a:t>can</a:t>
            </a:r>
            <a:r>
              <a:rPr lang="nb-NO" dirty="0">
                <a:cs typeface="Calibri"/>
              </a:rPr>
              <a:t> </a:t>
            </a:r>
            <a:r>
              <a:rPr lang="nb-NO" dirty="0" err="1">
                <a:cs typeface="Calibri"/>
              </a:rPr>
              <a:t>prejudices</a:t>
            </a:r>
            <a:r>
              <a:rPr lang="nb-NO" dirty="0">
                <a:cs typeface="Calibri"/>
              </a:rPr>
              <a:t> </a:t>
            </a:r>
            <a:r>
              <a:rPr lang="nb-NO" dirty="0" err="1">
                <a:cs typeface="Calibri"/>
              </a:rPr>
              <a:t>against</a:t>
            </a:r>
            <a:r>
              <a:rPr lang="nb-NO" dirty="0">
                <a:cs typeface="Calibri"/>
              </a:rPr>
              <a:t> a </a:t>
            </a:r>
            <a:r>
              <a:rPr lang="nb-NO" dirty="0" err="1">
                <a:cs typeface="Calibri"/>
              </a:rPr>
              <a:t>specific</a:t>
            </a:r>
            <a:r>
              <a:rPr lang="nb-NO" dirty="0">
                <a:cs typeface="Calibri"/>
              </a:rPr>
              <a:t> </a:t>
            </a:r>
            <a:r>
              <a:rPr lang="nb-NO" dirty="0" err="1">
                <a:cs typeface="Calibri"/>
              </a:rPr>
              <a:t>ethnic</a:t>
            </a:r>
            <a:r>
              <a:rPr lang="nb-NO" dirty="0">
                <a:cs typeface="Calibri"/>
              </a:rPr>
              <a:t> </a:t>
            </a:r>
            <a:r>
              <a:rPr lang="nb-NO" dirty="0" err="1">
                <a:cs typeface="Calibri"/>
              </a:rPr>
              <a:t>group</a:t>
            </a:r>
            <a:r>
              <a:rPr lang="nb-NO" dirty="0">
                <a:cs typeface="Calibri"/>
              </a:rPr>
              <a:t> have global </a:t>
            </a:r>
            <a:r>
              <a:rPr lang="nb-NO" dirty="0" err="1">
                <a:cs typeface="Calibri"/>
              </a:rPr>
              <a:t>consequences</a:t>
            </a:r>
            <a:r>
              <a:rPr lang="nb-NO" dirty="0">
                <a:cs typeface="Calibri"/>
              </a:rPr>
              <a:t>?</a:t>
            </a:r>
          </a:p>
          <a:p>
            <a:pPr marL="0" indent="0">
              <a:buFont typeface="Arial"/>
              <a:buNone/>
            </a:pPr>
            <a:endParaRPr lang="nb-NO" dirty="0">
              <a:ea typeface="Calibri" panose="020F0502020204030204"/>
              <a:cs typeface="Calibri" panose="020F0502020204030204"/>
            </a:endParaRPr>
          </a:p>
          <a:p>
            <a:r>
              <a:rPr lang="nb-NO" dirty="0">
                <a:ea typeface="Calibri" panose="020F0502020204030204"/>
                <a:cs typeface="Calibri" panose="020F0502020204030204"/>
              </a:rPr>
              <a:t>More </a:t>
            </a:r>
            <a:r>
              <a:rPr lang="nb-NO" dirty="0" err="1">
                <a:ea typeface="Calibri" panose="020F0502020204030204"/>
                <a:cs typeface="Calibri" panose="020F0502020204030204"/>
              </a:rPr>
              <a:t>information</a:t>
            </a:r>
            <a:r>
              <a:rPr lang="nb-NO" dirty="0">
                <a:ea typeface="Calibri" panose="020F0502020204030204"/>
                <a:cs typeface="Calibri" panose="020F0502020204030204"/>
              </a:rPr>
              <a:t>: </a:t>
            </a:r>
            <a:r>
              <a:rPr lang="nb-NO" dirty="0">
                <a:hlinkClick r:id="rId3"/>
              </a:rPr>
              <a:t>Jødenes historie i Norge – Store norske leksikon (snl.no)</a:t>
            </a:r>
            <a:endParaRPr lang="nb-NO" dirty="0">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26</a:t>
            </a:fld>
            <a:endParaRPr lang="nb-NO"/>
          </a:p>
        </p:txBody>
      </p:sp>
    </p:spTree>
    <p:extLst>
      <p:ext uri="{BB962C8B-B14F-4D97-AF65-F5344CB8AC3E}">
        <p14:creationId xmlns:p14="http://schemas.microsoft.com/office/powerpoint/2010/main" val="1566032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Follow</a:t>
            </a:r>
            <a:r>
              <a:rPr lang="nb-NO" b="1" dirty="0"/>
              <a:t>-up questions: </a:t>
            </a:r>
          </a:p>
          <a:p>
            <a:pPr marL="171450" indent="-171450">
              <a:buFont typeface="Arial" panose="020B0604020202020204" pitchFamily="34" charset="0"/>
              <a:buChar char="•"/>
            </a:pPr>
            <a:r>
              <a:rPr lang="nb-NO" dirty="0"/>
              <a:t>The Norwegian </a:t>
            </a:r>
            <a:r>
              <a:rPr lang="nb-NO" dirty="0" err="1"/>
              <a:t>Constitution</a:t>
            </a:r>
            <a:r>
              <a:rPr lang="nb-NO" dirty="0"/>
              <a:t> has a </a:t>
            </a:r>
            <a:r>
              <a:rPr lang="nb-NO" dirty="0" err="1"/>
              <a:t>paragraph</a:t>
            </a:r>
            <a:r>
              <a:rPr lang="nb-NO" dirty="0"/>
              <a:t> </a:t>
            </a:r>
            <a:r>
              <a:rPr lang="nb-NO" dirty="0" err="1"/>
              <a:t>which</a:t>
            </a:r>
            <a:r>
              <a:rPr lang="nb-NO" dirty="0"/>
              <a:t> </a:t>
            </a:r>
            <a:r>
              <a:rPr lang="nb-NO" dirty="0" err="1"/>
              <a:t>protects</a:t>
            </a:r>
            <a:r>
              <a:rPr lang="nb-NO" dirty="0"/>
              <a:t> </a:t>
            </a:r>
            <a:r>
              <a:rPr lang="nb-NO" dirty="0" err="1"/>
              <a:t>people</a:t>
            </a:r>
            <a:r>
              <a:rPr lang="nb-NO" dirty="0"/>
              <a:t> </a:t>
            </a:r>
            <a:r>
              <a:rPr lang="nb-NO" dirty="0" err="1"/>
              <a:t>against</a:t>
            </a:r>
            <a:r>
              <a:rPr lang="nb-NO" dirty="0"/>
              <a:t> </a:t>
            </a:r>
            <a:r>
              <a:rPr lang="nb-NO" dirty="0" err="1"/>
              <a:t>discrimination</a:t>
            </a:r>
            <a:r>
              <a:rPr lang="nb-NO" dirty="0"/>
              <a:t>. How do </a:t>
            </a:r>
            <a:r>
              <a:rPr lang="nb-NO" dirty="0" err="1"/>
              <a:t>you</a:t>
            </a:r>
            <a:r>
              <a:rPr lang="nb-NO" dirty="0"/>
              <a:t> </a:t>
            </a:r>
            <a:r>
              <a:rPr lang="nb-NO" dirty="0" err="1"/>
              <a:t>think</a:t>
            </a:r>
            <a:r>
              <a:rPr lang="nb-NO" dirty="0"/>
              <a:t> </a:t>
            </a:r>
            <a:r>
              <a:rPr lang="nb-NO" dirty="0" err="1"/>
              <a:t>this</a:t>
            </a:r>
            <a:r>
              <a:rPr lang="nb-NO" dirty="0"/>
              <a:t> is </a:t>
            </a:r>
            <a:r>
              <a:rPr lang="nb-NO" dirty="0" err="1"/>
              <a:t>enforced</a:t>
            </a:r>
            <a:r>
              <a:rPr lang="nb-NO" dirty="0"/>
              <a:t> in </a:t>
            </a:r>
            <a:r>
              <a:rPr lang="nb-NO" dirty="0" err="1"/>
              <a:t>reality</a:t>
            </a:r>
            <a:r>
              <a:rPr lang="nb-NO" dirty="0"/>
              <a:t>?</a:t>
            </a:r>
            <a:endParaRPr lang="nb-NO" dirty="0">
              <a:cs typeface="Calibri"/>
            </a:endParaRPr>
          </a:p>
          <a:p>
            <a:pPr marL="171450" indent="-171450">
              <a:buFont typeface="Arial" panose="020B0604020202020204" pitchFamily="34" charset="0"/>
              <a:buChar char="•"/>
            </a:pPr>
            <a:r>
              <a:rPr lang="nb-NO" dirty="0" err="1"/>
              <a:t>Can</a:t>
            </a:r>
            <a:r>
              <a:rPr lang="nb-NO" dirty="0"/>
              <a:t> </a:t>
            </a:r>
            <a:r>
              <a:rPr lang="nb-NO" dirty="0" err="1"/>
              <a:t>you</a:t>
            </a:r>
            <a:r>
              <a:rPr lang="nb-NO" dirty="0"/>
              <a:t> </a:t>
            </a:r>
            <a:r>
              <a:rPr lang="nb-NO" dirty="0" err="1"/>
              <a:t>think</a:t>
            </a:r>
            <a:r>
              <a:rPr lang="nb-NO" dirty="0"/>
              <a:t> </a:t>
            </a:r>
            <a:r>
              <a:rPr lang="nb-NO" dirty="0" err="1"/>
              <a:t>of</a:t>
            </a:r>
            <a:r>
              <a:rPr lang="nb-NO" dirty="0"/>
              <a:t> </a:t>
            </a:r>
            <a:r>
              <a:rPr lang="nb-NO" dirty="0" err="1"/>
              <a:t>any</a:t>
            </a:r>
            <a:r>
              <a:rPr lang="nb-NO" dirty="0"/>
              <a:t> </a:t>
            </a:r>
            <a:r>
              <a:rPr lang="nb-NO" dirty="0" err="1"/>
              <a:t>examples</a:t>
            </a:r>
            <a:r>
              <a:rPr lang="nb-NO" dirty="0"/>
              <a:t> </a:t>
            </a:r>
            <a:r>
              <a:rPr lang="nb-NO" dirty="0" err="1"/>
              <a:t>where</a:t>
            </a:r>
            <a:r>
              <a:rPr lang="nb-NO" dirty="0"/>
              <a:t> </a:t>
            </a:r>
            <a:r>
              <a:rPr lang="nb-NO" dirty="0" err="1"/>
              <a:t>this</a:t>
            </a:r>
            <a:r>
              <a:rPr lang="nb-NO" dirty="0"/>
              <a:t> </a:t>
            </a:r>
            <a:r>
              <a:rPr lang="nb-NO" dirty="0" err="1"/>
              <a:t>law</a:t>
            </a:r>
            <a:r>
              <a:rPr lang="nb-NO" dirty="0"/>
              <a:t> has not </a:t>
            </a:r>
            <a:r>
              <a:rPr lang="nb-NO" dirty="0" err="1"/>
              <a:t>been</a:t>
            </a:r>
            <a:r>
              <a:rPr lang="nb-NO" dirty="0"/>
              <a:t> </a:t>
            </a:r>
            <a:r>
              <a:rPr lang="nb-NO" dirty="0" err="1"/>
              <a:t>enforced</a:t>
            </a:r>
            <a:r>
              <a:rPr lang="nb-NO" dirty="0"/>
              <a:t>?</a:t>
            </a:r>
            <a:endParaRPr lang="nb-NO" dirty="0">
              <a:cs typeface="Calibri"/>
            </a:endParaRPr>
          </a:p>
          <a:p>
            <a:pPr marL="171450" indent="-171450">
              <a:buFont typeface="Arial" panose="020B0604020202020204" pitchFamily="34" charset="0"/>
              <a:buChar char="•"/>
            </a:pPr>
            <a:r>
              <a:rPr lang="nb-NO" dirty="0" err="1"/>
              <a:t>What</a:t>
            </a:r>
            <a:r>
              <a:rPr lang="nb-NO" dirty="0"/>
              <a:t> </a:t>
            </a:r>
            <a:r>
              <a:rPr lang="nb-NO" dirty="0" err="1"/>
              <a:t>can</a:t>
            </a:r>
            <a:r>
              <a:rPr lang="nb-NO" dirty="0"/>
              <a:t> be done to </a:t>
            </a:r>
            <a:r>
              <a:rPr lang="nb-NO" dirty="0" err="1"/>
              <a:t>ensure</a:t>
            </a:r>
            <a:r>
              <a:rPr lang="nb-NO" dirty="0"/>
              <a:t> </a:t>
            </a:r>
            <a:r>
              <a:rPr lang="nb-NO" dirty="0" err="1"/>
              <a:t>better</a:t>
            </a:r>
            <a:r>
              <a:rPr lang="nb-NO" dirty="0"/>
              <a:t> </a:t>
            </a:r>
            <a:r>
              <a:rPr lang="nb-NO" dirty="0" err="1"/>
              <a:t>enforcement</a:t>
            </a:r>
            <a:r>
              <a:rPr lang="nb-NO" dirty="0"/>
              <a:t> </a:t>
            </a:r>
            <a:r>
              <a:rPr lang="nb-NO" dirty="0" err="1"/>
              <a:t>of</a:t>
            </a:r>
            <a:r>
              <a:rPr lang="nb-NO" dirty="0"/>
              <a:t> </a:t>
            </a:r>
            <a:r>
              <a:rPr lang="nb-NO" dirty="0" err="1"/>
              <a:t>the</a:t>
            </a:r>
            <a:r>
              <a:rPr lang="nb-NO" dirty="0"/>
              <a:t> </a:t>
            </a:r>
            <a:r>
              <a:rPr lang="nb-NO" dirty="0" err="1"/>
              <a:t>law</a:t>
            </a:r>
            <a:r>
              <a:rPr lang="nb-NO" dirty="0"/>
              <a:t>?</a:t>
            </a: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27</a:t>
            </a:fld>
            <a:endParaRPr lang="nb-NO"/>
          </a:p>
        </p:txBody>
      </p:sp>
    </p:spTree>
    <p:extLst>
      <p:ext uri="{BB962C8B-B14F-4D97-AF65-F5344CB8AC3E}">
        <p14:creationId xmlns:p14="http://schemas.microsoft.com/office/powerpoint/2010/main" val="1688054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Explain</a:t>
            </a:r>
            <a:r>
              <a:rPr lang="nb-NO" b="1" dirty="0"/>
              <a:t> </a:t>
            </a:r>
            <a:r>
              <a:rPr lang="nb-NO" b="1" dirty="0" err="1"/>
              <a:t>how</a:t>
            </a:r>
            <a:r>
              <a:rPr lang="nb-NO" b="1" dirty="0"/>
              <a:t> </a:t>
            </a:r>
            <a:r>
              <a:rPr lang="nb-NO" b="1" dirty="0" err="1"/>
              <a:t>prejudices</a:t>
            </a:r>
            <a:r>
              <a:rPr lang="nb-NO" b="1" dirty="0"/>
              <a:t> </a:t>
            </a:r>
            <a:r>
              <a:rPr lang="nb-NO" b="1" dirty="0" err="1"/>
              <a:t>may</a:t>
            </a:r>
            <a:r>
              <a:rPr lang="nb-NO" b="1" dirty="0"/>
              <a:t> </a:t>
            </a:r>
            <a:r>
              <a:rPr lang="nb-NO" b="1" dirty="0" err="1"/>
              <a:t>develop</a:t>
            </a:r>
            <a:r>
              <a:rPr lang="nb-NO" b="1" dirty="0"/>
              <a:t> </a:t>
            </a:r>
            <a:r>
              <a:rPr lang="nb-NO" b="1" dirty="0" err="1"/>
              <a:t>into</a:t>
            </a:r>
            <a:r>
              <a:rPr lang="nb-NO" b="1" dirty="0"/>
              <a:t> more </a:t>
            </a:r>
            <a:r>
              <a:rPr lang="nb-NO" b="1" dirty="0" err="1"/>
              <a:t>serious</a:t>
            </a:r>
            <a:r>
              <a:rPr lang="nb-NO" b="1" dirty="0"/>
              <a:t> </a:t>
            </a:r>
            <a:r>
              <a:rPr lang="nb-NO" b="1" dirty="0" err="1"/>
              <a:t>consequences</a:t>
            </a:r>
            <a:r>
              <a:rPr lang="nb-NO" b="1" dirty="0"/>
              <a:t> </a:t>
            </a:r>
            <a:r>
              <a:rPr lang="nb-NO" b="1" dirty="0" err="1"/>
              <a:t>with</a:t>
            </a:r>
            <a:r>
              <a:rPr lang="nb-NO" b="1" dirty="0"/>
              <a:t> </a:t>
            </a:r>
            <a:r>
              <a:rPr lang="nb-NO" b="1" dirty="0" err="1"/>
              <a:t>this</a:t>
            </a:r>
            <a:r>
              <a:rPr lang="nb-NO" b="1" dirty="0"/>
              <a:t> </a:t>
            </a:r>
            <a:r>
              <a:rPr lang="nb-NO" b="1" dirty="0" err="1"/>
              <a:t>scale</a:t>
            </a:r>
            <a:r>
              <a:rPr lang="nb-NO" b="1" dirty="0"/>
              <a:t>. </a:t>
            </a:r>
          </a:p>
          <a:p>
            <a:r>
              <a:rPr lang="nb-NO" dirty="0" err="1">
                <a:cs typeface="Calibri"/>
              </a:rPr>
              <a:t>Prejudices</a:t>
            </a:r>
            <a:r>
              <a:rPr lang="nb-NO" dirty="0">
                <a:cs typeface="Calibri"/>
              </a:rPr>
              <a:t> </a:t>
            </a:r>
            <a:r>
              <a:rPr lang="nb-NO" dirty="0" err="1">
                <a:cs typeface="Calibri"/>
              </a:rPr>
              <a:t>are</a:t>
            </a:r>
            <a:r>
              <a:rPr lang="nb-NO" dirty="0">
                <a:cs typeface="Calibri"/>
              </a:rPr>
              <a:t> in </a:t>
            </a:r>
            <a:r>
              <a:rPr lang="nb-NO" dirty="0" err="1">
                <a:cs typeface="Calibri"/>
              </a:rPr>
              <a:t>no</a:t>
            </a:r>
            <a:r>
              <a:rPr lang="nb-NO" dirty="0">
                <a:cs typeface="Calibri"/>
              </a:rPr>
              <a:t> </a:t>
            </a:r>
            <a:r>
              <a:rPr lang="nb-NO" dirty="0" err="1">
                <a:cs typeface="Calibri"/>
              </a:rPr>
              <a:t>way</a:t>
            </a:r>
            <a:r>
              <a:rPr lang="nb-NO" dirty="0">
                <a:cs typeface="Calibri"/>
              </a:rPr>
              <a:t> </a:t>
            </a:r>
            <a:r>
              <a:rPr lang="nb-NO" dirty="0" err="1">
                <a:cs typeface="Calibri"/>
              </a:rPr>
              <a:t>the</a:t>
            </a:r>
            <a:r>
              <a:rPr lang="nb-NO" dirty="0">
                <a:cs typeface="Calibri"/>
              </a:rPr>
              <a:t> same as </a:t>
            </a:r>
            <a:r>
              <a:rPr lang="nb-NO" dirty="0" err="1">
                <a:cs typeface="Calibri"/>
              </a:rPr>
              <a:t>genocide</a:t>
            </a:r>
            <a:r>
              <a:rPr lang="nb-NO" dirty="0">
                <a:cs typeface="Calibri"/>
              </a:rPr>
              <a:t>, </a:t>
            </a:r>
            <a:r>
              <a:rPr lang="nb-NO" dirty="0" err="1">
                <a:cs typeface="Calibri"/>
              </a:rPr>
              <a:t>but</a:t>
            </a:r>
            <a:r>
              <a:rPr lang="nb-NO" dirty="0">
                <a:cs typeface="Calibri"/>
              </a:rPr>
              <a:t> </a:t>
            </a:r>
            <a:r>
              <a:rPr lang="nb-NO" dirty="0" err="1">
                <a:cs typeface="Calibri"/>
              </a:rPr>
              <a:t>genocide</a:t>
            </a:r>
            <a:r>
              <a:rPr lang="nb-NO" dirty="0">
                <a:cs typeface="Calibri"/>
              </a:rPr>
              <a:t> is </a:t>
            </a:r>
            <a:r>
              <a:rPr lang="nb-NO" dirty="0" err="1">
                <a:cs typeface="Calibri"/>
              </a:rPr>
              <a:t>nontheless</a:t>
            </a:r>
            <a:r>
              <a:rPr lang="nb-NO" dirty="0">
                <a:cs typeface="Calibri"/>
              </a:rPr>
              <a:t> </a:t>
            </a:r>
            <a:r>
              <a:rPr lang="nb-NO" dirty="0" err="1">
                <a:cs typeface="Calibri"/>
              </a:rPr>
              <a:t>contingent</a:t>
            </a:r>
            <a:r>
              <a:rPr lang="nb-NO" dirty="0">
                <a:cs typeface="Calibri"/>
              </a:rPr>
              <a:t> </a:t>
            </a:r>
            <a:r>
              <a:rPr lang="nb-NO" dirty="0" err="1">
                <a:cs typeface="Calibri"/>
              </a:rPr>
              <a:t>on</a:t>
            </a:r>
            <a:r>
              <a:rPr lang="nb-NO" dirty="0">
                <a:cs typeface="Calibri"/>
              </a:rPr>
              <a:t> </a:t>
            </a:r>
            <a:r>
              <a:rPr lang="nb-NO" dirty="0" err="1">
                <a:cs typeface="Calibri"/>
              </a:rPr>
              <a:t>the</a:t>
            </a:r>
            <a:r>
              <a:rPr lang="nb-NO" dirty="0">
                <a:cs typeface="Calibri"/>
              </a:rPr>
              <a:t> </a:t>
            </a:r>
            <a:r>
              <a:rPr lang="nb-NO" dirty="0" err="1">
                <a:cs typeface="Calibri"/>
              </a:rPr>
              <a:t>presence</a:t>
            </a:r>
            <a:r>
              <a:rPr lang="nb-NO" dirty="0">
                <a:cs typeface="Calibri"/>
              </a:rPr>
              <a:t> </a:t>
            </a:r>
            <a:r>
              <a:rPr lang="nb-NO" dirty="0" err="1">
                <a:cs typeface="Calibri"/>
              </a:rPr>
              <a:t>of</a:t>
            </a:r>
            <a:r>
              <a:rPr lang="nb-NO" dirty="0">
                <a:cs typeface="Calibri"/>
              </a:rPr>
              <a:t> </a:t>
            </a:r>
            <a:r>
              <a:rPr lang="nb-NO" dirty="0" err="1">
                <a:cs typeface="Calibri"/>
              </a:rPr>
              <a:t>prejudice</a:t>
            </a:r>
            <a:r>
              <a:rPr lang="nb-NO" dirty="0">
                <a:cs typeface="Calibri"/>
              </a:rPr>
              <a:t>.</a:t>
            </a:r>
          </a:p>
          <a:p>
            <a:endParaRPr lang="nb-NO" b="1" dirty="0">
              <a:cs typeface="Calibri"/>
            </a:endParaRPr>
          </a:p>
          <a:p>
            <a:r>
              <a:rPr lang="nb-NO" b="1" dirty="0">
                <a:cs typeface="Calibri"/>
              </a:rPr>
              <a:t>Ask </a:t>
            </a:r>
            <a:r>
              <a:rPr lang="nb-NO" b="1" dirty="0" err="1">
                <a:cs typeface="Calibri"/>
              </a:rPr>
              <a:t>the</a:t>
            </a:r>
            <a:r>
              <a:rPr lang="nb-NO" b="1" dirty="0">
                <a:cs typeface="Calibri"/>
              </a:rPr>
              <a:t> students to </a:t>
            </a:r>
            <a:r>
              <a:rPr lang="nb-NO" b="1" dirty="0" err="1">
                <a:cs typeface="Calibri"/>
              </a:rPr>
              <a:t>reflect</a:t>
            </a:r>
            <a:r>
              <a:rPr lang="nb-NO" b="1" dirty="0">
                <a:cs typeface="Calibri"/>
              </a:rPr>
              <a:t> </a:t>
            </a:r>
            <a:r>
              <a:rPr lang="nb-NO" b="1" dirty="0" err="1">
                <a:cs typeface="Calibri"/>
              </a:rPr>
              <a:t>on</a:t>
            </a:r>
            <a:r>
              <a:rPr lang="nb-NO" b="1" dirty="0">
                <a:cs typeface="Calibri"/>
              </a:rPr>
              <a:t> </a:t>
            </a:r>
            <a:r>
              <a:rPr lang="nb-NO" b="1" dirty="0" err="1">
                <a:cs typeface="Calibri"/>
              </a:rPr>
              <a:t>how</a:t>
            </a:r>
            <a:r>
              <a:rPr lang="nb-NO" b="1" dirty="0">
                <a:cs typeface="Calibri"/>
              </a:rPr>
              <a:t> </a:t>
            </a:r>
            <a:r>
              <a:rPr lang="nb-NO" b="1" dirty="0" err="1">
                <a:cs typeface="Calibri"/>
              </a:rPr>
              <a:t>serious</a:t>
            </a:r>
            <a:r>
              <a:rPr lang="nb-NO" b="1" dirty="0">
                <a:cs typeface="Calibri"/>
              </a:rPr>
              <a:t> human </a:t>
            </a:r>
            <a:r>
              <a:rPr lang="nb-NO" b="1" dirty="0" err="1">
                <a:cs typeface="Calibri"/>
              </a:rPr>
              <a:t>rights</a:t>
            </a:r>
            <a:r>
              <a:rPr lang="nb-NO" b="1" dirty="0">
                <a:cs typeface="Calibri"/>
              </a:rPr>
              <a:t> </a:t>
            </a:r>
            <a:r>
              <a:rPr lang="nb-NO" b="1" dirty="0" err="1">
                <a:cs typeface="Calibri"/>
              </a:rPr>
              <a:t>violations</a:t>
            </a:r>
            <a:r>
              <a:rPr lang="nb-NO" b="1" dirty="0">
                <a:cs typeface="Calibri"/>
              </a:rPr>
              <a:t> </a:t>
            </a:r>
            <a:r>
              <a:rPr lang="nb-NO" b="1" dirty="0" err="1">
                <a:cs typeface="Calibri"/>
              </a:rPr>
              <a:t>such</a:t>
            </a:r>
            <a:r>
              <a:rPr lang="nb-NO" b="1" dirty="0">
                <a:cs typeface="Calibri"/>
              </a:rPr>
              <a:t> as </a:t>
            </a:r>
            <a:r>
              <a:rPr lang="nb-NO" b="1" dirty="0" err="1">
                <a:cs typeface="Calibri"/>
              </a:rPr>
              <a:t>terrorism</a:t>
            </a:r>
            <a:r>
              <a:rPr lang="nb-NO" b="1" dirty="0">
                <a:cs typeface="Calibri"/>
              </a:rPr>
              <a:t> and </a:t>
            </a:r>
            <a:r>
              <a:rPr lang="nb-NO" b="1" dirty="0" err="1">
                <a:cs typeface="Calibri"/>
              </a:rPr>
              <a:t>genocide</a:t>
            </a:r>
            <a:r>
              <a:rPr lang="nb-NO" b="1" dirty="0">
                <a:cs typeface="Calibri"/>
              </a:rPr>
              <a:t> </a:t>
            </a:r>
            <a:r>
              <a:rPr lang="nb-NO" b="1" dirty="0" err="1">
                <a:cs typeface="Calibri"/>
              </a:rPr>
              <a:t>can</a:t>
            </a:r>
            <a:r>
              <a:rPr lang="nb-NO" b="1" dirty="0">
                <a:cs typeface="Calibri"/>
              </a:rPr>
              <a:t> be </a:t>
            </a:r>
            <a:r>
              <a:rPr lang="nb-NO" b="1" dirty="0" err="1">
                <a:cs typeface="Calibri"/>
              </a:rPr>
              <a:t>traced</a:t>
            </a:r>
            <a:r>
              <a:rPr lang="nb-NO" b="1" dirty="0">
                <a:cs typeface="Calibri"/>
              </a:rPr>
              <a:t> back to </a:t>
            </a:r>
            <a:r>
              <a:rPr lang="nb-NO" b="1" dirty="0" err="1">
                <a:cs typeface="Calibri"/>
              </a:rPr>
              <a:t>prejudices</a:t>
            </a:r>
            <a:r>
              <a:rPr lang="nb-NO" b="1" dirty="0">
                <a:cs typeface="Calibri"/>
              </a:rPr>
              <a:t>.</a:t>
            </a:r>
          </a:p>
          <a:p>
            <a:endParaRPr lang="nb-NO" dirty="0">
              <a:cs typeface="Calibri"/>
            </a:endParaRPr>
          </a:p>
          <a:p>
            <a:r>
              <a:rPr lang="nb-NO" b="1" dirty="0" err="1">
                <a:cs typeface="Calibri"/>
              </a:rPr>
              <a:t>Follow</a:t>
            </a:r>
            <a:r>
              <a:rPr lang="nb-NO" b="1" dirty="0">
                <a:cs typeface="Calibri"/>
              </a:rPr>
              <a:t>-up questions:</a:t>
            </a:r>
          </a:p>
          <a:p>
            <a:pPr marL="171450" indent="-171450">
              <a:buFont typeface="Arial" panose="020B0604020202020204" pitchFamily="34" charset="0"/>
              <a:buChar char="•"/>
            </a:pPr>
            <a:r>
              <a:rPr lang="nb-NO" dirty="0">
                <a:cs typeface="Calibri"/>
              </a:rPr>
              <a:t>Do </a:t>
            </a:r>
            <a:r>
              <a:rPr lang="nb-NO" dirty="0" err="1">
                <a:cs typeface="Calibri"/>
              </a:rPr>
              <a:t>you</a:t>
            </a:r>
            <a:r>
              <a:rPr lang="nb-NO" dirty="0">
                <a:cs typeface="Calibri"/>
              </a:rPr>
              <a:t> </a:t>
            </a:r>
            <a:r>
              <a:rPr lang="nb-NO" dirty="0" err="1">
                <a:cs typeface="Calibri"/>
              </a:rPr>
              <a:t>know</a:t>
            </a:r>
            <a:r>
              <a:rPr lang="nb-NO" dirty="0">
                <a:cs typeface="Calibri"/>
              </a:rPr>
              <a:t> </a:t>
            </a:r>
            <a:r>
              <a:rPr lang="nb-NO" dirty="0" err="1">
                <a:cs typeface="Calibri"/>
              </a:rPr>
              <a:t>of</a:t>
            </a:r>
            <a:r>
              <a:rPr lang="nb-NO" dirty="0">
                <a:cs typeface="Calibri"/>
              </a:rPr>
              <a:t> </a:t>
            </a:r>
            <a:r>
              <a:rPr lang="nb-NO" dirty="0" err="1">
                <a:cs typeface="Calibri"/>
              </a:rPr>
              <a:t>any</a:t>
            </a:r>
            <a:r>
              <a:rPr lang="nb-NO" dirty="0">
                <a:cs typeface="Calibri"/>
              </a:rPr>
              <a:t> </a:t>
            </a:r>
            <a:r>
              <a:rPr lang="nb-NO" dirty="0" err="1">
                <a:cs typeface="Calibri"/>
              </a:rPr>
              <a:t>historical</a:t>
            </a:r>
            <a:r>
              <a:rPr lang="nb-NO" dirty="0">
                <a:cs typeface="Calibri"/>
              </a:rPr>
              <a:t> </a:t>
            </a:r>
            <a:r>
              <a:rPr lang="nb-NO" dirty="0" err="1">
                <a:cs typeface="Calibri"/>
              </a:rPr>
              <a:t>examples</a:t>
            </a:r>
            <a:r>
              <a:rPr lang="nb-NO" dirty="0">
                <a:cs typeface="Calibri"/>
              </a:rPr>
              <a:t> </a:t>
            </a:r>
            <a:r>
              <a:rPr lang="nb-NO" dirty="0" err="1">
                <a:cs typeface="Calibri"/>
              </a:rPr>
              <a:t>of</a:t>
            </a:r>
            <a:r>
              <a:rPr lang="nb-NO" dirty="0">
                <a:cs typeface="Calibri"/>
              </a:rPr>
              <a:t> </a:t>
            </a:r>
            <a:r>
              <a:rPr lang="nb-NO" dirty="0" err="1">
                <a:cs typeface="Calibri"/>
              </a:rPr>
              <a:t>genocide</a:t>
            </a:r>
            <a:r>
              <a:rPr lang="nb-NO" dirty="0">
                <a:cs typeface="Calibri"/>
              </a:rPr>
              <a:t>?</a:t>
            </a:r>
          </a:p>
          <a:p>
            <a:pPr marL="171450" indent="-171450">
              <a:buFont typeface="Arial" panose="020B0604020202020204" pitchFamily="34" charset="0"/>
              <a:buChar char="•"/>
            </a:pPr>
            <a:r>
              <a:rPr lang="nb-NO" dirty="0">
                <a:cs typeface="Calibri"/>
              </a:rPr>
              <a:t>How </a:t>
            </a:r>
            <a:r>
              <a:rPr lang="nb-NO" dirty="0" err="1">
                <a:cs typeface="Calibri"/>
              </a:rPr>
              <a:t>did</a:t>
            </a:r>
            <a:r>
              <a:rPr lang="nb-NO" dirty="0">
                <a:cs typeface="Calibri"/>
              </a:rPr>
              <a:t> </a:t>
            </a:r>
            <a:r>
              <a:rPr lang="nb-NO" dirty="0" err="1">
                <a:cs typeface="Calibri"/>
              </a:rPr>
              <a:t>this</a:t>
            </a:r>
            <a:r>
              <a:rPr lang="nb-NO" dirty="0">
                <a:cs typeface="Calibri"/>
              </a:rPr>
              <a:t> </a:t>
            </a:r>
            <a:r>
              <a:rPr lang="nb-NO" dirty="0" err="1">
                <a:cs typeface="Calibri"/>
              </a:rPr>
              <a:t>historical</a:t>
            </a:r>
            <a:r>
              <a:rPr lang="nb-NO" dirty="0">
                <a:cs typeface="Calibri"/>
              </a:rPr>
              <a:t> </a:t>
            </a:r>
            <a:r>
              <a:rPr lang="nb-NO" dirty="0" err="1">
                <a:cs typeface="Calibri"/>
              </a:rPr>
              <a:t>event</a:t>
            </a:r>
            <a:r>
              <a:rPr lang="nb-NO" dirty="0">
                <a:cs typeface="Calibri"/>
              </a:rPr>
              <a:t> start? </a:t>
            </a:r>
            <a:r>
              <a:rPr lang="nb-NO" dirty="0" err="1">
                <a:cs typeface="Calibri"/>
              </a:rPr>
              <a:t>Did</a:t>
            </a:r>
            <a:r>
              <a:rPr lang="nb-NO" dirty="0">
                <a:cs typeface="Calibri"/>
              </a:rPr>
              <a:t> it start </a:t>
            </a:r>
            <a:r>
              <a:rPr lang="nb-NO" dirty="0" err="1">
                <a:cs typeface="Calibri"/>
              </a:rPr>
              <a:t>abruptly</a:t>
            </a:r>
            <a:r>
              <a:rPr lang="nb-NO" dirty="0">
                <a:cs typeface="Calibri"/>
              </a:rPr>
              <a:t> or </a:t>
            </a:r>
            <a:r>
              <a:rPr lang="nb-NO" dirty="0" err="1">
                <a:cs typeface="Calibri"/>
              </a:rPr>
              <a:t>were</a:t>
            </a:r>
            <a:r>
              <a:rPr lang="nb-NO" dirty="0">
                <a:cs typeface="Calibri"/>
              </a:rPr>
              <a:t> </a:t>
            </a:r>
            <a:r>
              <a:rPr lang="nb-NO" dirty="0" err="1">
                <a:cs typeface="Calibri"/>
              </a:rPr>
              <a:t>there</a:t>
            </a:r>
            <a:r>
              <a:rPr lang="nb-NO" dirty="0">
                <a:cs typeface="Calibri"/>
              </a:rPr>
              <a:t> </a:t>
            </a:r>
            <a:r>
              <a:rPr lang="nb-NO" dirty="0" err="1">
                <a:cs typeface="Calibri"/>
              </a:rPr>
              <a:t>subtle</a:t>
            </a:r>
            <a:r>
              <a:rPr lang="nb-NO" dirty="0">
                <a:cs typeface="Calibri"/>
              </a:rPr>
              <a:t> </a:t>
            </a:r>
            <a:r>
              <a:rPr lang="nb-NO" dirty="0" err="1">
                <a:cs typeface="Calibri"/>
              </a:rPr>
              <a:t>signs</a:t>
            </a:r>
            <a:r>
              <a:rPr lang="nb-NO" dirty="0">
                <a:cs typeface="Calibri"/>
              </a:rPr>
              <a:t> </a:t>
            </a:r>
            <a:r>
              <a:rPr lang="nb-NO" dirty="0" err="1">
                <a:cs typeface="Calibri"/>
              </a:rPr>
              <a:t>building</a:t>
            </a:r>
            <a:r>
              <a:rPr lang="nb-NO" dirty="0">
                <a:cs typeface="Calibri"/>
              </a:rPr>
              <a:t> up to </a:t>
            </a:r>
            <a:r>
              <a:rPr lang="nb-NO" dirty="0" err="1">
                <a:cs typeface="Calibri"/>
              </a:rPr>
              <a:t>the</a:t>
            </a:r>
            <a:r>
              <a:rPr lang="nb-NO" dirty="0">
                <a:cs typeface="Calibri"/>
              </a:rPr>
              <a:t> </a:t>
            </a:r>
            <a:r>
              <a:rPr lang="nb-NO" dirty="0" err="1">
                <a:cs typeface="Calibri"/>
              </a:rPr>
              <a:t>genocide</a:t>
            </a:r>
            <a:r>
              <a:rPr lang="nb-NO" dirty="0">
                <a:cs typeface="Calibri"/>
              </a:rPr>
              <a:t>?</a:t>
            </a:r>
          </a:p>
          <a:p>
            <a:pPr marL="171450" indent="-171450">
              <a:buFont typeface="Arial" panose="020B0604020202020204" pitchFamily="34" charset="0"/>
              <a:buChar char="•"/>
            </a:pPr>
            <a:r>
              <a:rPr lang="nb-NO" dirty="0" err="1">
                <a:cs typeface="Calibri"/>
              </a:rPr>
              <a:t>What</a:t>
            </a:r>
            <a:r>
              <a:rPr lang="nb-NO" dirty="0">
                <a:cs typeface="Calibri"/>
              </a:rPr>
              <a:t> </a:t>
            </a:r>
            <a:r>
              <a:rPr lang="nb-NO" dirty="0" err="1">
                <a:cs typeface="Calibri"/>
              </a:rPr>
              <a:t>can</a:t>
            </a:r>
            <a:r>
              <a:rPr lang="nb-NO" dirty="0">
                <a:cs typeface="Calibri"/>
              </a:rPr>
              <a:t> be done to </a:t>
            </a:r>
            <a:r>
              <a:rPr lang="nb-NO" dirty="0" err="1">
                <a:cs typeface="Calibri"/>
              </a:rPr>
              <a:t>prevent</a:t>
            </a:r>
            <a:r>
              <a:rPr lang="nb-NO" dirty="0">
                <a:cs typeface="Calibri"/>
              </a:rPr>
              <a:t> grave human </a:t>
            </a:r>
            <a:r>
              <a:rPr lang="nb-NO" dirty="0" err="1">
                <a:cs typeface="Calibri"/>
              </a:rPr>
              <a:t>rights</a:t>
            </a:r>
            <a:r>
              <a:rPr lang="nb-NO" dirty="0">
                <a:cs typeface="Calibri"/>
              </a:rPr>
              <a:t> </a:t>
            </a:r>
            <a:r>
              <a:rPr lang="nb-NO" dirty="0" err="1">
                <a:cs typeface="Calibri"/>
              </a:rPr>
              <a:t>violations</a:t>
            </a:r>
            <a:r>
              <a:rPr lang="nb-NO" dirty="0">
                <a:cs typeface="Calibri"/>
              </a:rPr>
              <a:t> </a:t>
            </a:r>
            <a:r>
              <a:rPr lang="nb-NO" dirty="0" err="1">
                <a:cs typeface="Calibri"/>
              </a:rPr>
              <a:t>such</a:t>
            </a:r>
            <a:r>
              <a:rPr lang="nb-NO" dirty="0">
                <a:cs typeface="Calibri"/>
              </a:rPr>
              <a:t> as </a:t>
            </a:r>
            <a:r>
              <a:rPr lang="nb-NO" dirty="0" err="1">
                <a:cs typeface="Calibri"/>
              </a:rPr>
              <a:t>terrorism</a:t>
            </a:r>
            <a:r>
              <a:rPr lang="nb-NO" dirty="0">
                <a:cs typeface="Calibri"/>
              </a:rPr>
              <a:t> and </a:t>
            </a:r>
            <a:r>
              <a:rPr lang="nb-NO" dirty="0" err="1">
                <a:cs typeface="Calibri"/>
              </a:rPr>
              <a:t>genocide</a:t>
            </a:r>
            <a:r>
              <a:rPr lang="nb-NO" dirty="0">
                <a:cs typeface="Calibri"/>
              </a:rPr>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28</a:t>
            </a:fld>
            <a:endParaRPr lang="nb-NO"/>
          </a:p>
        </p:txBody>
      </p:sp>
    </p:spTree>
    <p:extLst>
      <p:ext uri="{BB962C8B-B14F-4D97-AF65-F5344CB8AC3E}">
        <p14:creationId xmlns:p14="http://schemas.microsoft.com/office/powerpoint/2010/main" val="378974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Follow</a:t>
            </a:r>
            <a:r>
              <a:rPr lang="nb-NO" b="1" dirty="0"/>
              <a:t>-up questions:</a:t>
            </a:r>
          </a:p>
          <a:p>
            <a:r>
              <a:rPr lang="nb-NO" dirty="0"/>
              <a:t>• Do </a:t>
            </a:r>
            <a:r>
              <a:rPr lang="nb-NO" dirty="0" err="1"/>
              <a:t>you</a:t>
            </a:r>
            <a:r>
              <a:rPr lang="nb-NO" dirty="0"/>
              <a:t> </a:t>
            </a:r>
            <a:r>
              <a:rPr lang="nb-NO" dirty="0" err="1"/>
              <a:t>know</a:t>
            </a:r>
            <a:r>
              <a:rPr lang="nb-NO" dirty="0"/>
              <a:t> </a:t>
            </a:r>
            <a:r>
              <a:rPr lang="nb-NO" dirty="0" err="1"/>
              <a:t>of</a:t>
            </a:r>
            <a:r>
              <a:rPr lang="nb-NO" dirty="0"/>
              <a:t> </a:t>
            </a:r>
            <a:r>
              <a:rPr lang="nb-NO" dirty="0" err="1"/>
              <a:t>any</a:t>
            </a:r>
            <a:r>
              <a:rPr lang="nb-NO" dirty="0"/>
              <a:t> </a:t>
            </a:r>
            <a:r>
              <a:rPr lang="nb-NO" dirty="0" err="1"/>
              <a:t>similar</a:t>
            </a:r>
            <a:r>
              <a:rPr lang="nb-NO" dirty="0"/>
              <a:t> </a:t>
            </a:r>
            <a:r>
              <a:rPr lang="nb-NO" dirty="0" err="1"/>
              <a:t>examples</a:t>
            </a:r>
            <a:r>
              <a:rPr lang="nb-NO" dirty="0"/>
              <a:t> </a:t>
            </a:r>
            <a:r>
              <a:rPr lang="nb-NO" dirty="0" err="1"/>
              <a:t>of</a:t>
            </a:r>
            <a:r>
              <a:rPr lang="nb-NO" dirty="0"/>
              <a:t> </a:t>
            </a:r>
            <a:r>
              <a:rPr lang="nb-NO" dirty="0" err="1"/>
              <a:t>such</a:t>
            </a:r>
            <a:r>
              <a:rPr lang="nb-NO" dirty="0"/>
              <a:t> dilemmas?</a:t>
            </a:r>
          </a:p>
          <a:p>
            <a:r>
              <a:rPr lang="nb-NO" dirty="0"/>
              <a:t>• </a:t>
            </a:r>
            <a:r>
              <a:rPr lang="nb-NO" dirty="0" err="1"/>
              <a:t>Can</a:t>
            </a:r>
            <a:r>
              <a:rPr lang="nb-NO" dirty="0"/>
              <a:t> </a:t>
            </a:r>
            <a:r>
              <a:rPr lang="nb-NO" dirty="0" err="1"/>
              <a:t>affirmitive</a:t>
            </a:r>
            <a:r>
              <a:rPr lang="nb-NO" dirty="0"/>
              <a:t> action be </a:t>
            </a:r>
            <a:r>
              <a:rPr lang="nb-NO" dirty="0" err="1"/>
              <a:t>seen</a:t>
            </a:r>
            <a:r>
              <a:rPr lang="nb-NO" dirty="0"/>
              <a:t> from different </a:t>
            </a:r>
            <a:r>
              <a:rPr lang="nb-NO" dirty="0" err="1"/>
              <a:t>perspectives</a:t>
            </a:r>
            <a:r>
              <a:rPr lang="nb-NO" dirty="0"/>
              <a:t>?</a:t>
            </a:r>
          </a:p>
          <a:p>
            <a:r>
              <a:rPr lang="nb-NO" dirty="0"/>
              <a:t>• </a:t>
            </a:r>
            <a:r>
              <a:rPr lang="nb-NO" dirty="0" err="1"/>
              <a:t>What</a:t>
            </a:r>
            <a:r>
              <a:rPr lang="nb-NO" dirty="0"/>
              <a:t> do </a:t>
            </a:r>
            <a:r>
              <a:rPr lang="nb-NO" dirty="0" err="1"/>
              <a:t>you</a:t>
            </a:r>
            <a:r>
              <a:rPr lang="nb-NO" dirty="0"/>
              <a:t> </a:t>
            </a:r>
            <a:r>
              <a:rPr lang="nb-NO" dirty="0" err="1"/>
              <a:t>believe</a:t>
            </a:r>
            <a:r>
              <a:rPr lang="nb-NO" dirty="0"/>
              <a:t> is </a:t>
            </a:r>
            <a:r>
              <a:rPr lang="nb-NO" dirty="0" err="1"/>
              <a:t>the</a:t>
            </a:r>
            <a:r>
              <a:rPr lang="nb-NO" dirty="0"/>
              <a:t> best </a:t>
            </a:r>
            <a:r>
              <a:rPr lang="nb-NO" dirty="0" err="1"/>
              <a:t>practice</a:t>
            </a:r>
            <a:r>
              <a:rPr lang="nb-NO" dirty="0"/>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29</a:t>
            </a:fld>
            <a:endParaRPr lang="nb-NO"/>
          </a:p>
        </p:txBody>
      </p:sp>
    </p:spTree>
    <p:extLst>
      <p:ext uri="{BB962C8B-B14F-4D97-AF65-F5344CB8AC3E}">
        <p14:creationId xmlns:p14="http://schemas.microsoft.com/office/powerpoint/2010/main" val="28770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gn="l" rtl="0" fontAlgn="base">
              <a:buFont typeface="Arial" panose="020B0604020202020204" pitchFamily="34" charset="0"/>
              <a:buNone/>
            </a:pPr>
            <a:r>
              <a:rPr lang="nn-NO" sz="1200" b="1" i="0">
                <a:solidFill>
                  <a:srgbClr val="FF0000"/>
                </a:solidFill>
                <a:effectLst/>
                <a:latin typeface="Calibri" panose="020F0502020204030204" pitchFamily="34" charset="0"/>
              </a:rPr>
              <a:t>Energizer </a:t>
            </a:r>
            <a:r>
              <a:rPr lang="nn-NO" sz="1200" b="1" i="0" err="1">
                <a:solidFill>
                  <a:srgbClr val="FF0000"/>
                </a:solidFill>
                <a:effectLst/>
                <a:latin typeface="Calibri" panose="020F0502020204030204" pitchFamily="34" charset="0"/>
              </a:rPr>
              <a:t>suggestion</a:t>
            </a:r>
            <a:r>
              <a:rPr lang="nn-NO" sz="1200" b="1" i="0">
                <a:solidFill>
                  <a:srgbClr val="FF0000"/>
                </a:solidFill>
                <a:effectLst/>
                <a:latin typeface="Calibri" panose="020F0502020204030204" pitchFamily="34" charset="0"/>
              </a:rPr>
              <a:t>:</a:t>
            </a: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r>
              <a:rPr lang="nn-NO" sz="1200" b="1" i="0">
                <a:solidFill>
                  <a:srgbClr val="FF0000"/>
                </a:solidFill>
                <a:effectLst/>
                <a:latin typeface="Calibri" panose="020F0502020204030204" pitchFamily="34" charset="0"/>
              </a:rPr>
              <a:t>The </a:t>
            </a:r>
            <a:r>
              <a:rPr lang="nn-NO" sz="1200" b="1" i="0" err="1">
                <a:solidFill>
                  <a:srgbClr val="FF0000"/>
                </a:solidFill>
                <a:effectLst/>
                <a:latin typeface="Calibri" panose="020F0502020204030204" pitchFamily="34" charset="0"/>
              </a:rPr>
              <a:t>counting</a:t>
            </a:r>
            <a:r>
              <a:rPr lang="nn-NO" sz="1200" b="1" i="0">
                <a:solidFill>
                  <a:srgbClr val="FF0000"/>
                </a:solidFill>
                <a:effectLst/>
                <a:latin typeface="Calibri" panose="020F0502020204030204" pitchFamily="34" charset="0"/>
              </a:rPr>
              <a:t> game:</a:t>
            </a:r>
          </a:p>
          <a:p>
            <a:pPr algn="l" rtl="0" fontAlgn="base">
              <a:buFont typeface="Arial" panose="020B0604020202020204" pitchFamily="34" charset="0"/>
              <a:buNone/>
            </a:pPr>
            <a:r>
              <a:rPr lang="nn-NO" sz="1200" b="0" i="0">
                <a:solidFill>
                  <a:srgbClr val="FF0000"/>
                </a:solidFill>
                <a:effectLst/>
                <a:latin typeface="Calibri" panose="020F0502020204030204" pitchFamily="34" charset="0"/>
              </a:rPr>
              <a:t>Divide </a:t>
            </a:r>
            <a:r>
              <a:rPr lang="nn-NO" sz="1200" b="0" i="0" err="1">
                <a:solidFill>
                  <a:srgbClr val="FF0000"/>
                </a:solidFill>
                <a:effectLst/>
                <a:latin typeface="Calibri" panose="020F0502020204030204" pitchFamily="34" charset="0"/>
              </a:rPr>
              <a:t>pupils</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into</a:t>
            </a:r>
            <a:r>
              <a:rPr lang="nn-NO" sz="1200" b="0" i="0">
                <a:solidFill>
                  <a:srgbClr val="FF0000"/>
                </a:solidFill>
                <a:effectLst/>
                <a:latin typeface="Calibri" panose="020F0502020204030204" pitchFamily="34" charset="0"/>
              </a:rPr>
              <a:t> pairs. First </a:t>
            </a:r>
            <a:r>
              <a:rPr lang="nn-NO" sz="1200" b="0" i="0" err="1">
                <a:solidFill>
                  <a:srgbClr val="FF0000"/>
                </a:solidFill>
                <a:effectLst/>
                <a:latin typeface="Calibri" panose="020F0502020204030204" pitchFamily="34" charset="0"/>
              </a:rPr>
              <a:t>they</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will</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count</a:t>
            </a:r>
            <a:r>
              <a:rPr lang="nn-NO" sz="1200" b="0" i="0">
                <a:solidFill>
                  <a:srgbClr val="FF0000"/>
                </a:solidFill>
                <a:effectLst/>
                <a:latin typeface="Calibri" panose="020F0502020204030204" pitchFamily="34" charset="0"/>
              </a:rPr>
              <a:t> to </a:t>
            </a:r>
            <a:r>
              <a:rPr lang="nn-NO" sz="1200" b="0" i="0" err="1">
                <a:solidFill>
                  <a:srgbClr val="FF0000"/>
                </a:solidFill>
                <a:effectLst/>
                <a:latin typeface="Calibri" panose="020F0502020204030204" pitchFamily="34" charset="0"/>
              </a:rPr>
              <a:t>three</a:t>
            </a:r>
            <a:r>
              <a:rPr lang="nn-NO" sz="1200" b="0" i="0">
                <a:solidFill>
                  <a:srgbClr val="FF0000"/>
                </a:solidFill>
                <a:effectLst/>
                <a:latin typeface="Calibri" panose="020F0502020204030204" pitchFamily="34" charset="0"/>
              </a:rPr>
              <a:t> as </a:t>
            </a:r>
            <a:r>
              <a:rPr lang="nn-NO" sz="1200" b="0" i="0" err="1">
                <a:solidFill>
                  <a:srgbClr val="FF0000"/>
                </a:solidFill>
                <a:effectLst/>
                <a:latin typeface="Calibri" panose="020F0502020204030204" pitchFamily="34" charset="0"/>
              </a:rPr>
              <a:t>such</a:t>
            </a:r>
            <a:r>
              <a:rPr lang="nn-NO" sz="1200" b="0" i="0">
                <a:solidFill>
                  <a:srgbClr val="FF0000"/>
                </a:solidFill>
                <a:effectLst/>
                <a:latin typeface="Calibri" panose="020F0502020204030204" pitchFamily="34" charset="0"/>
              </a:rPr>
              <a:t>; Person A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1, person B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2, person A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3, person B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1, person A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2, person B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3.  </a:t>
            </a:r>
            <a:r>
              <a:rPr lang="nn-NO" sz="1200" b="0" i="0" err="1">
                <a:solidFill>
                  <a:srgbClr val="FF0000"/>
                </a:solidFill>
                <a:effectLst/>
                <a:latin typeface="Calibri" panose="020F0502020204030204" pitchFamily="34" charset="0"/>
              </a:rPr>
              <a:t>After</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having</a:t>
            </a:r>
            <a:r>
              <a:rPr lang="nn-NO" sz="1200" b="0" i="0">
                <a:solidFill>
                  <a:srgbClr val="FF0000"/>
                </a:solidFill>
                <a:effectLst/>
                <a:latin typeface="Calibri" panose="020F0502020204030204" pitchFamily="34" charset="0"/>
              </a:rPr>
              <a:t> done </a:t>
            </a:r>
            <a:r>
              <a:rPr lang="nn-NO" sz="1200" b="0" i="0" err="1">
                <a:solidFill>
                  <a:srgbClr val="FF0000"/>
                </a:solidFill>
                <a:effectLst/>
                <a:latin typeface="Calibri" panose="020F0502020204030204" pitchFamily="34" charset="0"/>
              </a:rPr>
              <a:t>this</a:t>
            </a:r>
            <a:r>
              <a:rPr lang="nn-NO" sz="1200" b="0" i="0">
                <a:solidFill>
                  <a:srgbClr val="FF0000"/>
                </a:solidFill>
                <a:effectLst/>
                <a:latin typeface="Calibri" panose="020F0502020204030204" pitchFamily="34" charset="0"/>
              </a:rPr>
              <a:t> a </a:t>
            </a:r>
            <a:r>
              <a:rPr lang="nn-NO" sz="1200" b="0" i="0" err="1">
                <a:solidFill>
                  <a:srgbClr val="FF0000"/>
                </a:solidFill>
                <a:effectLst/>
                <a:latin typeface="Calibri" panose="020F0502020204030204" pitchFamily="34" charset="0"/>
              </a:rPr>
              <a:t>few</a:t>
            </a:r>
            <a:r>
              <a:rPr lang="nn-NO" sz="1200" b="0" i="0">
                <a:solidFill>
                  <a:srgbClr val="FF0000"/>
                </a:solidFill>
                <a:effectLst/>
                <a:latin typeface="Calibri" panose="020F0502020204030204" pitchFamily="34" charset="0"/>
              </a:rPr>
              <a:t> times </a:t>
            </a:r>
            <a:r>
              <a:rPr lang="nn-NO" sz="1200" b="0" i="0" err="1">
                <a:solidFill>
                  <a:srgbClr val="FF0000"/>
                </a:solidFill>
                <a:effectLst/>
                <a:latin typeface="Calibri" panose="020F0502020204030204" pitchFamily="34" charset="0"/>
              </a:rPr>
              <a:t>they</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will</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switch</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out</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the</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number</a:t>
            </a:r>
            <a:r>
              <a:rPr lang="nn-NO" sz="1200" b="0" i="0">
                <a:solidFill>
                  <a:srgbClr val="FF0000"/>
                </a:solidFill>
                <a:effectLst/>
                <a:latin typeface="Calibri" panose="020F0502020204030204" pitchFamily="34" charset="0"/>
              </a:rPr>
              <a:t> 2 </a:t>
            </a:r>
            <a:r>
              <a:rPr lang="nn-NO" sz="1200" b="0" i="0" err="1">
                <a:solidFill>
                  <a:srgbClr val="FF0000"/>
                </a:solidFill>
                <a:effectLst/>
                <a:latin typeface="Calibri" panose="020F0502020204030204" pitchFamily="34" charset="0"/>
              </a:rPr>
              <a:t>with</a:t>
            </a:r>
            <a:r>
              <a:rPr lang="nn-NO" sz="1200" b="0" i="0">
                <a:solidFill>
                  <a:srgbClr val="FF0000"/>
                </a:solidFill>
                <a:effectLst/>
                <a:latin typeface="Calibri" panose="020F0502020204030204" pitchFamily="34" charset="0"/>
              </a:rPr>
              <a:t> a </a:t>
            </a:r>
            <a:r>
              <a:rPr lang="nn-NO" sz="1200" b="0" i="0" err="1">
                <a:solidFill>
                  <a:srgbClr val="FF0000"/>
                </a:solidFill>
                <a:effectLst/>
                <a:latin typeface="Calibri" panose="020F0502020204030204" pitchFamily="34" charset="0"/>
              </a:rPr>
              <a:t>clap</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of</a:t>
            </a:r>
            <a:r>
              <a:rPr lang="nn-NO" sz="1200" b="0" i="0">
                <a:solidFill>
                  <a:srgbClr val="FF0000"/>
                </a:solidFill>
                <a:effectLst/>
                <a:latin typeface="Calibri" panose="020F0502020204030204" pitchFamily="34" charset="0"/>
              </a:rPr>
              <a:t> </a:t>
            </a:r>
            <a:r>
              <a:rPr lang="nn-NO" sz="1200" b="0" i="0" err="1">
                <a:solidFill>
                  <a:srgbClr val="FF0000"/>
                </a:solidFill>
                <a:effectLst/>
                <a:latin typeface="Calibri" panose="020F0502020204030204" pitchFamily="34" charset="0"/>
              </a:rPr>
              <a:t>their</a:t>
            </a:r>
            <a:r>
              <a:rPr lang="nn-NO" sz="1200" b="0" i="0">
                <a:solidFill>
                  <a:srgbClr val="FF0000"/>
                </a:solidFill>
                <a:effectLst/>
                <a:latin typeface="Calibri" panose="020F0502020204030204" pitchFamily="34" charset="0"/>
              </a:rPr>
              <a:t> hands. So, person A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1, person B </a:t>
            </a:r>
            <a:r>
              <a:rPr lang="nn-NO" sz="1200" b="0" i="0" err="1">
                <a:solidFill>
                  <a:srgbClr val="FF0000"/>
                </a:solidFill>
                <a:effectLst/>
                <a:latin typeface="Calibri" panose="020F0502020204030204" pitchFamily="34" charset="0"/>
              </a:rPr>
              <a:t>claps</a:t>
            </a:r>
            <a:r>
              <a:rPr lang="nn-NO" sz="1200" b="0" i="0">
                <a:solidFill>
                  <a:srgbClr val="FF0000"/>
                </a:solidFill>
                <a:effectLst/>
                <a:latin typeface="Calibri" panose="020F0502020204030204" pitchFamily="34" charset="0"/>
              </a:rPr>
              <a:t>, person A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3, person B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1, person A </a:t>
            </a:r>
            <a:r>
              <a:rPr lang="nn-NO" sz="1200" b="0" i="0" err="1">
                <a:solidFill>
                  <a:srgbClr val="FF0000"/>
                </a:solidFill>
                <a:effectLst/>
                <a:latin typeface="Calibri" panose="020F0502020204030204" pitchFamily="34" charset="0"/>
              </a:rPr>
              <a:t>claps</a:t>
            </a:r>
            <a:r>
              <a:rPr lang="nn-NO" sz="1200" b="0" i="0">
                <a:solidFill>
                  <a:srgbClr val="FF0000"/>
                </a:solidFill>
                <a:effectLst/>
                <a:latin typeface="Calibri" panose="020F0502020204030204" pitchFamily="34" charset="0"/>
              </a:rPr>
              <a:t>, person B </a:t>
            </a:r>
            <a:r>
              <a:rPr lang="nn-NO" sz="1200" b="0" i="0" err="1">
                <a:solidFill>
                  <a:srgbClr val="FF0000"/>
                </a:solidFill>
                <a:effectLst/>
                <a:latin typeface="Calibri" panose="020F0502020204030204" pitchFamily="34" charset="0"/>
              </a:rPr>
              <a:t>says</a:t>
            </a:r>
            <a:r>
              <a:rPr lang="nn-NO" sz="1200" b="0" i="0">
                <a:solidFill>
                  <a:srgbClr val="FF0000"/>
                </a:solidFill>
                <a:effectLst/>
                <a:latin typeface="Calibri" panose="020F0502020204030204" pitchFamily="34" charset="0"/>
              </a:rPr>
              <a:t> 3 etc. </a:t>
            </a: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r>
              <a:rPr lang="nn-NO" sz="1200" b="0" i="0">
                <a:solidFill>
                  <a:srgbClr val="FF0000"/>
                </a:solidFill>
                <a:effectLst/>
                <a:latin typeface="Calibri" panose="020F0502020204030204" pitchFamily="34" charset="0"/>
              </a:rPr>
              <a:t>  </a:t>
            </a: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a:solidFill>
                <a:srgbClr val="FF0000"/>
              </a:solidFill>
              <a:effectLst/>
              <a:latin typeface="Calibri"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3</a:t>
            </a:fld>
            <a:endParaRPr lang="nb-NO"/>
          </a:p>
        </p:txBody>
      </p:sp>
    </p:spTree>
    <p:extLst>
      <p:ext uri="{BB962C8B-B14F-4D97-AF65-F5344CB8AC3E}">
        <p14:creationId xmlns:p14="http://schemas.microsoft.com/office/powerpoint/2010/main" val="1975237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Follow</a:t>
            </a:r>
            <a:r>
              <a:rPr lang="nb-NO" b="1" dirty="0"/>
              <a:t>-up questions: </a:t>
            </a:r>
          </a:p>
          <a:p>
            <a:r>
              <a:rPr lang="nb-NO" dirty="0"/>
              <a:t>• Do </a:t>
            </a:r>
            <a:r>
              <a:rPr lang="nb-NO" dirty="0" err="1"/>
              <a:t>these</a:t>
            </a:r>
            <a:r>
              <a:rPr lang="nb-NO" dirty="0"/>
              <a:t> </a:t>
            </a:r>
            <a:r>
              <a:rPr lang="nb-NO" dirty="0" err="1"/>
              <a:t>statistics</a:t>
            </a:r>
            <a:r>
              <a:rPr lang="nb-NO" dirty="0"/>
              <a:t> surprise </a:t>
            </a:r>
            <a:r>
              <a:rPr lang="nb-NO" dirty="0" err="1"/>
              <a:t>you</a:t>
            </a:r>
            <a:r>
              <a:rPr lang="nb-NO" dirty="0"/>
              <a:t>? </a:t>
            </a:r>
            <a:r>
              <a:rPr lang="nb-NO" dirty="0" err="1"/>
              <a:t>Why</a:t>
            </a:r>
            <a:r>
              <a:rPr lang="nb-NO" dirty="0"/>
              <a:t>/</a:t>
            </a:r>
            <a:r>
              <a:rPr lang="nb-NO" dirty="0" err="1"/>
              <a:t>why</a:t>
            </a:r>
            <a:r>
              <a:rPr lang="nb-NO" dirty="0"/>
              <a:t> not?</a:t>
            </a:r>
            <a:endParaRPr lang="nb-NO" dirty="0">
              <a:cs typeface="Calibri"/>
            </a:endParaRPr>
          </a:p>
          <a:p>
            <a:r>
              <a:rPr lang="nb-NO" dirty="0"/>
              <a:t>• </a:t>
            </a:r>
            <a:r>
              <a:rPr lang="nb-NO" dirty="0" err="1"/>
              <a:t>Would</a:t>
            </a:r>
            <a:r>
              <a:rPr lang="nb-NO" dirty="0"/>
              <a:t> </a:t>
            </a:r>
            <a:r>
              <a:rPr lang="nb-NO" dirty="0" err="1"/>
              <a:t>you</a:t>
            </a:r>
            <a:r>
              <a:rPr lang="nb-NO" dirty="0"/>
              <a:t> be </a:t>
            </a:r>
            <a:r>
              <a:rPr lang="nb-NO" dirty="0" err="1"/>
              <a:t>alright</a:t>
            </a:r>
            <a:r>
              <a:rPr lang="nb-NO" dirty="0"/>
              <a:t> </a:t>
            </a:r>
            <a:r>
              <a:rPr lang="nb-NO" dirty="0" err="1"/>
              <a:t>with</a:t>
            </a:r>
            <a:r>
              <a:rPr lang="nb-NO" dirty="0"/>
              <a:t> a Roma person as a </a:t>
            </a:r>
            <a:r>
              <a:rPr lang="nb-NO" dirty="0" err="1"/>
              <a:t>neighbour</a:t>
            </a:r>
            <a:r>
              <a:rPr lang="nb-NO" dirty="0"/>
              <a:t>?</a:t>
            </a:r>
            <a:endParaRPr lang="nb-NO" dirty="0">
              <a:cs typeface="Calibri"/>
            </a:endParaRPr>
          </a:p>
          <a:p>
            <a:r>
              <a:rPr lang="nb-NO" dirty="0"/>
              <a:t>• How </a:t>
            </a:r>
            <a:r>
              <a:rPr lang="nb-NO" dirty="0" err="1"/>
              <a:t>can</a:t>
            </a:r>
            <a:r>
              <a:rPr lang="nb-NO" dirty="0"/>
              <a:t> </a:t>
            </a:r>
            <a:r>
              <a:rPr lang="nb-NO" dirty="0" err="1"/>
              <a:t>we</a:t>
            </a:r>
            <a:r>
              <a:rPr lang="nb-NO" dirty="0"/>
              <a:t> </a:t>
            </a:r>
            <a:r>
              <a:rPr lang="nb-NO" dirty="0" err="1"/>
              <a:t>change</a:t>
            </a:r>
            <a:r>
              <a:rPr lang="nb-NO" dirty="0"/>
              <a:t> </a:t>
            </a:r>
            <a:r>
              <a:rPr lang="nb-NO" dirty="0" err="1"/>
              <a:t>these</a:t>
            </a:r>
            <a:r>
              <a:rPr lang="nb-NO" dirty="0"/>
              <a:t> </a:t>
            </a:r>
            <a:r>
              <a:rPr lang="nb-NO" dirty="0" err="1"/>
              <a:t>statistics</a:t>
            </a:r>
            <a:r>
              <a:rPr lang="nb-NO" dirty="0"/>
              <a:t>?</a:t>
            </a: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30</a:t>
            </a:fld>
            <a:endParaRPr lang="nb-NO"/>
          </a:p>
        </p:txBody>
      </p:sp>
    </p:spTree>
    <p:extLst>
      <p:ext uri="{BB962C8B-B14F-4D97-AF65-F5344CB8AC3E}">
        <p14:creationId xmlns:p14="http://schemas.microsoft.com/office/powerpoint/2010/main" val="951114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Feel</a:t>
            </a:r>
            <a:r>
              <a:rPr lang="nb-NO" b="1" dirty="0"/>
              <a:t> </a:t>
            </a:r>
            <a:r>
              <a:rPr lang="nb-NO" b="1" dirty="0" err="1"/>
              <a:t>free</a:t>
            </a:r>
            <a:r>
              <a:rPr lang="nb-NO" b="1" dirty="0"/>
              <a:t> to </a:t>
            </a:r>
            <a:r>
              <a:rPr lang="nb-NO" b="1" dirty="0" err="1"/>
              <a:t>reference</a:t>
            </a:r>
            <a:r>
              <a:rPr lang="nb-NO" b="1" dirty="0"/>
              <a:t> </a:t>
            </a:r>
            <a:r>
              <a:rPr lang="nb-NO" b="1" dirty="0" err="1"/>
              <a:t>examples</a:t>
            </a:r>
            <a:r>
              <a:rPr lang="nb-NO" b="1" dirty="0"/>
              <a:t> </a:t>
            </a:r>
            <a:r>
              <a:rPr lang="nb-NO" b="1" dirty="0" err="1"/>
              <a:t>of</a:t>
            </a:r>
            <a:r>
              <a:rPr lang="nb-NO" b="1" dirty="0"/>
              <a:t> </a:t>
            </a:r>
            <a:r>
              <a:rPr lang="nb-NO" b="1" dirty="0" err="1"/>
              <a:t>discrimination</a:t>
            </a:r>
            <a:r>
              <a:rPr lang="nb-NO" b="1" dirty="0"/>
              <a:t> </a:t>
            </a:r>
            <a:r>
              <a:rPr lang="nb-NO" b="1" dirty="0" err="1"/>
              <a:t>against</a:t>
            </a:r>
            <a:r>
              <a:rPr lang="nb-NO" b="1" dirty="0"/>
              <a:t> </a:t>
            </a:r>
            <a:r>
              <a:rPr lang="nb-NO" b="1" dirty="0" err="1"/>
              <a:t>the</a:t>
            </a:r>
            <a:r>
              <a:rPr lang="nb-NO" b="1" dirty="0"/>
              <a:t> </a:t>
            </a:r>
            <a:r>
              <a:rPr lang="nb-NO" b="1" dirty="0" err="1"/>
              <a:t>Sámi</a:t>
            </a:r>
            <a:r>
              <a:rPr lang="nb-NO" b="1" dirty="0"/>
              <a:t> </a:t>
            </a:r>
            <a:r>
              <a:rPr lang="nb-NO" b="1" dirty="0" err="1"/>
              <a:t>people</a:t>
            </a:r>
            <a:r>
              <a:rPr lang="nb-NO" b="1" dirty="0"/>
              <a:t> </a:t>
            </a:r>
            <a:r>
              <a:rPr lang="nb-NO" b="1" dirty="0" err="1"/>
              <a:t>today</a:t>
            </a:r>
            <a:r>
              <a:rPr lang="nb-NO" b="1" dirty="0"/>
              <a:t>:</a:t>
            </a:r>
          </a:p>
          <a:p>
            <a:endParaRPr lang="nb-NO" dirty="0"/>
          </a:p>
          <a:p>
            <a:r>
              <a:rPr lang="nb-NO" dirty="0"/>
              <a:t>• </a:t>
            </a:r>
            <a:r>
              <a:rPr lang="nb-NO" dirty="0" err="1"/>
              <a:t>When</a:t>
            </a:r>
            <a:r>
              <a:rPr lang="nb-NO" dirty="0"/>
              <a:t> </a:t>
            </a:r>
            <a:r>
              <a:rPr lang="nb-NO" dirty="0" err="1"/>
              <a:t>papers</a:t>
            </a:r>
            <a:r>
              <a:rPr lang="nb-NO" dirty="0"/>
              <a:t> </a:t>
            </a:r>
            <a:r>
              <a:rPr lang="nb-NO" dirty="0" err="1"/>
              <a:t>write</a:t>
            </a:r>
            <a:r>
              <a:rPr lang="nb-NO" dirty="0"/>
              <a:t> </a:t>
            </a:r>
            <a:r>
              <a:rPr lang="nb-NO" dirty="0" err="1"/>
              <a:t>about</a:t>
            </a:r>
            <a:r>
              <a:rPr lang="nb-NO" dirty="0"/>
              <a:t> </a:t>
            </a:r>
            <a:r>
              <a:rPr lang="nb-NO" dirty="0" err="1"/>
              <a:t>Sámi</a:t>
            </a:r>
            <a:r>
              <a:rPr lang="nb-NO" dirty="0"/>
              <a:t> </a:t>
            </a:r>
            <a:r>
              <a:rPr lang="nb-NO" dirty="0" err="1"/>
              <a:t>topics</a:t>
            </a:r>
            <a:r>
              <a:rPr lang="nb-NO" dirty="0"/>
              <a:t> </a:t>
            </a:r>
            <a:r>
              <a:rPr lang="nb-NO" dirty="0" err="1"/>
              <a:t>they</a:t>
            </a:r>
            <a:r>
              <a:rPr lang="nb-NO" dirty="0"/>
              <a:t> </a:t>
            </a:r>
            <a:r>
              <a:rPr lang="nb-NO" dirty="0" err="1"/>
              <a:t>often</a:t>
            </a:r>
            <a:r>
              <a:rPr lang="nb-NO" dirty="0"/>
              <a:t> have to turn </a:t>
            </a:r>
            <a:r>
              <a:rPr lang="nb-NO" dirty="0" err="1"/>
              <a:t>off</a:t>
            </a:r>
            <a:r>
              <a:rPr lang="nb-NO" dirty="0"/>
              <a:t> </a:t>
            </a:r>
            <a:r>
              <a:rPr lang="nb-NO" dirty="0" err="1"/>
              <a:t>the</a:t>
            </a:r>
            <a:r>
              <a:rPr lang="nb-NO" dirty="0"/>
              <a:t> </a:t>
            </a:r>
            <a:r>
              <a:rPr lang="nb-NO" dirty="0" err="1"/>
              <a:t>comment</a:t>
            </a:r>
            <a:r>
              <a:rPr lang="nb-NO" dirty="0"/>
              <a:t> </a:t>
            </a:r>
            <a:r>
              <a:rPr lang="nb-NO" dirty="0" err="1"/>
              <a:t>sections</a:t>
            </a:r>
            <a:r>
              <a:rPr lang="nb-NO" dirty="0"/>
              <a:t> to </a:t>
            </a:r>
            <a:r>
              <a:rPr lang="nb-NO" dirty="0" err="1"/>
              <a:t>avoid</a:t>
            </a:r>
            <a:r>
              <a:rPr lang="nb-NO" dirty="0"/>
              <a:t> hate </a:t>
            </a:r>
            <a:r>
              <a:rPr lang="nb-NO" dirty="0" err="1"/>
              <a:t>speech</a:t>
            </a:r>
            <a:r>
              <a:rPr lang="nb-NO" dirty="0"/>
              <a:t> </a:t>
            </a:r>
            <a:r>
              <a:rPr lang="nb-NO" dirty="0" err="1"/>
              <a:t>against</a:t>
            </a:r>
            <a:r>
              <a:rPr lang="nb-NO" dirty="0"/>
              <a:t> </a:t>
            </a:r>
            <a:r>
              <a:rPr lang="nb-NO" dirty="0" err="1"/>
              <a:t>S</a:t>
            </a:r>
            <a:r>
              <a:rPr lang="nb-NO" sz="1100" dirty="0" err="1"/>
              <a:t>ámi</a:t>
            </a:r>
            <a:r>
              <a:rPr lang="nb-NO" sz="1100" dirty="0"/>
              <a:t> </a:t>
            </a:r>
            <a:r>
              <a:rPr lang="nb-NO" sz="1100" dirty="0" err="1"/>
              <a:t>people</a:t>
            </a:r>
            <a:r>
              <a:rPr lang="nb-NO" sz="1100" dirty="0"/>
              <a:t>. </a:t>
            </a:r>
            <a:endParaRPr lang="nb-NO" dirty="0">
              <a:cs typeface="Calibri"/>
            </a:endParaRPr>
          </a:p>
          <a:p>
            <a:r>
              <a:rPr lang="nb-NO" dirty="0"/>
              <a:t> </a:t>
            </a:r>
          </a:p>
          <a:p>
            <a:r>
              <a:rPr lang="nb-NO" dirty="0"/>
              <a:t>‘’jævla same’’/ «</a:t>
            </a:r>
            <a:r>
              <a:rPr lang="nb-NO" dirty="0" err="1"/>
              <a:t>Fucking</a:t>
            </a:r>
            <a:r>
              <a:rPr lang="nb-NO" dirty="0"/>
              <a:t> </a:t>
            </a:r>
            <a:r>
              <a:rPr lang="nb-NO" dirty="0" err="1"/>
              <a:t>Sámi</a:t>
            </a:r>
            <a:r>
              <a:rPr lang="nb-NO" dirty="0"/>
              <a:t>» is a </a:t>
            </a:r>
            <a:r>
              <a:rPr lang="nb-NO" dirty="0" err="1"/>
              <a:t>common</a:t>
            </a:r>
            <a:r>
              <a:rPr lang="nb-NO" dirty="0"/>
              <a:t> </a:t>
            </a:r>
            <a:r>
              <a:rPr lang="nb-NO" dirty="0" err="1"/>
              <a:t>derogatory</a:t>
            </a:r>
            <a:r>
              <a:rPr lang="nb-NO" dirty="0"/>
              <a:t> term in Norwegian </a:t>
            </a:r>
            <a:r>
              <a:rPr lang="nb-NO" dirty="0" err="1"/>
              <a:t>schools</a:t>
            </a:r>
            <a:r>
              <a:rPr lang="nb-NO" dirty="0"/>
              <a:t>.</a:t>
            </a:r>
          </a:p>
          <a:p>
            <a:endParaRPr lang="nb-NO" dirty="0"/>
          </a:p>
          <a:p>
            <a:r>
              <a:rPr lang="nb-NO" b="1" dirty="0"/>
              <a:t> </a:t>
            </a:r>
            <a:r>
              <a:rPr lang="nb-NO" b="1" dirty="0" err="1"/>
              <a:t>Follow</a:t>
            </a:r>
            <a:r>
              <a:rPr lang="nb-NO" b="1" dirty="0"/>
              <a:t>-up questions: </a:t>
            </a:r>
            <a:endParaRPr lang="nb-NO" b="1" dirty="0">
              <a:cs typeface="Calibri"/>
            </a:endParaRPr>
          </a:p>
          <a:p>
            <a:pPr marL="171450" indent="-171450">
              <a:buFont typeface="Arial"/>
              <a:buChar char="•"/>
            </a:pPr>
            <a:r>
              <a:rPr lang="nb-NO" dirty="0" err="1"/>
              <a:t>Why</a:t>
            </a:r>
            <a:r>
              <a:rPr lang="nb-NO" dirty="0"/>
              <a:t> </a:t>
            </a:r>
            <a:r>
              <a:rPr lang="nb-NO" dirty="0" err="1"/>
              <a:t>are</a:t>
            </a:r>
            <a:r>
              <a:rPr lang="nb-NO" dirty="0"/>
              <a:t> </a:t>
            </a:r>
            <a:r>
              <a:rPr lang="nb-NO" dirty="0" err="1"/>
              <a:t>there</a:t>
            </a:r>
            <a:r>
              <a:rPr lang="nb-NO" dirty="0"/>
              <a:t> </a:t>
            </a:r>
            <a:r>
              <a:rPr lang="nb-NO" dirty="0" err="1"/>
              <a:t>prejudices</a:t>
            </a:r>
            <a:r>
              <a:rPr lang="nb-NO" dirty="0"/>
              <a:t> </a:t>
            </a:r>
            <a:r>
              <a:rPr lang="nb-NO" dirty="0" err="1"/>
              <a:t>against</a:t>
            </a:r>
            <a:r>
              <a:rPr lang="nb-NO" dirty="0"/>
              <a:t> </a:t>
            </a:r>
            <a:r>
              <a:rPr lang="nb-NO" dirty="0" err="1"/>
              <a:t>Sámi</a:t>
            </a:r>
            <a:r>
              <a:rPr lang="nb-NO" dirty="0"/>
              <a:t> </a:t>
            </a:r>
            <a:r>
              <a:rPr lang="nb-NO" dirty="0" err="1"/>
              <a:t>people</a:t>
            </a:r>
            <a:r>
              <a:rPr lang="nb-NO" dirty="0"/>
              <a:t>?</a:t>
            </a:r>
            <a:endParaRPr lang="nb-NO" dirty="0">
              <a:cs typeface="Calibri"/>
            </a:endParaRPr>
          </a:p>
          <a:p>
            <a:pPr marL="171450" indent="-171450">
              <a:buFont typeface="Arial"/>
              <a:buChar char="•"/>
            </a:pPr>
            <a:r>
              <a:rPr lang="nb-NO" dirty="0" err="1">
                <a:cs typeface="Calibri"/>
              </a:rPr>
              <a:t>What</a:t>
            </a:r>
            <a:r>
              <a:rPr lang="nb-NO" dirty="0">
                <a:cs typeface="Calibri"/>
              </a:rPr>
              <a:t> </a:t>
            </a:r>
            <a:r>
              <a:rPr lang="nb-NO" dirty="0" err="1">
                <a:cs typeface="Calibri"/>
              </a:rPr>
              <a:t>can</a:t>
            </a:r>
            <a:r>
              <a:rPr lang="nb-NO" dirty="0">
                <a:cs typeface="Calibri"/>
              </a:rPr>
              <a:t> be </a:t>
            </a:r>
            <a:r>
              <a:rPr lang="nb-NO" dirty="0" err="1">
                <a:cs typeface="Calibri"/>
              </a:rPr>
              <a:t>the</a:t>
            </a:r>
            <a:r>
              <a:rPr lang="nb-NO" dirty="0">
                <a:cs typeface="Calibri"/>
              </a:rPr>
              <a:t> </a:t>
            </a:r>
            <a:r>
              <a:rPr lang="nb-NO" dirty="0" err="1">
                <a:cs typeface="Calibri"/>
              </a:rPr>
              <a:t>consequences</a:t>
            </a:r>
            <a:r>
              <a:rPr lang="nb-NO" dirty="0">
                <a:cs typeface="Calibri"/>
              </a:rPr>
              <a:t> </a:t>
            </a:r>
            <a:r>
              <a:rPr lang="nb-NO" dirty="0" err="1">
                <a:cs typeface="Calibri"/>
              </a:rPr>
              <a:t>of</a:t>
            </a:r>
            <a:r>
              <a:rPr lang="nb-NO" dirty="0">
                <a:cs typeface="Calibri"/>
              </a:rPr>
              <a:t> </a:t>
            </a:r>
            <a:r>
              <a:rPr lang="nb-NO" dirty="0" err="1">
                <a:cs typeface="Calibri"/>
              </a:rPr>
              <a:t>Sámi</a:t>
            </a:r>
            <a:r>
              <a:rPr lang="nb-NO" dirty="0">
                <a:cs typeface="Calibri"/>
              </a:rPr>
              <a:t> </a:t>
            </a:r>
            <a:r>
              <a:rPr lang="nb-NO" dirty="0" err="1">
                <a:cs typeface="Calibri"/>
              </a:rPr>
              <a:t>language</a:t>
            </a:r>
            <a:r>
              <a:rPr lang="nb-NO" dirty="0">
                <a:cs typeface="Calibri"/>
              </a:rPr>
              <a:t> and </a:t>
            </a:r>
            <a:r>
              <a:rPr lang="nb-NO" dirty="0" err="1">
                <a:cs typeface="Calibri"/>
              </a:rPr>
              <a:t>culture</a:t>
            </a:r>
            <a:r>
              <a:rPr lang="nb-NO" dirty="0">
                <a:cs typeface="Calibri"/>
              </a:rPr>
              <a:t> </a:t>
            </a:r>
            <a:r>
              <a:rPr lang="nb-NO" dirty="0" err="1">
                <a:cs typeface="Calibri"/>
              </a:rPr>
              <a:t>being</a:t>
            </a:r>
            <a:r>
              <a:rPr lang="nb-NO" dirty="0">
                <a:cs typeface="Calibri"/>
              </a:rPr>
              <a:t> </a:t>
            </a:r>
            <a:r>
              <a:rPr lang="nb-NO" dirty="0" err="1">
                <a:cs typeface="Calibri"/>
              </a:rPr>
              <a:t>discriminated</a:t>
            </a:r>
            <a:r>
              <a:rPr lang="nb-NO" dirty="0">
                <a:cs typeface="Calibri"/>
              </a:rPr>
              <a:t> </a:t>
            </a:r>
            <a:r>
              <a:rPr lang="nb-NO" dirty="0" err="1">
                <a:cs typeface="Calibri"/>
              </a:rPr>
              <a:t>against</a:t>
            </a:r>
            <a:r>
              <a:rPr lang="nb-NO" dirty="0">
                <a:cs typeface="Calibri"/>
              </a:rPr>
              <a:t> for </a:t>
            </a:r>
            <a:r>
              <a:rPr lang="nb-NO" dirty="0" err="1">
                <a:cs typeface="Calibri"/>
              </a:rPr>
              <a:t>several</a:t>
            </a:r>
            <a:r>
              <a:rPr lang="nb-NO" dirty="0">
                <a:cs typeface="Calibri"/>
              </a:rPr>
              <a:t> </a:t>
            </a:r>
            <a:r>
              <a:rPr lang="nb-NO" dirty="0" err="1">
                <a:cs typeface="Calibri"/>
              </a:rPr>
              <a:t>generations</a:t>
            </a:r>
            <a:r>
              <a:rPr lang="nb-NO" dirty="0">
                <a:cs typeface="Calibri"/>
              </a:rPr>
              <a:t>?</a:t>
            </a:r>
            <a:endParaRPr lang="nb-NO" dirty="0"/>
          </a:p>
          <a:p>
            <a:r>
              <a:rPr lang="nb-NO" dirty="0"/>
              <a:t>•  How </a:t>
            </a:r>
            <a:r>
              <a:rPr lang="nb-NO" dirty="0" err="1"/>
              <a:t>can</a:t>
            </a:r>
            <a:r>
              <a:rPr lang="nb-NO" dirty="0"/>
              <a:t> </a:t>
            </a:r>
            <a:r>
              <a:rPr lang="nb-NO" dirty="0" err="1"/>
              <a:t>we</a:t>
            </a:r>
            <a:r>
              <a:rPr lang="nb-NO" dirty="0"/>
              <a:t> </a:t>
            </a:r>
            <a:r>
              <a:rPr lang="nb-NO" dirty="0" err="1"/>
              <a:t>get</a:t>
            </a:r>
            <a:r>
              <a:rPr lang="nb-NO" dirty="0"/>
              <a:t> rid </a:t>
            </a:r>
            <a:r>
              <a:rPr lang="nb-NO" dirty="0" err="1"/>
              <a:t>of</a:t>
            </a:r>
            <a:r>
              <a:rPr lang="nb-NO" dirty="0"/>
              <a:t> </a:t>
            </a:r>
            <a:r>
              <a:rPr lang="nb-NO" dirty="0" err="1"/>
              <a:t>prejudices</a:t>
            </a:r>
            <a:r>
              <a:rPr lang="nb-NO" dirty="0"/>
              <a:t> </a:t>
            </a:r>
            <a:r>
              <a:rPr lang="nb-NO" dirty="0" err="1"/>
              <a:t>against</a:t>
            </a:r>
            <a:r>
              <a:rPr lang="nb-NO" dirty="0"/>
              <a:t> </a:t>
            </a:r>
            <a:r>
              <a:rPr lang="nb-NO" dirty="0" err="1"/>
              <a:t>Sámi</a:t>
            </a:r>
            <a:r>
              <a:rPr lang="nb-NO" dirty="0"/>
              <a:t> </a:t>
            </a:r>
            <a:r>
              <a:rPr lang="nb-NO" dirty="0" err="1"/>
              <a:t>people</a:t>
            </a:r>
            <a:r>
              <a:rPr lang="nb-NO" dirty="0"/>
              <a:t>?</a:t>
            </a: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31</a:t>
            </a:fld>
            <a:endParaRPr lang="nb-NO"/>
          </a:p>
        </p:txBody>
      </p:sp>
    </p:spTree>
    <p:extLst>
      <p:ext uri="{BB962C8B-B14F-4D97-AF65-F5344CB8AC3E}">
        <p14:creationId xmlns:p14="http://schemas.microsoft.com/office/powerpoint/2010/main" val="69949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07000"/>
              </a:lnSpc>
              <a:spcAft>
                <a:spcPts val="800"/>
              </a:spcAft>
            </a:pPr>
            <a:r>
              <a:rPr lang="nb-NO"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Sámi</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nb-NO" sz="1800" dirty="0">
                <a:effectLst/>
                <a:latin typeface="Calibri" panose="020F0502020204030204" pitchFamily="34" charset="0"/>
                <a:ea typeface="Calibri" panose="020F0502020204030204" pitchFamily="34" charset="0"/>
                <a:cs typeface="Times New Roman" panose="02020603050405020304" pitchFamily="18" charset="0"/>
              </a:rPr>
              <a:t> have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rights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give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them</a:t>
            </a:r>
            <a:r>
              <a:rPr lang="nb-NO" sz="1800" dirty="0">
                <a:effectLst/>
                <a:latin typeface="Calibri" panose="020F0502020204030204" pitchFamily="34" charset="0"/>
                <a:ea typeface="Calibri" panose="020F0502020204030204" pitchFamily="34" charset="0"/>
                <a:cs typeface="Times New Roman" panose="02020603050405020304" pitchFamily="18" charset="0"/>
              </a:rPr>
              <a:t> more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privileges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than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majority</a:t>
            </a:r>
            <a:r>
              <a:rPr lang="nb-NO" sz="1800" dirty="0">
                <a:effectLst/>
                <a:latin typeface="Calibri" panose="020F0502020204030204" pitchFamily="34" charset="0"/>
                <a:ea typeface="Calibri" panose="020F0502020204030204" pitchFamily="34" charset="0"/>
                <a:cs typeface="Times New Roman" panose="02020603050405020304" pitchFamily="18" charset="0"/>
              </a:rPr>
              <a:t>-Norwegians is a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prejudice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many</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Sámi</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encounter</a:t>
            </a:r>
            <a:r>
              <a:rPr lang="nb-NO" sz="1800" dirty="0">
                <a:effectLst/>
                <a:latin typeface="Calibri" panose="020F0502020204030204" pitchFamily="34" charset="0"/>
                <a:ea typeface="Calibri" panose="020F0502020204030204" pitchFamily="34" charset="0"/>
                <a:cs typeface="Times New Roman" panose="02020603050405020304" pitchFamily="18" charset="0"/>
              </a:rPr>
              <a:t>. This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law</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secures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Sámi</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nb-NO" sz="1800" dirty="0">
                <a:effectLst/>
                <a:latin typeface="Calibri" panose="020F0502020204030204" pitchFamily="34" charset="0"/>
                <a:ea typeface="Calibri" panose="020F0502020204030204" pitchFamily="34" charset="0"/>
                <a:cs typeface="Times New Roman" panose="02020603050405020304" pitchFamily="18" charset="0"/>
              </a:rPr>
              <a:t> a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council</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elected</a:t>
            </a:r>
            <a:r>
              <a:rPr lang="nb-NO" sz="1800" dirty="0">
                <a:effectLst/>
                <a:latin typeface="Calibri" panose="020F0502020204030204" pitchFamily="34" charset="0"/>
                <a:ea typeface="Calibri" panose="020F0502020204030204" pitchFamily="34" charset="0"/>
                <a:cs typeface="Times New Roman" panose="02020603050405020304" pitchFamily="18" charset="0"/>
              </a:rPr>
              <a:t> by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Sámi</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parliament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right to be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consulted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about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political</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decisions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which</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affect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their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culture</a:t>
            </a:r>
            <a:r>
              <a:rPr lang="nb-NO" sz="1800" dirty="0">
                <a:effectLst/>
                <a:latin typeface="Calibri" panose="020F0502020204030204" pitchFamily="34" charset="0"/>
                <a:ea typeface="Calibri" panose="020F0502020204030204" pitchFamily="34" charset="0"/>
                <a:cs typeface="Times New Roman" panose="02020603050405020304" pitchFamily="18" charset="0"/>
              </a:rPr>
              <a:t> or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society</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specifically</a:t>
            </a:r>
            <a:r>
              <a:rPr lang="nb-NO" sz="1800" dirty="0">
                <a:effectLst/>
                <a:latin typeface="Calibri" panose="020F0502020204030204" pitchFamily="34" charset="0"/>
                <a:ea typeface="Calibri" panose="020F0502020204030204" pitchFamily="34" charset="0"/>
                <a:cs typeface="Times New Roman" panose="02020603050405020304" pitchFamily="18" charset="0"/>
              </a:rPr>
              <a:t>, and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right to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use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their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own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languages</a:t>
            </a:r>
            <a:r>
              <a:rPr lang="nb-NO" sz="1800" dirty="0">
                <a:effectLst/>
                <a:latin typeface="Calibri" panose="020F0502020204030204" pitchFamily="34" charset="0"/>
                <a:ea typeface="Calibri" panose="020F0502020204030204" pitchFamily="34" charset="0"/>
                <a:cs typeface="Times New Roman" panose="02020603050405020304" pitchFamily="18" charset="0"/>
              </a:rPr>
              <a:t>. The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law</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was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implemented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into</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Norwegian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Constitution</a:t>
            </a:r>
            <a:r>
              <a:rPr lang="nb-NO" sz="1800" dirty="0">
                <a:effectLst/>
                <a:latin typeface="Calibri" panose="020F0502020204030204" pitchFamily="34" charset="0"/>
                <a:ea typeface="Calibri" panose="020F0502020204030204" pitchFamily="34" charset="0"/>
                <a:cs typeface="Times New Roman" panose="02020603050405020304" pitchFamily="18" charset="0"/>
              </a:rPr>
              <a:t> in 1988.</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800" b="1" dirty="0" err="1">
                <a:effectLst/>
                <a:latin typeface="Calibri"/>
                <a:ea typeface="Calibri" panose="020F0502020204030204" pitchFamily="34" charset="0"/>
                <a:cs typeface="Calibri"/>
              </a:rPr>
              <a:t>Follow</a:t>
            </a:r>
            <a:r>
              <a:rPr lang="nb-NO" sz="1800" b="1" dirty="0">
                <a:effectLst/>
                <a:latin typeface="Calibri"/>
                <a:ea typeface="Calibri" panose="020F0502020204030204" pitchFamily="34" charset="0"/>
                <a:cs typeface="Calibri"/>
              </a:rPr>
              <a:t>-up questions:</a:t>
            </a:r>
          </a:p>
          <a:p>
            <a:pPr marL="285750" indent="-285750">
              <a:lnSpc>
                <a:spcPct val="107000"/>
              </a:lnSpc>
              <a:buFont typeface="Arial" panose="020B0604020202020204" pitchFamily="34" charset="0"/>
              <a:buChar char="•"/>
            </a:pPr>
            <a:r>
              <a:rPr lang="nb-NO" sz="1800" dirty="0" err="1">
                <a:effectLst/>
                <a:latin typeface="Calibri"/>
                <a:ea typeface="Calibri" panose="020F0502020204030204" pitchFamily="34" charset="0"/>
                <a:cs typeface="Calibri"/>
              </a:rPr>
              <a:t>What</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does</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this</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law</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entail</a:t>
            </a:r>
            <a:r>
              <a:rPr lang="nb-NO" sz="1800" dirty="0">
                <a:effectLst/>
                <a:latin typeface="Calibri"/>
                <a:ea typeface="Calibri" panose="020F0502020204030204" pitchFamily="34" charset="0"/>
                <a:cs typeface="Calibri"/>
              </a:rPr>
              <a:t> in </a:t>
            </a:r>
            <a:r>
              <a:rPr lang="nb-NO" sz="1800" dirty="0" err="1">
                <a:effectLst/>
                <a:latin typeface="Calibri"/>
                <a:ea typeface="Calibri" panose="020F0502020204030204" pitchFamily="34" charset="0"/>
                <a:cs typeface="Calibri"/>
              </a:rPr>
              <a:t>practice</a:t>
            </a:r>
            <a:r>
              <a:rPr lang="nb-NO" sz="1800" dirty="0">
                <a:effectLst/>
                <a:latin typeface="Calibri"/>
                <a:ea typeface="Calibri" panose="020F0502020204030204" pitchFamily="34" charset="0"/>
                <a:cs typeface="Calibri"/>
              </a:rPr>
              <a:t>?</a:t>
            </a:r>
          </a:p>
          <a:p>
            <a:pPr marL="285750" indent="-285750">
              <a:lnSpc>
                <a:spcPct val="107000"/>
              </a:lnSpc>
              <a:buFont typeface="Arial" panose="020B0604020202020204" pitchFamily="34" charset="0"/>
              <a:buChar char="•"/>
            </a:pPr>
            <a:r>
              <a:rPr lang="nb-NO" sz="1800" dirty="0">
                <a:effectLst/>
                <a:latin typeface="Calibri"/>
                <a:ea typeface="Calibri" panose="020F0502020204030204" pitchFamily="34" charset="0"/>
                <a:cs typeface="Calibri"/>
              </a:rPr>
              <a:t>Are </a:t>
            </a:r>
            <a:r>
              <a:rPr lang="nb-NO" sz="1800" dirty="0" err="1">
                <a:effectLst/>
                <a:latin typeface="Calibri"/>
                <a:ea typeface="Calibri" panose="020F0502020204030204" pitchFamily="34" charset="0"/>
                <a:cs typeface="Calibri"/>
              </a:rPr>
              <a:t>these</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rights</a:t>
            </a:r>
            <a:r>
              <a:rPr lang="nb-NO" sz="1800" dirty="0">
                <a:effectLst/>
                <a:latin typeface="Calibri"/>
                <a:ea typeface="Calibri" panose="020F0502020204030204" pitchFamily="34" charset="0"/>
                <a:cs typeface="Calibri"/>
              </a:rPr>
              <a:t> different </a:t>
            </a:r>
            <a:r>
              <a:rPr lang="nb-NO" sz="1800" dirty="0" err="1">
                <a:effectLst/>
                <a:latin typeface="Calibri"/>
                <a:ea typeface="Calibri" panose="020F0502020204030204" pitchFamily="34" charset="0"/>
                <a:cs typeface="Calibri"/>
              </a:rPr>
              <a:t>than</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any</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of</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those</a:t>
            </a:r>
            <a:r>
              <a:rPr lang="nb-NO" sz="1800" dirty="0">
                <a:effectLst/>
                <a:latin typeface="Calibri"/>
                <a:ea typeface="Calibri" panose="020F0502020204030204" pitchFamily="34" charset="0"/>
                <a:cs typeface="Calibri"/>
              </a:rPr>
              <a:t> held by </a:t>
            </a:r>
            <a:r>
              <a:rPr lang="nb-NO" sz="1800" dirty="0" err="1">
                <a:effectLst/>
                <a:latin typeface="Calibri"/>
                <a:ea typeface="Calibri" panose="020F0502020204030204" pitchFamily="34" charset="0"/>
                <a:cs typeface="Calibri"/>
              </a:rPr>
              <a:t>the</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majority</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people</a:t>
            </a:r>
            <a:r>
              <a:rPr lang="nb-NO" sz="1800" dirty="0">
                <a:effectLst/>
                <a:latin typeface="Calibri"/>
                <a:ea typeface="Calibri" panose="020F0502020204030204" pitchFamily="34" charset="0"/>
                <a:cs typeface="Calibri"/>
              </a:rPr>
              <a:t> in Norway?</a:t>
            </a:r>
          </a:p>
          <a:p>
            <a:pPr marL="285750" indent="-285750">
              <a:lnSpc>
                <a:spcPct val="107000"/>
              </a:lnSpc>
              <a:spcAft>
                <a:spcPts val="800"/>
              </a:spcAft>
              <a:buFont typeface="Arial" panose="020B0604020202020204" pitchFamily="34" charset="0"/>
              <a:buChar char="•"/>
            </a:pPr>
            <a:r>
              <a:rPr lang="nb-NO" sz="1800" dirty="0" err="1">
                <a:effectLst/>
                <a:latin typeface="Calibri"/>
                <a:ea typeface="Calibri" panose="020F0502020204030204" pitchFamily="34" charset="0"/>
                <a:cs typeface="Calibri"/>
              </a:rPr>
              <a:t>Why</a:t>
            </a:r>
            <a:r>
              <a:rPr lang="nb-NO" sz="1800" dirty="0">
                <a:effectLst/>
                <a:latin typeface="Calibri"/>
                <a:ea typeface="Calibri" panose="020F0502020204030204" pitchFamily="34" charset="0"/>
                <a:cs typeface="Calibri"/>
              </a:rPr>
              <a:t> do </a:t>
            </a:r>
            <a:r>
              <a:rPr lang="nb-NO" sz="1800" dirty="0" err="1">
                <a:effectLst/>
                <a:latin typeface="Calibri"/>
                <a:ea typeface="Calibri" panose="020F0502020204030204" pitchFamily="34" charset="0"/>
                <a:cs typeface="Calibri"/>
              </a:rPr>
              <a:t>you</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think</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there</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exists</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prejudices</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about</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what</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this</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law</a:t>
            </a:r>
            <a:r>
              <a:rPr lang="nb-NO" sz="1800" dirty="0">
                <a:effectLst/>
                <a:latin typeface="Calibri"/>
                <a:ea typeface="Calibri" panose="020F0502020204030204" pitchFamily="34" charset="0"/>
                <a:cs typeface="Calibri"/>
              </a:rPr>
              <a:t> </a:t>
            </a:r>
            <a:r>
              <a:rPr lang="nb-NO" sz="1800" dirty="0" err="1">
                <a:effectLst/>
                <a:latin typeface="Calibri"/>
                <a:ea typeface="Calibri" panose="020F0502020204030204" pitchFamily="34" charset="0"/>
                <a:cs typeface="Calibri"/>
              </a:rPr>
              <a:t>entails</a:t>
            </a:r>
            <a:r>
              <a:rPr lang="nb-NO" sz="1800" dirty="0">
                <a:effectLst/>
                <a:latin typeface="Calibri"/>
                <a:ea typeface="Calibri" panose="020F0502020204030204" pitchFamily="34" charset="0"/>
                <a:cs typeface="Calibri"/>
              </a:rPr>
              <a:t>?</a:t>
            </a:r>
          </a:p>
          <a:p>
            <a:pPr marL="342900" lvl="0" indent="-342900">
              <a:lnSpc>
                <a:spcPct val="107000"/>
              </a:lnSpc>
              <a:spcAft>
                <a:spcPts val="800"/>
              </a:spcAft>
              <a:buFont typeface="Symbol" panose="05050102010706020507" pitchFamily="18" charset="2"/>
              <a:buChar cha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B0766993-A16F-41D1-A602-B351B6AF36A4}" type="slidenum">
              <a:rPr lang="nb-NO" smtClean="0"/>
              <a:t>32</a:t>
            </a:fld>
            <a:endParaRPr lang="nb-NO"/>
          </a:p>
        </p:txBody>
      </p:sp>
    </p:spTree>
    <p:extLst>
      <p:ext uri="{BB962C8B-B14F-4D97-AF65-F5344CB8AC3E}">
        <p14:creationId xmlns:p14="http://schemas.microsoft.com/office/powerpoint/2010/main" val="917774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err="1">
                <a:cs typeface="Calibri" panose="020F0502020204030204"/>
              </a:rPr>
              <a:t>Follow</a:t>
            </a:r>
            <a:r>
              <a:rPr lang="nb-NO" b="1" dirty="0">
                <a:cs typeface="Calibri" panose="020F0502020204030204"/>
              </a:rPr>
              <a:t>-up questions:</a:t>
            </a:r>
          </a:p>
          <a:p>
            <a:pPr marL="171450" indent="-171450">
              <a:buFont typeface="Arial" panose="020B0604020202020204" pitchFamily="34" charset="0"/>
              <a:buChar char="•"/>
            </a:pPr>
            <a:r>
              <a:rPr lang="nb-NO" b="0" dirty="0">
                <a:cs typeface="Calibri" panose="020F0502020204030204"/>
              </a:rPr>
              <a:t>Do </a:t>
            </a:r>
            <a:r>
              <a:rPr lang="nb-NO" b="0" dirty="0" err="1">
                <a:cs typeface="Calibri" panose="020F0502020204030204"/>
              </a:rPr>
              <a:t>you</a:t>
            </a:r>
            <a:r>
              <a:rPr lang="nb-NO" b="0" dirty="0">
                <a:cs typeface="Calibri" panose="020F0502020204030204"/>
              </a:rPr>
              <a:t> interpret </a:t>
            </a:r>
            <a:r>
              <a:rPr lang="nb-NO" b="0" dirty="0" err="1">
                <a:cs typeface="Calibri" panose="020F0502020204030204"/>
              </a:rPr>
              <a:t>these</a:t>
            </a:r>
            <a:r>
              <a:rPr lang="nb-NO" b="0" dirty="0">
                <a:cs typeface="Calibri" panose="020F0502020204030204"/>
              </a:rPr>
              <a:t> questions as offensive or </a:t>
            </a:r>
            <a:r>
              <a:rPr lang="nb-NO" b="0" dirty="0" err="1">
                <a:cs typeface="Calibri" panose="020F0502020204030204"/>
              </a:rPr>
              <a:t>innocent</a:t>
            </a:r>
            <a:r>
              <a:rPr lang="nb-NO" b="0" dirty="0">
                <a:cs typeface="Calibri" panose="020F0502020204030204"/>
              </a:rPr>
              <a:t> </a:t>
            </a:r>
            <a:r>
              <a:rPr lang="nb-NO" b="0" dirty="0" err="1">
                <a:cs typeface="Calibri" panose="020F0502020204030204"/>
              </a:rPr>
              <a:t>curiosity</a:t>
            </a:r>
            <a:r>
              <a:rPr lang="nb-NO" b="0" dirty="0">
                <a:cs typeface="Calibri" panose="020F0502020204030204"/>
              </a:rPr>
              <a:t>?</a:t>
            </a:r>
          </a:p>
          <a:p>
            <a:pPr marL="171450" indent="-171450">
              <a:buFont typeface="Arial" panose="020B0604020202020204" pitchFamily="34" charset="0"/>
              <a:buChar char="•"/>
            </a:pPr>
            <a:r>
              <a:rPr lang="nb-NO" b="0" dirty="0" err="1">
                <a:cs typeface="Calibri" panose="020F0502020204030204"/>
              </a:rPr>
              <a:t>Why</a:t>
            </a:r>
            <a:r>
              <a:rPr lang="nb-NO" b="0" dirty="0">
                <a:cs typeface="Calibri" panose="020F0502020204030204"/>
              </a:rPr>
              <a:t> do </a:t>
            </a:r>
            <a:r>
              <a:rPr lang="nb-NO" b="0" dirty="0" err="1">
                <a:cs typeface="Calibri" panose="020F0502020204030204"/>
              </a:rPr>
              <a:t>you</a:t>
            </a:r>
            <a:r>
              <a:rPr lang="nb-NO" b="0" dirty="0">
                <a:cs typeface="Calibri" panose="020F0502020204030204"/>
              </a:rPr>
              <a:t> </a:t>
            </a:r>
            <a:r>
              <a:rPr lang="nb-NO" b="0" dirty="0" err="1">
                <a:cs typeface="Calibri" panose="020F0502020204030204"/>
              </a:rPr>
              <a:t>think</a:t>
            </a:r>
            <a:r>
              <a:rPr lang="nb-NO" b="0" dirty="0">
                <a:cs typeface="Calibri" panose="020F0502020204030204"/>
              </a:rPr>
              <a:t> </a:t>
            </a:r>
            <a:r>
              <a:rPr lang="nb-NO" b="0" dirty="0" err="1">
                <a:cs typeface="Calibri" panose="020F0502020204030204"/>
              </a:rPr>
              <a:t>people</a:t>
            </a:r>
            <a:r>
              <a:rPr lang="nb-NO" b="0" dirty="0">
                <a:cs typeface="Calibri" panose="020F0502020204030204"/>
              </a:rPr>
              <a:t> ask </a:t>
            </a:r>
            <a:r>
              <a:rPr lang="nb-NO" b="0" dirty="0" err="1">
                <a:cs typeface="Calibri" panose="020F0502020204030204"/>
              </a:rPr>
              <a:t>such</a:t>
            </a:r>
            <a:r>
              <a:rPr lang="nb-NO" b="0" dirty="0">
                <a:cs typeface="Calibri" panose="020F0502020204030204"/>
              </a:rPr>
              <a:t> questions?</a:t>
            </a:r>
          </a:p>
          <a:p>
            <a:pPr marL="171450" indent="-171450">
              <a:buFont typeface="Arial" panose="020B0604020202020204" pitchFamily="34" charset="0"/>
              <a:buChar char="•"/>
            </a:pPr>
            <a:r>
              <a:rPr lang="nb-NO" b="0" dirty="0">
                <a:cs typeface="Calibri" panose="020F0502020204030204"/>
              </a:rPr>
              <a:t>How </a:t>
            </a:r>
            <a:r>
              <a:rPr lang="nb-NO" b="0" dirty="0" err="1">
                <a:cs typeface="Calibri" panose="020F0502020204030204"/>
              </a:rPr>
              <a:t>would</a:t>
            </a:r>
            <a:r>
              <a:rPr lang="nb-NO" b="0" dirty="0">
                <a:cs typeface="Calibri" panose="020F0502020204030204"/>
              </a:rPr>
              <a:t> </a:t>
            </a:r>
            <a:r>
              <a:rPr lang="nb-NO" b="0" dirty="0" err="1">
                <a:cs typeface="Calibri" panose="020F0502020204030204"/>
              </a:rPr>
              <a:t>you</a:t>
            </a:r>
            <a:r>
              <a:rPr lang="nb-NO" b="0" dirty="0">
                <a:cs typeface="Calibri" panose="020F0502020204030204"/>
              </a:rPr>
              <a:t> </a:t>
            </a:r>
            <a:r>
              <a:rPr lang="nb-NO" b="0" dirty="0" err="1">
                <a:cs typeface="Calibri" panose="020F0502020204030204"/>
              </a:rPr>
              <a:t>react</a:t>
            </a:r>
            <a:r>
              <a:rPr lang="nb-NO" b="0" dirty="0">
                <a:cs typeface="Calibri" panose="020F0502020204030204"/>
              </a:rPr>
              <a:t> </a:t>
            </a:r>
            <a:r>
              <a:rPr lang="nb-NO" b="0" dirty="0" err="1">
                <a:cs typeface="Calibri" panose="020F0502020204030204"/>
              </a:rPr>
              <a:t>if</a:t>
            </a:r>
            <a:r>
              <a:rPr lang="nb-NO" b="0" dirty="0">
                <a:cs typeface="Calibri" panose="020F0502020204030204"/>
              </a:rPr>
              <a:t> </a:t>
            </a:r>
            <a:r>
              <a:rPr lang="nb-NO" b="0" dirty="0" err="1">
                <a:cs typeface="Calibri" panose="020F0502020204030204"/>
              </a:rPr>
              <a:t>you</a:t>
            </a:r>
            <a:r>
              <a:rPr lang="nb-NO" b="0" dirty="0">
                <a:cs typeface="Calibri" panose="020F0502020204030204"/>
              </a:rPr>
              <a:t> </a:t>
            </a:r>
            <a:r>
              <a:rPr lang="nb-NO" b="0" dirty="0" err="1">
                <a:cs typeface="Calibri" panose="020F0502020204030204"/>
              </a:rPr>
              <a:t>heard</a:t>
            </a:r>
            <a:r>
              <a:rPr lang="nb-NO" b="0" dirty="0">
                <a:cs typeface="Calibri" panose="020F0502020204030204"/>
              </a:rPr>
              <a:t> </a:t>
            </a:r>
            <a:r>
              <a:rPr lang="nb-NO" b="0" dirty="0" err="1">
                <a:cs typeface="Calibri" panose="020F0502020204030204"/>
              </a:rPr>
              <a:t>such</a:t>
            </a:r>
            <a:r>
              <a:rPr lang="nb-NO" b="0" dirty="0">
                <a:cs typeface="Calibri" panose="020F0502020204030204"/>
              </a:rPr>
              <a:t>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err="1">
                <a:cs typeface="Calibri" panose="020F0502020204030204"/>
              </a:rPr>
              <a:t>Does</a:t>
            </a:r>
            <a:r>
              <a:rPr lang="nb-NO" b="0" dirty="0">
                <a:cs typeface="Calibri" panose="020F0502020204030204"/>
              </a:rPr>
              <a:t> </a:t>
            </a:r>
            <a:r>
              <a:rPr lang="nb-NO" b="0" dirty="0" err="1">
                <a:cs typeface="Calibri" panose="020F0502020204030204"/>
              </a:rPr>
              <a:t>context</a:t>
            </a:r>
            <a:r>
              <a:rPr lang="nb-NO" b="0" dirty="0">
                <a:cs typeface="Calibri" panose="020F0502020204030204"/>
              </a:rPr>
              <a:t> matter in </a:t>
            </a:r>
            <a:r>
              <a:rPr lang="nb-NO" b="0" dirty="0" err="1">
                <a:cs typeface="Calibri" panose="020F0502020204030204"/>
              </a:rPr>
              <a:t>whether</a:t>
            </a:r>
            <a:r>
              <a:rPr lang="nb-NO" b="0" dirty="0">
                <a:cs typeface="Calibri" panose="020F0502020204030204"/>
              </a:rPr>
              <a:t> </a:t>
            </a:r>
            <a:r>
              <a:rPr lang="nb-NO" b="0" dirty="0" err="1">
                <a:cs typeface="Calibri" panose="020F0502020204030204"/>
              </a:rPr>
              <a:t>these</a:t>
            </a:r>
            <a:r>
              <a:rPr lang="nb-NO" b="0" dirty="0">
                <a:cs typeface="Calibri" panose="020F0502020204030204"/>
              </a:rPr>
              <a:t> questions </a:t>
            </a:r>
            <a:r>
              <a:rPr lang="nb-NO" b="0" dirty="0" err="1">
                <a:cs typeface="Calibri" panose="020F0502020204030204"/>
              </a:rPr>
              <a:t>are</a:t>
            </a:r>
            <a:r>
              <a:rPr lang="nb-NO" b="0" dirty="0">
                <a:cs typeface="Calibri" panose="020F0502020204030204"/>
              </a:rPr>
              <a:t> </a:t>
            </a:r>
            <a:r>
              <a:rPr lang="nb-NO" b="0" dirty="0" err="1">
                <a:cs typeface="Calibri" panose="020F0502020204030204"/>
              </a:rPr>
              <a:t>interpreted</a:t>
            </a:r>
            <a:r>
              <a:rPr lang="nb-NO" b="0" dirty="0">
                <a:cs typeface="Calibri" panose="020F0502020204030204"/>
              </a:rPr>
              <a:t> as offensive? If </a:t>
            </a:r>
            <a:r>
              <a:rPr lang="nb-NO" b="0" dirty="0" err="1">
                <a:cs typeface="Calibri" panose="020F0502020204030204"/>
              </a:rPr>
              <a:t>yes</a:t>
            </a:r>
            <a:r>
              <a:rPr lang="nb-NO" b="0" dirty="0">
                <a:cs typeface="Calibri" panose="020F0502020204030204"/>
              </a:rPr>
              <a:t> – </a:t>
            </a:r>
            <a:r>
              <a:rPr lang="nb-NO" b="0" dirty="0" err="1">
                <a:cs typeface="Calibri" panose="020F0502020204030204"/>
              </a:rPr>
              <a:t>explain</a:t>
            </a:r>
            <a:r>
              <a:rPr lang="nb-NO" b="0" dirty="0">
                <a:cs typeface="Calibri" panose="020F0502020204030204"/>
              </a:rPr>
              <a:t> </a:t>
            </a:r>
            <a:r>
              <a:rPr lang="nb-NO" b="0" dirty="0" err="1">
                <a:cs typeface="Calibri" panose="020F0502020204030204"/>
              </a:rPr>
              <a:t>why</a:t>
            </a:r>
            <a:r>
              <a:rPr lang="nb-NO" b="0" dirty="0">
                <a:cs typeface="Calibri" panose="020F0502020204030204"/>
              </a:rPr>
              <a:t>.</a:t>
            </a:r>
          </a:p>
          <a:p>
            <a:endParaRPr lang="nb-NO" b="0" u="none" dirty="0"/>
          </a:p>
          <a:p>
            <a:endParaRPr lang="nb-NO" dirty="0"/>
          </a:p>
          <a:p>
            <a:r>
              <a:rPr lang="nb-NO" u="sng" dirty="0"/>
              <a:t>FYI: </a:t>
            </a:r>
          </a:p>
          <a:p>
            <a:r>
              <a:rPr lang="nb-NO" dirty="0" err="1"/>
              <a:t>Gákti</a:t>
            </a:r>
            <a:r>
              <a:rPr lang="nb-NO" dirty="0"/>
              <a:t> is </a:t>
            </a:r>
            <a:r>
              <a:rPr lang="nb-NO" dirty="0" err="1"/>
              <a:t>the</a:t>
            </a:r>
            <a:r>
              <a:rPr lang="nb-NO" dirty="0"/>
              <a:t> </a:t>
            </a:r>
            <a:r>
              <a:rPr lang="nb-NO" dirty="0" err="1"/>
              <a:t>Northsámi</a:t>
            </a:r>
            <a:r>
              <a:rPr lang="nb-NO" dirty="0"/>
              <a:t> </a:t>
            </a:r>
            <a:r>
              <a:rPr lang="nb-NO" dirty="0" err="1"/>
              <a:t>word</a:t>
            </a:r>
            <a:r>
              <a:rPr lang="nb-NO" dirty="0"/>
              <a:t> for </a:t>
            </a:r>
            <a:r>
              <a:rPr lang="nb-NO" dirty="0" err="1"/>
              <a:t>traditional</a:t>
            </a:r>
            <a:r>
              <a:rPr lang="nb-NO" dirty="0"/>
              <a:t> </a:t>
            </a:r>
            <a:r>
              <a:rPr lang="nb-NO" dirty="0" err="1"/>
              <a:t>clothes</a:t>
            </a:r>
            <a:r>
              <a:rPr lang="nb-NO" dirty="0"/>
              <a:t> </a:t>
            </a:r>
            <a:r>
              <a:rPr lang="nb-NO" dirty="0" err="1"/>
              <a:t>of</a:t>
            </a:r>
            <a:r>
              <a:rPr lang="nb-NO" dirty="0"/>
              <a:t> </a:t>
            </a:r>
            <a:r>
              <a:rPr lang="nb-NO" dirty="0" err="1"/>
              <a:t>the</a:t>
            </a:r>
            <a:r>
              <a:rPr lang="nb-NO" dirty="0"/>
              <a:t> </a:t>
            </a:r>
            <a:r>
              <a:rPr lang="nb-NO" dirty="0" err="1"/>
              <a:t>Sámi</a:t>
            </a:r>
            <a:r>
              <a:rPr lang="nb-NO" dirty="0"/>
              <a:t> </a:t>
            </a:r>
            <a:r>
              <a:rPr lang="nb-NO" dirty="0" err="1"/>
              <a:t>people</a:t>
            </a:r>
            <a:r>
              <a:rPr lang="nb-NO" dirty="0"/>
              <a:t>, </a:t>
            </a:r>
            <a:r>
              <a:rPr lang="nb-NO" dirty="0" err="1"/>
              <a:t>known</a:t>
            </a:r>
            <a:r>
              <a:rPr lang="nb-NO" dirty="0"/>
              <a:t> in Norwegian as «kofte». </a:t>
            </a:r>
          </a:p>
          <a:p>
            <a:r>
              <a:rPr lang="nb-NO" dirty="0" err="1"/>
              <a:t>Lavvu</a:t>
            </a:r>
            <a:r>
              <a:rPr lang="nb-NO" dirty="0"/>
              <a:t> is a </a:t>
            </a:r>
            <a:r>
              <a:rPr lang="nb-NO" dirty="0" err="1"/>
              <a:t>conically</a:t>
            </a:r>
            <a:r>
              <a:rPr lang="nb-NO" dirty="0"/>
              <a:t> </a:t>
            </a:r>
            <a:r>
              <a:rPr lang="nb-NO" dirty="0" err="1"/>
              <a:t>shaped</a:t>
            </a:r>
            <a:r>
              <a:rPr lang="nb-NO" dirty="0"/>
              <a:t> tent, a </a:t>
            </a:r>
            <a:r>
              <a:rPr lang="nb-NO" dirty="0" err="1"/>
              <a:t>traditional</a:t>
            </a:r>
            <a:r>
              <a:rPr lang="nb-NO" dirty="0"/>
              <a:t> </a:t>
            </a:r>
            <a:r>
              <a:rPr lang="nb-NO" dirty="0" err="1"/>
              <a:t>S</a:t>
            </a:r>
            <a:r>
              <a:rPr lang="nb-NO" sz="1100" dirty="0" err="1"/>
              <a:t>ámi</a:t>
            </a:r>
            <a:r>
              <a:rPr lang="nb-NO" sz="1100" dirty="0"/>
              <a:t> </a:t>
            </a:r>
            <a:r>
              <a:rPr lang="nb-NO" sz="1100" dirty="0" err="1"/>
              <a:t>dwelling</a:t>
            </a:r>
            <a:r>
              <a:rPr lang="nb-NO" sz="1100" dirty="0"/>
              <a:t>.</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33</a:t>
            </a:fld>
            <a:endParaRPr lang="nb-NO"/>
          </a:p>
        </p:txBody>
      </p:sp>
    </p:spTree>
    <p:extLst>
      <p:ext uri="{BB962C8B-B14F-4D97-AF65-F5344CB8AC3E}">
        <p14:creationId xmlns:p14="http://schemas.microsoft.com/office/powerpoint/2010/main" val="1255224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07000"/>
              </a:lnSpc>
              <a:spcAft>
                <a:spcPts val="800"/>
              </a:spcAft>
            </a:pPr>
            <a:r>
              <a:rPr lang="en-US" sz="2800" u="none" dirty="0">
                <a:effectLst/>
                <a:latin typeface="Calibri"/>
                <a:cs typeface="Calibri"/>
              </a:rPr>
              <a:t>On the basis of a decision by UNESCO in 2019 the UN has declared the period 2022-2032 as the international decade for indigenous languages.</a:t>
            </a:r>
            <a:endParaRPr lang="nb-NO" sz="1800" u="none" dirty="0">
              <a:effectLst/>
              <a:latin typeface="Calibri"/>
              <a:cs typeface="Calibri"/>
            </a:endParaRPr>
          </a:p>
          <a:p>
            <a:pPr>
              <a:lnSpc>
                <a:spcPct val="107000"/>
              </a:lnSpc>
              <a:spcAft>
                <a:spcPts val="800"/>
              </a:spcAft>
            </a:pPr>
            <a:endParaRPr lang="nb-NO" sz="1800" b="1" u="sng"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nb-NO" sz="1800" b="1" u="none" dirty="0" err="1">
                <a:effectLst/>
                <a:latin typeface="Calibri"/>
                <a:ea typeface="Calibri" panose="020F0502020204030204" pitchFamily="34" charset="0"/>
                <a:cs typeface="Calibri"/>
              </a:rPr>
              <a:t>Follow</a:t>
            </a:r>
            <a:r>
              <a:rPr lang="nb-NO" sz="1800" b="1" u="none" dirty="0">
                <a:effectLst/>
                <a:latin typeface="Calibri"/>
                <a:ea typeface="Calibri" panose="020F0502020204030204" pitchFamily="34" charset="0"/>
                <a:cs typeface="Calibri"/>
              </a:rPr>
              <a:t>-up questions:</a:t>
            </a:r>
          </a:p>
          <a:p>
            <a:pPr marL="171450" indent="-171450">
              <a:buFont typeface="Arial" panose="020B0604020202020204" pitchFamily="34" charset="0"/>
              <a:buChar char="•"/>
            </a:pPr>
            <a:r>
              <a:rPr lang="nb-NO" dirty="0"/>
              <a:t>How </a:t>
            </a:r>
            <a:r>
              <a:rPr lang="nb-NO" dirty="0" err="1"/>
              <a:t>would</a:t>
            </a:r>
            <a:r>
              <a:rPr lang="nb-NO" dirty="0"/>
              <a:t> </a:t>
            </a:r>
            <a:r>
              <a:rPr lang="nb-NO" dirty="0" err="1"/>
              <a:t>you</a:t>
            </a:r>
            <a:r>
              <a:rPr lang="nb-NO" dirty="0"/>
              <a:t> </a:t>
            </a:r>
            <a:r>
              <a:rPr lang="nb-NO" dirty="0" err="1"/>
              <a:t>react</a:t>
            </a:r>
            <a:r>
              <a:rPr lang="nb-NO" dirty="0"/>
              <a:t> </a:t>
            </a:r>
            <a:r>
              <a:rPr lang="nb-NO" dirty="0" err="1"/>
              <a:t>if</a:t>
            </a:r>
            <a:r>
              <a:rPr lang="nb-NO" dirty="0"/>
              <a:t> </a:t>
            </a:r>
            <a:r>
              <a:rPr lang="nb-NO" dirty="0" err="1"/>
              <a:t>you</a:t>
            </a:r>
            <a:r>
              <a:rPr lang="nb-NO" dirty="0"/>
              <a:t> </a:t>
            </a:r>
            <a:r>
              <a:rPr lang="nb-NO" dirty="0" err="1"/>
              <a:t>were</a:t>
            </a:r>
            <a:r>
              <a:rPr lang="nb-NO" dirty="0"/>
              <a:t> not </a:t>
            </a:r>
            <a:r>
              <a:rPr lang="nb-NO" dirty="0" err="1"/>
              <a:t>allowed</a:t>
            </a:r>
            <a:r>
              <a:rPr lang="nb-NO" dirty="0"/>
              <a:t> to </a:t>
            </a:r>
            <a:r>
              <a:rPr lang="nb-NO" dirty="0" err="1"/>
              <a:t>speak</a:t>
            </a:r>
            <a:r>
              <a:rPr lang="nb-NO" dirty="0"/>
              <a:t> </a:t>
            </a:r>
            <a:r>
              <a:rPr lang="nb-NO" dirty="0" err="1"/>
              <a:t>your</a:t>
            </a:r>
            <a:r>
              <a:rPr lang="nb-NO" dirty="0"/>
              <a:t> </a:t>
            </a:r>
            <a:r>
              <a:rPr lang="nb-NO" dirty="0" err="1"/>
              <a:t>mother</a:t>
            </a:r>
            <a:r>
              <a:rPr lang="nb-NO" dirty="0"/>
              <a:t> </a:t>
            </a:r>
            <a:r>
              <a:rPr lang="nb-NO" dirty="0" err="1"/>
              <a:t>tongue</a:t>
            </a:r>
            <a:r>
              <a:rPr lang="nb-NO" dirty="0"/>
              <a:t> and all </a:t>
            </a:r>
            <a:r>
              <a:rPr lang="nb-NO" dirty="0" err="1"/>
              <a:t>public</a:t>
            </a:r>
            <a:r>
              <a:rPr lang="nb-NO" dirty="0"/>
              <a:t> </a:t>
            </a:r>
            <a:r>
              <a:rPr lang="nb-NO" dirty="0" err="1"/>
              <a:t>communication</a:t>
            </a:r>
            <a:r>
              <a:rPr lang="nb-NO" dirty="0"/>
              <a:t> </a:t>
            </a:r>
            <a:r>
              <a:rPr lang="nb-NO" dirty="0" err="1"/>
              <a:t>had</a:t>
            </a:r>
            <a:r>
              <a:rPr lang="nb-NO" dirty="0"/>
              <a:t> to be done in Norwegian?</a:t>
            </a:r>
            <a:endParaRPr lang="nb-NO" dirty="0">
              <a:cs typeface="Calibri" panose="020F0502020204030204"/>
            </a:endParaRPr>
          </a:p>
          <a:p>
            <a:pPr marL="171450" indent="-171450">
              <a:buFont typeface="Arial" panose="020B0604020202020204" pitchFamily="34" charset="0"/>
              <a:buChar char="•"/>
            </a:pPr>
            <a:r>
              <a:rPr lang="nb-NO" dirty="0">
                <a:sym typeface="Wingdings" panose="05000000000000000000" pitchFamily="2" charset="2"/>
              </a:rPr>
              <a:t>Do </a:t>
            </a:r>
            <a:r>
              <a:rPr lang="nb-NO" dirty="0" err="1">
                <a:sym typeface="Wingdings" panose="05000000000000000000" pitchFamily="2" charset="2"/>
              </a:rPr>
              <a:t>you</a:t>
            </a:r>
            <a:r>
              <a:rPr lang="nb-NO" dirty="0">
                <a:sym typeface="Wingdings" panose="05000000000000000000" pitchFamily="2" charset="2"/>
              </a:rPr>
              <a:t> </a:t>
            </a:r>
            <a:r>
              <a:rPr lang="nb-NO" dirty="0" err="1">
                <a:sym typeface="Wingdings" panose="05000000000000000000" pitchFamily="2" charset="2"/>
              </a:rPr>
              <a:t>think</a:t>
            </a:r>
            <a:r>
              <a:rPr lang="nb-NO" dirty="0">
                <a:sym typeface="Wingdings" panose="05000000000000000000" pitchFamily="2" charset="2"/>
              </a:rPr>
              <a:t> </a:t>
            </a:r>
            <a:r>
              <a:rPr lang="nb-NO" dirty="0" err="1">
                <a:sym typeface="Wingdings" panose="05000000000000000000" pitchFamily="2" charset="2"/>
              </a:rPr>
              <a:t>you</a:t>
            </a:r>
            <a:r>
              <a:rPr lang="nb-NO" dirty="0">
                <a:sym typeface="Wingdings" panose="05000000000000000000" pitchFamily="2" charset="2"/>
              </a:rPr>
              <a:t> </a:t>
            </a:r>
            <a:r>
              <a:rPr lang="nb-NO" dirty="0" err="1">
                <a:sym typeface="Wingdings" panose="05000000000000000000" pitchFamily="2" charset="2"/>
              </a:rPr>
              <a:t>would</a:t>
            </a:r>
            <a:r>
              <a:rPr lang="nb-NO" dirty="0">
                <a:sym typeface="Wingdings" panose="05000000000000000000" pitchFamily="2" charset="2"/>
              </a:rPr>
              <a:t> </a:t>
            </a:r>
            <a:r>
              <a:rPr lang="nb-NO" dirty="0" err="1">
                <a:sym typeface="Wingdings" panose="05000000000000000000" pitchFamily="2" charset="2"/>
              </a:rPr>
              <a:t>communicate</a:t>
            </a:r>
            <a:r>
              <a:rPr lang="nb-NO" dirty="0">
                <a:sym typeface="Wingdings" panose="05000000000000000000" pitchFamily="2" charset="2"/>
              </a:rPr>
              <a:t> </a:t>
            </a:r>
            <a:r>
              <a:rPr lang="nb-NO" dirty="0" err="1">
                <a:sym typeface="Wingdings" panose="05000000000000000000" pitchFamily="2" charset="2"/>
              </a:rPr>
              <a:t>the</a:t>
            </a:r>
            <a:r>
              <a:rPr lang="nb-NO" dirty="0">
                <a:sym typeface="Wingdings" panose="05000000000000000000" pitchFamily="2" charset="2"/>
              </a:rPr>
              <a:t> same </a:t>
            </a:r>
            <a:r>
              <a:rPr lang="nb-NO" dirty="0" err="1">
                <a:sym typeface="Wingdings" panose="05000000000000000000" pitchFamily="2" charset="2"/>
              </a:rPr>
              <a:t>way</a:t>
            </a:r>
            <a:r>
              <a:rPr lang="nb-NO" dirty="0">
                <a:sym typeface="Wingdings" panose="05000000000000000000" pitchFamily="2" charset="2"/>
              </a:rPr>
              <a:t> </a:t>
            </a:r>
            <a:r>
              <a:rPr lang="nb-NO" dirty="0" err="1">
                <a:sym typeface="Wingdings" panose="05000000000000000000" pitchFamily="2" charset="2"/>
              </a:rPr>
              <a:t>if</a:t>
            </a:r>
            <a:r>
              <a:rPr lang="nb-NO" dirty="0">
                <a:sym typeface="Wingdings" panose="05000000000000000000" pitchFamily="2" charset="2"/>
              </a:rPr>
              <a:t> </a:t>
            </a:r>
            <a:r>
              <a:rPr lang="nb-NO" dirty="0" err="1">
                <a:sym typeface="Wingdings" panose="05000000000000000000" pitchFamily="2" charset="2"/>
              </a:rPr>
              <a:t>you</a:t>
            </a:r>
            <a:r>
              <a:rPr lang="nb-NO" dirty="0">
                <a:sym typeface="Wingdings" panose="05000000000000000000" pitchFamily="2" charset="2"/>
              </a:rPr>
              <a:t> </a:t>
            </a:r>
            <a:r>
              <a:rPr lang="nb-NO" dirty="0" err="1">
                <a:sym typeface="Wingdings" panose="05000000000000000000" pitchFamily="2" charset="2"/>
              </a:rPr>
              <a:t>were</a:t>
            </a:r>
            <a:r>
              <a:rPr lang="nb-NO" dirty="0">
                <a:sym typeface="Wingdings" panose="05000000000000000000" pitchFamily="2" charset="2"/>
              </a:rPr>
              <a:t> </a:t>
            </a:r>
            <a:r>
              <a:rPr lang="nb-NO" dirty="0" err="1">
                <a:sym typeface="Wingdings" panose="05000000000000000000" pitchFamily="2" charset="2"/>
              </a:rPr>
              <a:t>only</a:t>
            </a:r>
            <a:r>
              <a:rPr lang="nb-NO" dirty="0">
                <a:sym typeface="Wingdings" panose="05000000000000000000" pitchFamily="2" charset="2"/>
              </a:rPr>
              <a:t> </a:t>
            </a:r>
            <a:r>
              <a:rPr lang="nb-NO" dirty="0" err="1">
                <a:sym typeface="Wingdings" panose="05000000000000000000" pitchFamily="2" charset="2"/>
              </a:rPr>
              <a:t>allowed</a:t>
            </a:r>
            <a:r>
              <a:rPr lang="nb-NO" dirty="0">
                <a:sym typeface="Wingdings" panose="05000000000000000000" pitchFamily="2" charset="2"/>
              </a:rPr>
              <a:t> to </a:t>
            </a:r>
            <a:r>
              <a:rPr lang="nb-NO" dirty="0" err="1">
                <a:sym typeface="Wingdings" panose="05000000000000000000" pitchFamily="2" charset="2"/>
              </a:rPr>
              <a:t>speak</a:t>
            </a:r>
            <a:r>
              <a:rPr lang="nb-NO" dirty="0">
                <a:sym typeface="Wingdings" panose="05000000000000000000" pitchFamily="2" charset="2"/>
              </a:rPr>
              <a:t> Norwegian in </a:t>
            </a:r>
            <a:r>
              <a:rPr lang="nb-NO" dirty="0" err="1">
                <a:sym typeface="Wingdings" panose="05000000000000000000" pitchFamily="2" charset="2"/>
              </a:rPr>
              <a:t>public</a:t>
            </a:r>
            <a:r>
              <a:rPr lang="nb-NO" dirty="0">
                <a:sym typeface="Wingdings" panose="05000000000000000000" pitchFamily="2" charset="2"/>
              </a:rPr>
              <a:t>?</a:t>
            </a:r>
            <a:endParaRPr lang="nb-NO" dirty="0">
              <a:cs typeface="Calibri" panose="020F0502020204030204"/>
              <a:sym typeface="Wingdings" panose="05000000000000000000" pitchFamily="2" charset="2"/>
            </a:endParaRPr>
          </a:p>
          <a:p>
            <a:pPr marL="171450" indent="-171450">
              <a:buFont typeface="Arial" panose="020B0604020202020204" pitchFamily="34" charset="0"/>
              <a:buChar char="•"/>
            </a:pPr>
            <a:r>
              <a:rPr lang="nb-NO" dirty="0" err="1">
                <a:sym typeface="Wingdings" panose="05000000000000000000" pitchFamily="2" charset="2"/>
              </a:rPr>
              <a:t>Why</a:t>
            </a:r>
            <a:r>
              <a:rPr lang="nb-NO" dirty="0">
                <a:sym typeface="Wingdings" panose="05000000000000000000" pitchFamily="2" charset="2"/>
              </a:rPr>
              <a:t> do </a:t>
            </a:r>
            <a:r>
              <a:rPr lang="nb-NO" dirty="0" err="1">
                <a:sym typeface="Wingdings" panose="05000000000000000000" pitchFamily="2" charset="2"/>
              </a:rPr>
              <a:t>you</a:t>
            </a:r>
            <a:r>
              <a:rPr lang="nb-NO" dirty="0">
                <a:sym typeface="Wingdings" panose="05000000000000000000" pitchFamily="2" charset="2"/>
              </a:rPr>
              <a:t> </a:t>
            </a:r>
            <a:r>
              <a:rPr lang="nb-NO" dirty="0" err="1">
                <a:sym typeface="Wingdings" panose="05000000000000000000" pitchFamily="2" charset="2"/>
              </a:rPr>
              <a:t>think</a:t>
            </a:r>
            <a:r>
              <a:rPr lang="nb-NO" dirty="0">
                <a:sym typeface="Wingdings" panose="05000000000000000000" pitchFamily="2" charset="2"/>
              </a:rPr>
              <a:t> </a:t>
            </a:r>
            <a:r>
              <a:rPr lang="nb-NO" dirty="0" err="1">
                <a:sym typeface="Wingdings" panose="05000000000000000000" pitchFamily="2" charset="2"/>
              </a:rPr>
              <a:t>the</a:t>
            </a:r>
            <a:r>
              <a:rPr lang="nb-NO" dirty="0">
                <a:sym typeface="Wingdings" panose="05000000000000000000" pitchFamily="2" charset="2"/>
              </a:rPr>
              <a:t> UN </a:t>
            </a:r>
            <a:r>
              <a:rPr lang="nb-NO" dirty="0" err="1">
                <a:sym typeface="Wingdings" panose="05000000000000000000" pitchFamily="2" charset="2"/>
              </a:rPr>
              <a:t>declared</a:t>
            </a:r>
            <a:r>
              <a:rPr lang="nb-NO" dirty="0">
                <a:sym typeface="Wingdings" panose="05000000000000000000" pitchFamily="2" charset="2"/>
              </a:rPr>
              <a:t> a </a:t>
            </a:r>
            <a:r>
              <a:rPr lang="nb-NO" dirty="0" err="1">
                <a:sym typeface="Wingdings" panose="05000000000000000000" pitchFamily="2" charset="2"/>
              </a:rPr>
              <a:t>decade</a:t>
            </a:r>
            <a:r>
              <a:rPr lang="nb-NO" dirty="0">
                <a:sym typeface="Wingdings" panose="05000000000000000000" pitchFamily="2" charset="2"/>
              </a:rPr>
              <a:t> for </a:t>
            </a:r>
            <a:r>
              <a:rPr lang="nb-NO" dirty="0" err="1">
                <a:sym typeface="Wingdings" panose="05000000000000000000" pitchFamily="2" charset="2"/>
              </a:rPr>
              <a:t>indigenous</a:t>
            </a:r>
            <a:r>
              <a:rPr lang="nb-NO" dirty="0">
                <a:sym typeface="Wingdings" panose="05000000000000000000" pitchFamily="2" charset="2"/>
              </a:rPr>
              <a:t> </a:t>
            </a:r>
            <a:r>
              <a:rPr lang="nb-NO" dirty="0" err="1">
                <a:sym typeface="Wingdings" panose="05000000000000000000" pitchFamily="2" charset="2"/>
              </a:rPr>
              <a:t>languages</a:t>
            </a:r>
            <a:r>
              <a:rPr lang="nb-NO" dirty="0">
                <a:sym typeface="Wingdings" panose="05000000000000000000" pitchFamily="2" charset="2"/>
              </a:rPr>
              <a:t>?</a:t>
            </a:r>
            <a:endParaRPr lang="nb-NO" dirty="0">
              <a:cs typeface="Calibri" panose="020F0502020204030204"/>
            </a:endParaRPr>
          </a:p>
          <a:p>
            <a:pPr marL="171450" indent="-171450">
              <a:buFont typeface="Arial" panose="020B0604020202020204" pitchFamily="34" charset="0"/>
              <a:buChar char="•"/>
              <a:defRPr/>
            </a:pPr>
            <a:r>
              <a:rPr lang="nb-NO" sz="1200" dirty="0" err="1">
                <a:effectLst/>
                <a:latin typeface="Calibri" panose="020F0502020204030204"/>
                <a:ea typeface="Calibri" panose="020F0502020204030204" pitchFamily="34" charset="0"/>
                <a:cs typeface="Calibri" panose="020F0502020204030204"/>
              </a:rPr>
              <a:t>Does</a:t>
            </a:r>
            <a:r>
              <a:rPr lang="nb-NO" sz="1200" dirty="0">
                <a:effectLst/>
                <a:latin typeface="Calibri" panose="020F0502020204030204"/>
                <a:ea typeface="Calibri" panose="020F0502020204030204" pitchFamily="34" charset="0"/>
                <a:cs typeface="Calibri" panose="020F0502020204030204"/>
              </a:rPr>
              <a:t> </a:t>
            </a:r>
            <a:r>
              <a:rPr lang="nb-NO" sz="1200" dirty="0" err="1">
                <a:effectLst/>
                <a:latin typeface="Calibri" panose="020F0502020204030204"/>
                <a:ea typeface="Calibri" panose="020F0502020204030204" pitchFamily="34" charset="0"/>
                <a:cs typeface="Calibri" panose="020F0502020204030204"/>
              </a:rPr>
              <a:t>the</a:t>
            </a:r>
            <a:r>
              <a:rPr lang="nb-NO" sz="1200" dirty="0">
                <a:effectLst/>
                <a:latin typeface="Calibri" panose="020F0502020204030204"/>
                <a:ea typeface="Calibri" panose="020F0502020204030204" pitchFamily="34" charset="0"/>
                <a:cs typeface="Calibri" panose="020F0502020204030204"/>
              </a:rPr>
              <a:t> Norwegian </a:t>
            </a:r>
            <a:r>
              <a:rPr lang="nb-NO" sz="1200" dirty="0" err="1">
                <a:effectLst/>
                <a:latin typeface="Calibri" panose="020F0502020204030204"/>
                <a:ea typeface="Calibri" panose="020F0502020204030204" pitchFamily="34" charset="0"/>
                <a:cs typeface="Calibri" panose="020F0502020204030204"/>
              </a:rPr>
              <a:t>majority</a:t>
            </a:r>
            <a:r>
              <a:rPr lang="nb-NO" sz="1200" dirty="0">
                <a:effectLst/>
                <a:latin typeface="Calibri" panose="020F0502020204030204"/>
                <a:ea typeface="Calibri" panose="020F0502020204030204" pitchFamily="34" charset="0"/>
                <a:cs typeface="Calibri" panose="020F0502020204030204"/>
              </a:rPr>
              <a:t> </a:t>
            </a:r>
            <a:r>
              <a:rPr lang="nb-NO" sz="1200" dirty="0" err="1">
                <a:effectLst/>
                <a:latin typeface="Calibri" panose="020F0502020204030204"/>
                <a:ea typeface="Calibri" panose="020F0502020204030204" pitchFamily="34" charset="0"/>
                <a:cs typeface="Calibri" panose="020F0502020204030204"/>
              </a:rPr>
              <a:t>population</a:t>
            </a:r>
            <a:r>
              <a:rPr lang="nb-NO" sz="1200" dirty="0">
                <a:effectLst/>
                <a:latin typeface="Calibri" panose="020F0502020204030204"/>
                <a:ea typeface="Calibri" panose="020F0502020204030204" pitchFamily="34" charset="0"/>
                <a:cs typeface="Calibri" panose="020F0502020204030204"/>
              </a:rPr>
              <a:t> have </a:t>
            </a:r>
            <a:r>
              <a:rPr lang="nb-NO" sz="1200" dirty="0" err="1">
                <a:effectLst/>
                <a:latin typeface="Calibri" panose="020F0502020204030204"/>
                <a:ea typeface="Calibri" panose="020F0502020204030204" pitchFamily="34" charset="0"/>
                <a:cs typeface="Calibri" panose="020F0502020204030204"/>
              </a:rPr>
              <a:t>any</a:t>
            </a:r>
            <a:r>
              <a:rPr lang="nb-NO" sz="1200" dirty="0">
                <a:effectLst/>
                <a:latin typeface="Calibri" panose="020F0502020204030204"/>
                <a:ea typeface="Calibri" panose="020F0502020204030204" pitchFamily="34" charset="0"/>
                <a:cs typeface="Calibri" panose="020F0502020204030204"/>
              </a:rPr>
              <a:t> </a:t>
            </a:r>
            <a:r>
              <a:rPr lang="nb-NO" sz="1200" dirty="0" err="1">
                <a:effectLst/>
                <a:latin typeface="Calibri" panose="020F0502020204030204"/>
                <a:ea typeface="Calibri" panose="020F0502020204030204" pitchFamily="34" charset="0"/>
                <a:cs typeface="Calibri" panose="020F0502020204030204"/>
              </a:rPr>
              <a:t>responsibility</a:t>
            </a:r>
            <a:r>
              <a:rPr lang="nb-NO" sz="1200" dirty="0">
                <a:effectLst/>
                <a:latin typeface="Calibri" panose="020F0502020204030204"/>
                <a:ea typeface="Calibri" panose="020F0502020204030204" pitchFamily="34" charset="0"/>
                <a:cs typeface="Calibri" panose="020F0502020204030204"/>
              </a:rPr>
              <a:t> in </a:t>
            </a:r>
            <a:r>
              <a:rPr lang="nb-NO" sz="1200" dirty="0" err="1">
                <a:effectLst/>
                <a:latin typeface="Calibri" panose="020F0502020204030204"/>
                <a:ea typeface="Calibri" panose="020F0502020204030204" pitchFamily="34" charset="0"/>
                <a:cs typeface="Calibri" panose="020F0502020204030204"/>
              </a:rPr>
              <a:t>making</a:t>
            </a:r>
            <a:r>
              <a:rPr lang="nb-NO" sz="1200" dirty="0">
                <a:effectLst/>
                <a:latin typeface="Calibri" panose="020F0502020204030204"/>
                <a:ea typeface="Calibri" panose="020F0502020204030204" pitchFamily="34" charset="0"/>
                <a:cs typeface="Calibri" panose="020F0502020204030204"/>
              </a:rPr>
              <a:t> sure </a:t>
            </a:r>
            <a:r>
              <a:rPr lang="nb-NO" sz="1200" dirty="0" err="1">
                <a:effectLst/>
                <a:latin typeface="Calibri" panose="020F0502020204030204"/>
                <a:ea typeface="Calibri" panose="020F0502020204030204" pitchFamily="34" charset="0"/>
                <a:cs typeface="Calibri" panose="020F0502020204030204"/>
              </a:rPr>
              <a:t>Sámi</a:t>
            </a:r>
            <a:r>
              <a:rPr lang="nb-NO" sz="1200" dirty="0">
                <a:effectLst/>
                <a:latin typeface="Calibri" panose="020F0502020204030204"/>
                <a:ea typeface="Calibri" panose="020F0502020204030204" pitchFamily="34" charset="0"/>
                <a:cs typeface="Calibri" panose="020F0502020204030204"/>
              </a:rPr>
              <a:t> </a:t>
            </a:r>
            <a:r>
              <a:rPr lang="nb-NO" sz="1200" dirty="0" err="1">
                <a:effectLst/>
                <a:latin typeface="Calibri" panose="020F0502020204030204"/>
                <a:ea typeface="Calibri" panose="020F0502020204030204" pitchFamily="34" charset="0"/>
                <a:cs typeface="Calibri" panose="020F0502020204030204"/>
              </a:rPr>
              <a:t>languages</a:t>
            </a:r>
            <a:r>
              <a:rPr lang="nb-NO" sz="1200" dirty="0">
                <a:effectLst/>
                <a:latin typeface="Calibri" panose="020F0502020204030204"/>
                <a:ea typeface="Calibri" panose="020F0502020204030204" pitchFamily="34" charset="0"/>
                <a:cs typeface="Calibri" panose="020F0502020204030204"/>
              </a:rPr>
              <a:t> </a:t>
            </a:r>
            <a:r>
              <a:rPr lang="nb-NO" sz="1200" dirty="0" err="1">
                <a:effectLst/>
                <a:latin typeface="Calibri" panose="020F0502020204030204"/>
                <a:ea typeface="Calibri" panose="020F0502020204030204" pitchFamily="34" charset="0"/>
                <a:cs typeface="Calibri" panose="020F0502020204030204"/>
              </a:rPr>
              <a:t>survive</a:t>
            </a:r>
            <a:r>
              <a:rPr lang="nb-NO" sz="1200" dirty="0">
                <a:effectLst/>
                <a:latin typeface="Calibri" panose="020F0502020204030204"/>
                <a:ea typeface="Calibri" panose="020F0502020204030204" pitchFamily="34" charset="0"/>
                <a:cs typeface="Calibri" panose="020F0502020204030204"/>
              </a:rPr>
              <a:t> and </a:t>
            </a:r>
            <a:r>
              <a:rPr lang="nb-NO" sz="1200" dirty="0" err="1">
                <a:effectLst/>
                <a:latin typeface="Calibri" panose="020F0502020204030204"/>
                <a:ea typeface="Calibri" panose="020F0502020204030204" pitchFamily="34" charset="0"/>
                <a:cs typeface="Calibri" panose="020F0502020204030204"/>
              </a:rPr>
              <a:t>develop</a:t>
            </a:r>
            <a:r>
              <a:rPr lang="nb-NO" sz="1200" dirty="0">
                <a:effectLst/>
                <a:latin typeface="Calibri" panose="020F0502020204030204"/>
                <a:ea typeface="Calibri" panose="020F0502020204030204" pitchFamily="34" charset="0"/>
                <a:cs typeface="Calibri" panose="020F0502020204030204"/>
              </a:rPr>
              <a:t>?</a:t>
            </a:r>
          </a:p>
          <a:p>
            <a:pPr marR="0" lvl="0" algn="l" defTabSz="914400" rtl="0" eaLnBrk="1" fontAlgn="auto" latinLnBrk="0" hangingPunct="1">
              <a:lnSpc>
                <a:spcPct val="100000"/>
              </a:lnSpc>
              <a:spcBef>
                <a:spcPts val="0"/>
              </a:spcBef>
              <a:spcAft>
                <a:spcPts val="0"/>
              </a:spcAft>
              <a:buClrTx/>
              <a:buSzTx/>
              <a:tabLst/>
              <a:defRPr/>
            </a:pPr>
            <a:endParaRPr lang="nb-NO"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nb-NO" sz="1200" dirty="0">
              <a:effectLst/>
              <a:latin typeface="Calibri" panose="020F0502020204030204" pitchFamily="34" charset="0"/>
              <a:cs typeface="Times New Roman" panose="02020603050405020304" pitchFamily="18" charset="0"/>
            </a:endParaRPr>
          </a:p>
          <a:p>
            <a:pPr marL="0" indent="0">
              <a:buFontTx/>
              <a:buNone/>
            </a:pPr>
            <a:endParaRPr lang="nb-NO" dirty="0">
              <a:sym typeface="Wingdings" panose="05000000000000000000" pitchFamily="2" charset="2"/>
            </a:endParaRP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B0766993-A16F-41D1-A602-B351B6AF36A4}" type="slidenum">
              <a:rPr lang="nb-NO" smtClean="0"/>
              <a:t>34</a:t>
            </a:fld>
            <a:endParaRPr lang="nb-NO"/>
          </a:p>
        </p:txBody>
      </p:sp>
    </p:spTree>
    <p:extLst>
      <p:ext uri="{BB962C8B-B14F-4D97-AF65-F5344CB8AC3E}">
        <p14:creationId xmlns:p14="http://schemas.microsoft.com/office/powerpoint/2010/main" val="3545883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a:ea typeface="Calibri"/>
                <a:cs typeface="Calibri"/>
              </a:rPr>
              <a:t>The Norwegian </a:t>
            </a:r>
            <a:r>
              <a:rPr lang="nb-NO" sz="1800" dirty="0" err="1">
                <a:effectLst/>
                <a:latin typeface="Calibri"/>
                <a:ea typeface="Calibri"/>
                <a:cs typeface="Calibri"/>
              </a:rPr>
              <a:t>education</a:t>
            </a:r>
            <a:r>
              <a:rPr lang="nb-NO" sz="1800" dirty="0">
                <a:effectLst/>
                <a:latin typeface="Calibri"/>
                <a:ea typeface="Calibri"/>
                <a:cs typeface="Calibri"/>
              </a:rPr>
              <a:t> </a:t>
            </a:r>
            <a:r>
              <a:rPr lang="nb-NO" sz="1800" dirty="0" err="1">
                <a:effectLst/>
                <a:latin typeface="Calibri"/>
                <a:ea typeface="Calibri"/>
                <a:cs typeface="Calibri"/>
              </a:rPr>
              <a:t>law</a:t>
            </a:r>
            <a:r>
              <a:rPr lang="nb-NO" sz="1800" dirty="0">
                <a:effectLst/>
                <a:latin typeface="Calibri"/>
                <a:ea typeface="Calibri"/>
                <a:cs typeface="Calibri"/>
              </a:rPr>
              <a:t> </a:t>
            </a:r>
            <a:r>
              <a:rPr lang="nb-NO" sz="1800" dirty="0" err="1">
                <a:effectLst/>
                <a:latin typeface="Calibri"/>
                <a:ea typeface="Calibri"/>
                <a:cs typeface="Calibri"/>
              </a:rPr>
              <a:t>gives</a:t>
            </a:r>
            <a:r>
              <a:rPr lang="nb-NO" sz="1800" dirty="0">
                <a:effectLst/>
                <a:latin typeface="Calibri"/>
                <a:ea typeface="Calibri"/>
                <a:cs typeface="Calibri"/>
              </a:rPr>
              <a:t> </a:t>
            </a:r>
            <a:r>
              <a:rPr lang="nb-NO" sz="1800" dirty="0" err="1">
                <a:effectLst/>
                <a:latin typeface="Calibri"/>
                <a:ea typeface="Calibri"/>
                <a:cs typeface="Calibri"/>
              </a:rPr>
              <a:t>elementary</a:t>
            </a:r>
            <a:r>
              <a:rPr lang="nb-NO" sz="1800" dirty="0">
                <a:effectLst/>
                <a:latin typeface="Calibri"/>
                <a:ea typeface="Calibri"/>
                <a:cs typeface="Calibri"/>
              </a:rPr>
              <a:t> </a:t>
            </a:r>
            <a:r>
              <a:rPr lang="nb-NO" sz="1800" dirty="0" err="1">
                <a:effectLst/>
                <a:latin typeface="Calibri"/>
                <a:ea typeface="Calibri"/>
                <a:cs typeface="Calibri"/>
              </a:rPr>
              <a:t>school</a:t>
            </a:r>
            <a:r>
              <a:rPr lang="nb-NO" sz="1800" dirty="0">
                <a:effectLst/>
                <a:latin typeface="Calibri"/>
                <a:ea typeface="Calibri"/>
                <a:cs typeface="Calibri"/>
              </a:rPr>
              <a:t> </a:t>
            </a:r>
            <a:r>
              <a:rPr lang="nb-NO" sz="1800" dirty="0" err="1">
                <a:effectLst/>
                <a:latin typeface="Calibri"/>
                <a:ea typeface="Calibri"/>
                <a:cs typeface="Calibri"/>
              </a:rPr>
              <a:t>children</a:t>
            </a:r>
            <a:r>
              <a:rPr lang="nb-NO" sz="1800" dirty="0">
                <a:effectLst/>
                <a:latin typeface="Calibri"/>
                <a:ea typeface="Calibri"/>
                <a:cs typeface="Calibri"/>
              </a:rPr>
              <a:t> in </a:t>
            </a:r>
            <a:r>
              <a:rPr lang="nb-NO" sz="1800" dirty="0" err="1">
                <a:effectLst/>
                <a:latin typeface="Calibri"/>
                <a:ea typeface="Calibri"/>
                <a:cs typeface="Calibri"/>
              </a:rPr>
              <a:t>Sámi</a:t>
            </a:r>
            <a:r>
              <a:rPr lang="nb-NO" sz="1800" dirty="0">
                <a:effectLst/>
                <a:latin typeface="Calibri"/>
                <a:ea typeface="Calibri"/>
                <a:cs typeface="Calibri"/>
              </a:rPr>
              <a:t> </a:t>
            </a:r>
            <a:r>
              <a:rPr lang="nb-NO" sz="1800" dirty="0" err="1">
                <a:effectLst/>
                <a:latin typeface="Calibri"/>
                <a:ea typeface="Calibri"/>
                <a:cs typeface="Calibri"/>
              </a:rPr>
              <a:t>districts</a:t>
            </a:r>
            <a:r>
              <a:rPr lang="nb-NO" sz="1800" dirty="0">
                <a:effectLst/>
                <a:latin typeface="Calibri"/>
                <a:ea typeface="Calibri"/>
                <a:cs typeface="Calibri"/>
              </a:rPr>
              <a:t> </a:t>
            </a:r>
            <a:r>
              <a:rPr lang="nb-NO" sz="1800" dirty="0" err="1">
                <a:effectLst/>
                <a:latin typeface="Calibri"/>
                <a:ea typeface="Calibri"/>
                <a:cs typeface="Calibri"/>
              </a:rPr>
              <a:t>the</a:t>
            </a:r>
            <a:r>
              <a:rPr lang="nb-NO" sz="1800" dirty="0">
                <a:effectLst/>
                <a:latin typeface="Calibri"/>
                <a:ea typeface="Calibri"/>
                <a:cs typeface="Calibri"/>
              </a:rPr>
              <a:t> right to </a:t>
            </a:r>
            <a:r>
              <a:rPr lang="nb-NO" sz="1800" dirty="0" err="1">
                <a:effectLst/>
                <a:latin typeface="Calibri"/>
                <a:ea typeface="Calibri"/>
                <a:cs typeface="Calibri"/>
              </a:rPr>
              <a:t>their</a:t>
            </a:r>
            <a:r>
              <a:rPr lang="nb-NO" sz="1800" dirty="0">
                <a:effectLst/>
                <a:latin typeface="Calibri"/>
                <a:ea typeface="Calibri"/>
                <a:cs typeface="Calibri"/>
              </a:rPr>
              <a:t> </a:t>
            </a:r>
            <a:r>
              <a:rPr lang="nb-NO" sz="1800" dirty="0" err="1">
                <a:effectLst/>
                <a:latin typeface="Calibri"/>
                <a:ea typeface="Calibri"/>
                <a:cs typeface="Calibri"/>
              </a:rPr>
              <a:t>education</a:t>
            </a:r>
            <a:r>
              <a:rPr lang="nb-NO" sz="1800" dirty="0">
                <a:effectLst/>
                <a:latin typeface="Calibri"/>
                <a:ea typeface="Calibri"/>
                <a:cs typeface="Calibri"/>
              </a:rPr>
              <a:t> held in </a:t>
            </a:r>
            <a:r>
              <a:rPr lang="nb-NO" sz="1800" dirty="0" err="1">
                <a:effectLst/>
                <a:latin typeface="Calibri"/>
                <a:ea typeface="Calibri"/>
                <a:cs typeface="Calibri"/>
              </a:rPr>
              <a:t>Sámi</a:t>
            </a:r>
            <a:r>
              <a:rPr lang="nb-NO" sz="1800" dirty="0">
                <a:effectLst/>
                <a:latin typeface="Calibri"/>
                <a:ea typeface="Calibri"/>
                <a:cs typeface="Calibri"/>
              </a:rPr>
              <a:t>. All </a:t>
            </a:r>
            <a:r>
              <a:rPr lang="nb-NO" sz="1800" dirty="0" err="1">
                <a:effectLst/>
                <a:latin typeface="Calibri"/>
                <a:ea typeface="Calibri"/>
                <a:cs typeface="Calibri"/>
              </a:rPr>
              <a:t>S</a:t>
            </a:r>
            <a:r>
              <a:rPr lang="nb-NO" sz="1600" dirty="0" err="1">
                <a:effectLst/>
                <a:latin typeface="Calibri"/>
                <a:ea typeface="Calibri"/>
                <a:cs typeface="Calibri"/>
              </a:rPr>
              <a:t>ámi</a:t>
            </a:r>
            <a:r>
              <a:rPr lang="nb-NO" sz="1600" dirty="0">
                <a:effectLst/>
                <a:latin typeface="Calibri"/>
                <a:ea typeface="Calibri"/>
                <a:cs typeface="Calibri"/>
              </a:rPr>
              <a:t> </a:t>
            </a:r>
            <a:r>
              <a:rPr lang="nb-NO" sz="1600" dirty="0" err="1">
                <a:effectLst/>
                <a:latin typeface="Calibri"/>
                <a:ea typeface="Calibri"/>
                <a:cs typeface="Calibri"/>
              </a:rPr>
              <a:t>upper</a:t>
            </a:r>
            <a:r>
              <a:rPr lang="nb-NO" sz="1600" dirty="0">
                <a:effectLst/>
                <a:latin typeface="Calibri"/>
                <a:ea typeface="Calibri"/>
                <a:cs typeface="Calibri"/>
              </a:rPr>
              <a:t> </a:t>
            </a:r>
            <a:r>
              <a:rPr lang="nb-NO" sz="1600" dirty="0" err="1">
                <a:effectLst/>
                <a:latin typeface="Calibri"/>
                <a:ea typeface="Calibri"/>
                <a:cs typeface="Calibri"/>
              </a:rPr>
              <a:t>secondary</a:t>
            </a:r>
            <a:r>
              <a:rPr lang="nb-NO" sz="1600" dirty="0">
                <a:effectLst/>
                <a:latin typeface="Calibri"/>
                <a:ea typeface="Calibri"/>
                <a:cs typeface="Calibri"/>
              </a:rPr>
              <a:t> students have </a:t>
            </a:r>
            <a:r>
              <a:rPr lang="nb-NO" sz="1600" dirty="0" err="1">
                <a:effectLst/>
                <a:latin typeface="Calibri"/>
                <a:ea typeface="Calibri"/>
                <a:cs typeface="Calibri"/>
              </a:rPr>
              <a:t>the</a:t>
            </a:r>
            <a:r>
              <a:rPr lang="nb-NO" sz="1600" dirty="0">
                <a:effectLst/>
                <a:latin typeface="Calibri"/>
                <a:ea typeface="Calibri"/>
                <a:cs typeface="Calibri"/>
              </a:rPr>
              <a:t> right to </a:t>
            </a:r>
            <a:r>
              <a:rPr lang="nb-NO" sz="1600" dirty="0" err="1">
                <a:effectLst/>
                <a:latin typeface="Calibri"/>
                <a:ea typeface="Calibri"/>
                <a:cs typeface="Calibri"/>
              </a:rPr>
              <a:t>education</a:t>
            </a:r>
            <a:r>
              <a:rPr lang="nb-NO" sz="1600" dirty="0">
                <a:effectLst/>
                <a:latin typeface="Calibri"/>
                <a:ea typeface="Calibri"/>
                <a:cs typeface="Calibri"/>
              </a:rPr>
              <a:t> held in </a:t>
            </a:r>
            <a:r>
              <a:rPr lang="nb-NO" sz="1600" dirty="0" err="1">
                <a:effectLst/>
                <a:latin typeface="Calibri"/>
                <a:ea typeface="Calibri"/>
                <a:cs typeface="Calibri"/>
              </a:rPr>
              <a:t>Sámi</a:t>
            </a:r>
            <a:r>
              <a:rPr lang="nb-NO" sz="1600" dirty="0">
                <a:effectLst/>
                <a:latin typeface="Calibri"/>
                <a:ea typeface="Calibri"/>
                <a:cs typeface="Calibri"/>
              </a:rPr>
              <a:t>.</a:t>
            </a:r>
          </a:p>
          <a:p>
            <a:pPr>
              <a:lnSpc>
                <a:spcPct val="107000"/>
              </a:lnSpc>
              <a:spcAft>
                <a:spcPts val="800"/>
              </a:spcAft>
            </a:pPr>
            <a:endParaRPr lang="nb-NO" sz="1600" dirty="0">
              <a:effectLst/>
              <a:latin typeface="Calibri"/>
              <a:ea typeface="Calibri"/>
              <a:cs typeface="Calibri"/>
            </a:endParaRPr>
          </a:p>
          <a:p>
            <a:pPr>
              <a:lnSpc>
                <a:spcPct val="107000"/>
              </a:lnSpc>
              <a:spcAft>
                <a:spcPts val="800"/>
              </a:spcAft>
            </a:pPr>
            <a:r>
              <a:rPr lang="nb-NO" sz="1600" dirty="0">
                <a:effectLst/>
                <a:latin typeface="Calibri"/>
                <a:ea typeface="Calibri"/>
                <a:cs typeface="Calibri"/>
              </a:rPr>
              <a:t>One </a:t>
            </a:r>
            <a:r>
              <a:rPr lang="nb-NO" sz="1600" dirty="0" err="1">
                <a:effectLst/>
                <a:latin typeface="Calibri"/>
                <a:ea typeface="Calibri"/>
                <a:cs typeface="Calibri"/>
              </a:rPr>
              <a:t>discriminatory</a:t>
            </a:r>
            <a:r>
              <a:rPr lang="nb-NO" sz="1600" dirty="0">
                <a:effectLst/>
                <a:latin typeface="Calibri"/>
                <a:ea typeface="Calibri"/>
                <a:cs typeface="Calibri"/>
              </a:rPr>
              <a:t> </a:t>
            </a:r>
            <a:r>
              <a:rPr lang="nb-NO" sz="1600" dirty="0" err="1">
                <a:effectLst/>
                <a:latin typeface="Calibri"/>
                <a:ea typeface="Calibri"/>
                <a:cs typeface="Calibri"/>
              </a:rPr>
              <a:t>accusation</a:t>
            </a:r>
            <a:r>
              <a:rPr lang="nb-NO" sz="1600" dirty="0">
                <a:effectLst/>
                <a:latin typeface="Calibri"/>
                <a:ea typeface="Calibri"/>
                <a:cs typeface="Calibri"/>
              </a:rPr>
              <a:t> is </a:t>
            </a:r>
            <a:r>
              <a:rPr lang="nb-NO" sz="1600" dirty="0" err="1">
                <a:effectLst/>
                <a:latin typeface="Calibri"/>
                <a:ea typeface="Calibri"/>
                <a:cs typeface="Calibri"/>
              </a:rPr>
              <a:t>that</a:t>
            </a:r>
            <a:r>
              <a:rPr lang="nb-NO" sz="1600" dirty="0">
                <a:effectLst/>
                <a:latin typeface="Calibri"/>
                <a:ea typeface="Calibri"/>
                <a:cs typeface="Calibri"/>
              </a:rPr>
              <a:t> </a:t>
            </a:r>
            <a:r>
              <a:rPr lang="nb-NO" sz="1600" dirty="0" err="1">
                <a:effectLst/>
                <a:latin typeface="Calibri"/>
                <a:ea typeface="Calibri"/>
                <a:cs typeface="Calibri"/>
              </a:rPr>
              <a:t>some</a:t>
            </a:r>
            <a:r>
              <a:rPr lang="nb-NO" sz="1600" dirty="0">
                <a:effectLst/>
                <a:latin typeface="Calibri"/>
                <a:ea typeface="Calibri"/>
                <a:cs typeface="Calibri"/>
              </a:rPr>
              <a:t> </a:t>
            </a:r>
            <a:r>
              <a:rPr lang="nb-NO" sz="1600" dirty="0" err="1">
                <a:effectLst/>
                <a:latin typeface="Calibri"/>
                <a:ea typeface="Calibri"/>
                <a:cs typeface="Calibri"/>
              </a:rPr>
              <a:t>Sámi</a:t>
            </a:r>
            <a:r>
              <a:rPr lang="nb-NO" sz="1600" dirty="0">
                <a:effectLst/>
                <a:latin typeface="Calibri"/>
                <a:ea typeface="Calibri"/>
                <a:cs typeface="Calibri"/>
              </a:rPr>
              <a:t> </a:t>
            </a:r>
            <a:r>
              <a:rPr lang="nb-NO" sz="1600" dirty="0" err="1">
                <a:effectLst/>
                <a:latin typeface="Calibri"/>
                <a:ea typeface="Calibri"/>
                <a:cs typeface="Calibri"/>
              </a:rPr>
              <a:t>people</a:t>
            </a:r>
            <a:r>
              <a:rPr lang="nb-NO" sz="1600" dirty="0">
                <a:effectLst/>
                <a:latin typeface="Calibri"/>
                <a:ea typeface="Calibri"/>
                <a:cs typeface="Calibri"/>
              </a:rPr>
              <a:t> have </a:t>
            </a:r>
            <a:r>
              <a:rPr lang="nb-NO" sz="1600" dirty="0" err="1">
                <a:effectLst/>
                <a:latin typeface="Calibri"/>
                <a:ea typeface="Calibri"/>
                <a:cs typeface="Calibri"/>
              </a:rPr>
              <a:t>been</a:t>
            </a:r>
            <a:r>
              <a:rPr lang="nb-NO" sz="1600" dirty="0">
                <a:effectLst/>
                <a:latin typeface="Calibri"/>
                <a:ea typeface="Calibri"/>
                <a:cs typeface="Calibri"/>
              </a:rPr>
              <a:t> </a:t>
            </a:r>
            <a:r>
              <a:rPr lang="nb-NO" sz="1600" dirty="0" err="1">
                <a:effectLst/>
                <a:latin typeface="Calibri"/>
                <a:ea typeface="Calibri"/>
                <a:cs typeface="Calibri"/>
              </a:rPr>
              <a:t>subjected</a:t>
            </a:r>
            <a:r>
              <a:rPr lang="nb-NO" sz="1600" dirty="0">
                <a:effectLst/>
                <a:latin typeface="Calibri"/>
                <a:ea typeface="Calibri"/>
                <a:cs typeface="Calibri"/>
              </a:rPr>
              <a:t> to </a:t>
            </a:r>
            <a:r>
              <a:rPr lang="nb-NO" sz="1600" dirty="0" err="1">
                <a:effectLst/>
                <a:latin typeface="Calibri"/>
                <a:ea typeface="Calibri"/>
                <a:cs typeface="Calibri"/>
              </a:rPr>
              <a:t>when</a:t>
            </a:r>
            <a:r>
              <a:rPr lang="nb-NO" sz="1600" dirty="0">
                <a:effectLst/>
                <a:latin typeface="Calibri"/>
                <a:ea typeface="Calibri"/>
                <a:cs typeface="Calibri"/>
              </a:rPr>
              <a:t> </a:t>
            </a:r>
            <a:r>
              <a:rPr lang="nb-NO" sz="1600" dirty="0" err="1">
                <a:effectLst/>
                <a:latin typeface="Calibri"/>
                <a:ea typeface="Calibri"/>
                <a:cs typeface="Calibri"/>
              </a:rPr>
              <a:t>they</a:t>
            </a:r>
            <a:r>
              <a:rPr lang="nb-NO" sz="1600" dirty="0">
                <a:effectLst/>
                <a:latin typeface="Calibri"/>
                <a:ea typeface="Calibri"/>
                <a:cs typeface="Calibri"/>
              </a:rPr>
              <a:t> </a:t>
            </a:r>
            <a:r>
              <a:rPr lang="nb-NO" sz="1600" dirty="0" err="1">
                <a:effectLst/>
                <a:latin typeface="Calibri"/>
                <a:ea typeface="Calibri"/>
                <a:cs typeface="Calibri"/>
              </a:rPr>
              <a:t>speak</a:t>
            </a:r>
            <a:r>
              <a:rPr lang="nb-NO" sz="1600" dirty="0">
                <a:effectLst/>
                <a:latin typeface="Calibri"/>
                <a:ea typeface="Calibri"/>
                <a:cs typeface="Calibri"/>
              </a:rPr>
              <a:t> </a:t>
            </a:r>
            <a:r>
              <a:rPr lang="nb-NO" sz="1600" dirty="0" err="1">
                <a:effectLst/>
                <a:latin typeface="Calibri"/>
                <a:ea typeface="Calibri"/>
                <a:cs typeface="Calibri"/>
              </a:rPr>
              <a:t>S</a:t>
            </a:r>
            <a:r>
              <a:rPr lang="nb-NO" sz="1400" dirty="0" err="1">
                <a:effectLst/>
                <a:latin typeface="Calibri"/>
                <a:ea typeface="Calibri"/>
                <a:cs typeface="Calibri"/>
              </a:rPr>
              <a:t>ámi</a:t>
            </a:r>
            <a:r>
              <a:rPr lang="nb-NO" sz="1400" dirty="0">
                <a:effectLst/>
                <a:latin typeface="Calibri"/>
                <a:ea typeface="Calibri"/>
                <a:cs typeface="Calibri"/>
              </a:rPr>
              <a:t> in </a:t>
            </a:r>
            <a:r>
              <a:rPr lang="nb-NO" sz="1400" dirty="0" err="1">
                <a:effectLst/>
                <a:latin typeface="Calibri"/>
                <a:ea typeface="Calibri"/>
                <a:cs typeface="Calibri"/>
              </a:rPr>
              <a:t>public</a:t>
            </a:r>
            <a:r>
              <a:rPr lang="nb-NO" sz="1400" dirty="0">
                <a:effectLst/>
                <a:latin typeface="Calibri"/>
                <a:ea typeface="Calibri"/>
                <a:cs typeface="Calibri"/>
              </a:rPr>
              <a:t> is </a:t>
            </a:r>
            <a:r>
              <a:rPr lang="nb-NO" sz="1400" dirty="0" err="1">
                <a:effectLst/>
                <a:latin typeface="Calibri"/>
                <a:ea typeface="Calibri"/>
                <a:cs typeface="Calibri"/>
              </a:rPr>
              <a:t>that</a:t>
            </a:r>
            <a:r>
              <a:rPr lang="nb-NO" sz="1400" dirty="0">
                <a:effectLst/>
                <a:latin typeface="Calibri"/>
                <a:ea typeface="Calibri"/>
                <a:cs typeface="Calibri"/>
              </a:rPr>
              <a:t> </a:t>
            </a:r>
            <a:r>
              <a:rPr lang="nb-NO" sz="1400" dirty="0" err="1">
                <a:effectLst/>
                <a:latin typeface="Calibri"/>
                <a:ea typeface="Calibri"/>
                <a:cs typeface="Calibri"/>
              </a:rPr>
              <a:t>they</a:t>
            </a:r>
            <a:r>
              <a:rPr lang="nb-NO" sz="1400" dirty="0">
                <a:effectLst/>
                <a:latin typeface="Calibri"/>
                <a:ea typeface="Calibri"/>
                <a:cs typeface="Calibri"/>
              </a:rPr>
              <a:t> </a:t>
            </a:r>
            <a:r>
              <a:rPr lang="nb-NO" sz="1400" dirty="0" err="1">
                <a:effectLst/>
                <a:latin typeface="Calibri"/>
                <a:ea typeface="Calibri"/>
                <a:cs typeface="Calibri"/>
              </a:rPr>
              <a:t>are</a:t>
            </a:r>
            <a:r>
              <a:rPr lang="nb-NO" sz="1400" dirty="0">
                <a:effectLst/>
                <a:latin typeface="Calibri"/>
                <a:ea typeface="Calibri"/>
                <a:cs typeface="Calibri"/>
              </a:rPr>
              <a:t> </a:t>
            </a:r>
            <a:r>
              <a:rPr lang="nb-NO" sz="1400" dirty="0" err="1">
                <a:effectLst/>
                <a:latin typeface="Calibri"/>
                <a:ea typeface="Calibri"/>
                <a:cs typeface="Calibri"/>
              </a:rPr>
              <a:t>gossiping</a:t>
            </a:r>
            <a:r>
              <a:rPr lang="nb-NO" sz="1400" dirty="0">
                <a:effectLst/>
                <a:latin typeface="Calibri"/>
                <a:ea typeface="Calibri"/>
                <a:cs typeface="Calibri"/>
              </a:rPr>
              <a:t> and </a:t>
            </a:r>
            <a:r>
              <a:rPr lang="nb-NO" sz="1400" dirty="0" err="1">
                <a:effectLst/>
                <a:latin typeface="Calibri"/>
                <a:ea typeface="Calibri"/>
                <a:cs typeface="Calibri"/>
              </a:rPr>
              <a:t>conspiring</a:t>
            </a:r>
            <a:r>
              <a:rPr lang="nb-NO" sz="1400" dirty="0">
                <a:effectLst/>
                <a:latin typeface="Calibri"/>
                <a:ea typeface="Calibri"/>
                <a:cs typeface="Calibri"/>
              </a:rPr>
              <a:t> </a:t>
            </a:r>
            <a:r>
              <a:rPr lang="nb-NO" sz="1400" dirty="0" err="1">
                <a:effectLst/>
                <a:latin typeface="Calibri"/>
                <a:ea typeface="Calibri"/>
                <a:cs typeface="Calibri"/>
              </a:rPr>
              <a:t>against</a:t>
            </a:r>
            <a:r>
              <a:rPr lang="nb-NO" sz="1400" dirty="0">
                <a:effectLst/>
                <a:latin typeface="Calibri"/>
                <a:ea typeface="Calibri"/>
                <a:cs typeface="Calibri"/>
              </a:rPr>
              <a:t> </a:t>
            </a:r>
            <a:r>
              <a:rPr lang="nb-NO" sz="1400" dirty="0" err="1">
                <a:effectLst/>
                <a:latin typeface="Calibri"/>
                <a:ea typeface="Calibri"/>
                <a:cs typeface="Calibri"/>
              </a:rPr>
              <a:t>those</a:t>
            </a:r>
            <a:r>
              <a:rPr lang="nb-NO" sz="1400" dirty="0">
                <a:effectLst/>
                <a:latin typeface="Calibri"/>
                <a:ea typeface="Calibri"/>
                <a:cs typeface="Calibri"/>
              </a:rPr>
              <a:t> </a:t>
            </a:r>
            <a:r>
              <a:rPr lang="nb-NO" sz="1400" dirty="0" err="1">
                <a:effectLst/>
                <a:latin typeface="Calibri"/>
                <a:ea typeface="Calibri"/>
                <a:cs typeface="Calibri"/>
              </a:rPr>
              <a:t>around</a:t>
            </a:r>
            <a:r>
              <a:rPr lang="nb-NO" sz="1400" dirty="0">
                <a:effectLst/>
                <a:latin typeface="Calibri"/>
                <a:ea typeface="Calibri"/>
                <a:cs typeface="Calibri"/>
              </a:rPr>
              <a:t> </a:t>
            </a:r>
            <a:r>
              <a:rPr lang="nb-NO" sz="1400" dirty="0" err="1">
                <a:effectLst/>
                <a:latin typeface="Calibri"/>
                <a:ea typeface="Calibri"/>
                <a:cs typeface="Calibri"/>
              </a:rPr>
              <a:t>them</a:t>
            </a:r>
            <a:r>
              <a:rPr lang="nb-NO" sz="1400" dirty="0">
                <a:effectLst/>
                <a:latin typeface="Calibri"/>
                <a:ea typeface="Calibri"/>
                <a:cs typeface="Calibri"/>
              </a:rPr>
              <a:t> </a:t>
            </a:r>
            <a:r>
              <a:rPr lang="nb-NO" sz="1400" dirty="0" err="1">
                <a:effectLst/>
                <a:latin typeface="Calibri"/>
                <a:ea typeface="Calibri"/>
                <a:cs typeface="Calibri"/>
              </a:rPr>
              <a:t>who</a:t>
            </a:r>
            <a:r>
              <a:rPr lang="nb-NO" sz="1400" dirty="0">
                <a:effectLst/>
                <a:latin typeface="Calibri"/>
                <a:ea typeface="Calibri"/>
                <a:cs typeface="Calibri"/>
              </a:rPr>
              <a:t> do not </a:t>
            </a:r>
            <a:r>
              <a:rPr lang="nb-NO" sz="1400" dirty="0" err="1">
                <a:effectLst/>
                <a:latin typeface="Calibri"/>
                <a:ea typeface="Calibri"/>
                <a:cs typeface="Calibri"/>
              </a:rPr>
              <a:t>speak</a:t>
            </a:r>
            <a:r>
              <a:rPr lang="nb-NO" sz="1400" dirty="0">
                <a:effectLst/>
                <a:latin typeface="Calibri"/>
                <a:ea typeface="Calibri"/>
                <a:cs typeface="Calibri"/>
              </a:rPr>
              <a:t> </a:t>
            </a:r>
            <a:r>
              <a:rPr lang="nb-NO" sz="1400" dirty="0" err="1">
                <a:effectLst/>
                <a:latin typeface="Calibri"/>
                <a:ea typeface="Calibri"/>
                <a:cs typeface="Calibri"/>
              </a:rPr>
              <a:t>Sámi</a:t>
            </a:r>
            <a:r>
              <a:rPr lang="nb-NO" sz="1400" dirty="0">
                <a:effectLst/>
                <a:latin typeface="Calibri"/>
                <a:ea typeface="Calibri"/>
                <a:cs typeface="Calibri"/>
              </a:rPr>
              <a:t>. This is </a:t>
            </a:r>
            <a:r>
              <a:rPr lang="nb-NO" sz="1400" dirty="0" err="1">
                <a:effectLst/>
                <a:latin typeface="Calibri"/>
                <a:ea typeface="Calibri"/>
                <a:cs typeface="Calibri"/>
              </a:rPr>
              <a:t>one</a:t>
            </a:r>
            <a:r>
              <a:rPr lang="nb-NO" sz="1400" dirty="0">
                <a:effectLst/>
                <a:latin typeface="Calibri"/>
                <a:ea typeface="Calibri"/>
                <a:cs typeface="Calibri"/>
              </a:rPr>
              <a:t> </a:t>
            </a:r>
            <a:r>
              <a:rPr lang="nb-NO" sz="1400" dirty="0" err="1">
                <a:effectLst/>
                <a:latin typeface="Calibri"/>
                <a:ea typeface="Calibri"/>
                <a:cs typeface="Calibri"/>
              </a:rPr>
              <a:t>of</a:t>
            </a:r>
            <a:r>
              <a:rPr lang="nb-NO" sz="1400" dirty="0">
                <a:effectLst/>
                <a:latin typeface="Calibri"/>
                <a:ea typeface="Calibri"/>
                <a:cs typeface="Calibri"/>
              </a:rPr>
              <a:t> </a:t>
            </a:r>
            <a:r>
              <a:rPr lang="nb-NO" sz="1400" dirty="0" err="1">
                <a:effectLst/>
                <a:latin typeface="Calibri"/>
                <a:ea typeface="Calibri"/>
                <a:cs typeface="Calibri"/>
              </a:rPr>
              <a:t>many</a:t>
            </a:r>
            <a:r>
              <a:rPr lang="nb-NO" sz="1400" dirty="0">
                <a:effectLst/>
                <a:latin typeface="Calibri"/>
                <a:ea typeface="Calibri"/>
                <a:cs typeface="Calibri"/>
              </a:rPr>
              <a:t> </a:t>
            </a:r>
            <a:r>
              <a:rPr lang="nb-NO" sz="1400" dirty="0" err="1">
                <a:effectLst/>
                <a:latin typeface="Calibri"/>
                <a:ea typeface="Calibri"/>
                <a:cs typeface="Calibri"/>
              </a:rPr>
              <a:t>prejudices</a:t>
            </a:r>
            <a:r>
              <a:rPr lang="nb-NO" sz="1400" dirty="0">
                <a:effectLst/>
                <a:latin typeface="Calibri"/>
                <a:ea typeface="Calibri"/>
                <a:cs typeface="Calibri"/>
              </a:rPr>
              <a:t> </a:t>
            </a:r>
            <a:r>
              <a:rPr lang="nb-NO" sz="1400" dirty="0" err="1">
                <a:effectLst/>
                <a:latin typeface="Calibri"/>
                <a:ea typeface="Calibri"/>
                <a:cs typeface="Calibri"/>
              </a:rPr>
              <a:t>which</a:t>
            </a:r>
            <a:r>
              <a:rPr lang="nb-NO" sz="1400" dirty="0">
                <a:effectLst/>
                <a:latin typeface="Calibri"/>
                <a:ea typeface="Calibri"/>
                <a:cs typeface="Calibri"/>
              </a:rPr>
              <a:t> </a:t>
            </a:r>
            <a:r>
              <a:rPr lang="nb-NO" sz="1400" dirty="0" err="1">
                <a:effectLst/>
                <a:latin typeface="Calibri"/>
                <a:ea typeface="Calibri"/>
                <a:cs typeface="Calibri"/>
              </a:rPr>
              <a:t>contributes</a:t>
            </a:r>
            <a:r>
              <a:rPr lang="nb-NO" sz="1400" dirty="0">
                <a:effectLst/>
                <a:latin typeface="Calibri"/>
                <a:ea typeface="Calibri"/>
                <a:cs typeface="Calibri"/>
              </a:rPr>
              <a:t> to </a:t>
            </a:r>
            <a:r>
              <a:rPr lang="nb-NO" sz="1400" dirty="0" err="1">
                <a:effectLst/>
                <a:latin typeface="Calibri"/>
                <a:ea typeface="Calibri"/>
                <a:cs typeface="Calibri"/>
              </a:rPr>
              <a:t>weakening</a:t>
            </a:r>
            <a:r>
              <a:rPr lang="nb-NO" sz="1400" dirty="0">
                <a:effectLst/>
                <a:latin typeface="Calibri"/>
                <a:ea typeface="Calibri"/>
                <a:cs typeface="Calibri"/>
              </a:rPr>
              <a:t> </a:t>
            </a:r>
            <a:r>
              <a:rPr lang="nb-NO" sz="1400" dirty="0" err="1">
                <a:effectLst/>
                <a:latin typeface="Calibri"/>
                <a:ea typeface="Calibri"/>
                <a:cs typeface="Calibri"/>
              </a:rPr>
              <a:t>the</a:t>
            </a:r>
            <a:r>
              <a:rPr lang="nb-NO" sz="1400" dirty="0">
                <a:effectLst/>
                <a:latin typeface="Calibri"/>
                <a:ea typeface="Calibri"/>
                <a:cs typeface="Calibri"/>
              </a:rPr>
              <a:t> </a:t>
            </a:r>
            <a:r>
              <a:rPr lang="nb-NO" sz="1400" dirty="0" err="1">
                <a:effectLst/>
                <a:latin typeface="Calibri"/>
                <a:ea typeface="Calibri"/>
                <a:cs typeface="Calibri"/>
              </a:rPr>
              <a:t>visibility</a:t>
            </a:r>
            <a:r>
              <a:rPr lang="nb-NO" sz="1400" dirty="0">
                <a:effectLst/>
                <a:latin typeface="Calibri"/>
                <a:ea typeface="Calibri"/>
                <a:cs typeface="Calibri"/>
              </a:rPr>
              <a:t> and </a:t>
            </a:r>
            <a:r>
              <a:rPr lang="nb-NO" sz="1400" dirty="0" err="1">
                <a:effectLst/>
                <a:latin typeface="Calibri"/>
                <a:ea typeface="Calibri"/>
                <a:cs typeface="Calibri"/>
              </a:rPr>
              <a:t>development</a:t>
            </a:r>
            <a:r>
              <a:rPr lang="nb-NO" sz="1400" dirty="0">
                <a:effectLst/>
                <a:latin typeface="Calibri"/>
                <a:ea typeface="Calibri"/>
                <a:cs typeface="Calibri"/>
              </a:rPr>
              <a:t> </a:t>
            </a:r>
            <a:r>
              <a:rPr lang="nb-NO" sz="1400" dirty="0" err="1">
                <a:effectLst/>
                <a:latin typeface="Calibri"/>
                <a:ea typeface="Calibri"/>
                <a:cs typeface="Calibri"/>
              </a:rPr>
              <a:t>of</a:t>
            </a:r>
            <a:r>
              <a:rPr lang="nb-NO" sz="1400" dirty="0">
                <a:effectLst/>
                <a:latin typeface="Calibri"/>
                <a:ea typeface="Calibri"/>
                <a:cs typeface="Calibri"/>
              </a:rPr>
              <a:t> </a:t>
            </a:r>
            <a:r>
              <a:rPr lang="nb-NO" sz="1400" dirty="0" err="1">
                <a:effectLst/>
                <a:latin typeface="Calibri"/>
                <a:ea typeface="Calibri"/>
                <a:cs typeface="Calibri"/>
              </a:rPr>
              <a:t>Sámi</a:t>
            </a:r>
            <a:r>
              <a:rPr lang="nb-NO" sz="1400" dirty="0">
                <a:effectLst/>
                <a:latin typeface="Calibri"/>
                <a:ea typeface="Calibri"/>
                <a:cs typeface="Calibri"/>
              </a:rPr>
              <a:t> </a:t>
            </a:r>
            <a:r>
              <a:rPr lang="nb-NO" sz="1400" dirty="0" err="1">
                <a:effectLst/>
                <a:latin typeface="Calibri"/>
                <a:ea typeface="Calibri"/>
                <a:cs typeface="Calibri"/>
              </a:rPr>
              <a:t>languages</a:t>
            </a:r>
            <a:r>
              <a:rPr lang="nb-NO" sz="1400" dirty="0">
                <a:effectLst/>
                <a:latin typeface="Calibri"/>
                <a:ea typeface="Calibri"/>
                <a:cs typeface="Calibri"/>
              </a:rPr>
              <a:t>.</a:t>
            </a:r>
            <a:endParaRPr lang="nb-NO" sz="1800" dirty="0">
              <a:effectLst/>
              <a:latin typeface="Calibri"/>
              <a:ea typeface="Calibri"/>
              <a:cs typeface="Calibri"/>
            </a:endParaRPr>
          </a:p>
          <a:p>
            <a:pPr>
              <a:lnSpc>
                <a:spcPct val="107000"/>
              </a:lnSpc>
              <a:spcAft>
                <a:spcPts val="800"/>
              </a:spcAft>
            </a:pPr>
            <a:endParaRPr lang="nb-NO" sz="1800" dirty="0">
              <a:effectLst/>
              <a:latin typeface="Calibri"/>
              <a:ea typeface="Calibri"/>
              <a:cs typeface="Calibri"/>
            </a:endParaRPr>
          </a:p>
          <a:p>
            <a:pPr>
              <a:lnSpc>
                <a:spcPct val="107000"/>
              </a:lnSpc>
              <a:spcAft>
                <a:spcPts val="800"/>
              </a:spcAft>
            </a:pPr>
            <a:r>
              <a:rPr lang="nb-NO" sz="1800" dirty="0">
                <a:effectLst/>
                <a:latin typeface="Calibri"/>
                <a:ea typeface="Calibri"/>
                <a:cs typeface="Calibri"/>
              </a:rPr>
              <a:t>Even </a:t>
            </a:r>
            <a:r>
              <a:rPr lang="nb-NO" sz="1800" dirty="0" err="1">
                <a:effectLst/>
                <a:latin typeface="Calibri"/>
                <a:ea typeface="Calibri"/>
                <a:cs typeface="Calibri"/>
              </a:rPr>
              <a:t>though</a:t>
            </a:r>
            <a:r>
              <a:rPr lang="nb-NO" sz="1800" dirty="0">
                <a:effectLst/>
                <a:latin typeface="Calibri"/>
                <a:ea typeface="Calibri"/>
                <a:cs typeface="Calibri"/>
              </a:rPr>
              <a:t> </a:t>
            </a:r>
            <a:r>
              <a:rPr lang="nb-NO" sz="1800" dirty="0" err="1">
                <a:effectLst/>
                <a:latin typeface="Calibri"/>
                <a:ea typeface="Calibri"/>
                <a:cs typeface="Calibri"/>
              </a:rPr>
              <a:t>we</a:t>
            </a:r>
            <a:r>
              <a:rPr lang="nb-NO" sz="1800" dirty="0">
                <a:effectLst/>
                <a:latin typeface="Calibri"/>
                <a:ea typeface="Calibri"/>
                <a:cs typeface="Calibri"/>
              </a:rPr>
              <a:t> have </a:t>
            </a:r>
            <a:r>
              <a:rPr lang="nb-NO" sz="1800" dirty="0" err="1">
                <a:effectLst/>
                <a:latin typeface="Calibri"/>
                <a:ea typeface="Calibri"/>
                <a:cs typeface="Calibri"/>
              </a:rPr>
              <a:t>come</a:t>
            </a:r>
            <a:r>
              <a:rPr lang="nb-NO" sz="1800" dirty="0">
                <a:effectLst/>
                <a:latin typeface="Calibri"/>
                <a:ea typeface="Calibri"/>
                <a:cs typeface="Calibri"/>
              </a:rPr>
              <a:t> a </a:t>
            </a:r>
            <a:r>
              <a:rPr lang="nb-NO" sz="1800" dirty="0" err="1">
                <a:effectLst/>
                <a:latin typeface="Calibri"/>
                <a:ea typeface="Calibri"/>
                <a:cs typeface="Calibri"/>
              </a:rPr>
              <a:t>long</a:t>
            </a:r>
            <a:r>
              <a:rPr lang="nb-NO" sz="1800" dirty="0">
                <a:effectLst/>
                <a:latin typeface="Calibri"/>
                <a:ea typeface="Calibri"/>
                <a:cs typeface="Calibri"/>
              </a:rPr>
              <a:t> </a:t>
            </a:r>
            <a:r>
              <a:rPr lang="nb-NO" sz="1800" dirty="0" err="1">
                <a:effectLst/>
                <a:latin typeface="Calibri"/>
                <a:ea typeface="Calibri"/>
                <a:cs typeface="Calibri"/>
              </a:rPr>
              <a:t>way</a:t>
            </a:r>
            <a:r>
              <a:rPr lang="nb-NO" sz="1800" dirty="0">
                <a:effectLst/>
                <a:latin typeface="Calibri"/>
                <a:ea typeface="Calibri"/>
                <a:cs typeface="Calibri"/>
              </a:rPr>
              <a:t> </a:t>
            </a:r>
            <a:r>
              <a:rPr lang="nb-NO" sz="1800" dirty="0" err="1">
                <a:effectLst/>
                <a:latin typeface="Calibri"/>
                <a:ea typeface="Calibri"/>
                <a:cs typeface="Calibri"/>
              </a:rPr>
              <a:t>since</a:t>
            </a:r>
            <a:r>
              <a:rPr lang="nb-NO" sz="1800" dirty="0">
                <a:effectLst/>
                <a:latin typeface="Calibri"/>
                <a:ea typeface="Calibri"/>
                <a:cs typeface="Calibri"/>
              </a:rPr>
              <a:t> </a:t>
            </a:r>
            <a:r>
              <a:rPr lang="nb-NO" sz="1800" dirty="0" err="1">
                <a:effectLst/>
                <a:latin typeface="Calibri"/>
                <a:ea typeface="Calibri"/>
                <a:cs typeface="Calibri"/>
              </a:rPr>
              <a:t>the</a:t>
            </a:r>
            <a:r>
              <a:rPr lang="nb-NO" sz="1800" dirty="0">
                <a:effectLst/>
                <a:latin typeface="Calibri"/>
                <a:ea typeface="Calibri"/>
                <a:cs typeface="Calibri"/>
              </a:rPr>
              <a:t> time </a:t>
            </a:r>
            <a:r>
              <a:rPr lang="nb-NO" sz="1800" dirty="0" err="1">
                <a:effectLst/>
                <a:latin typeface="Calibri"/>
                <a:ea typeface="Calibri"/>
                <a:cs typeface="Calibri"/>
              </a:rPr>
              <a:t>of</a:t>
            </a:r>
            <a:r>
              <a:rPr lang="nb-NO" sz="1800" dirty="0">
                <a:effectLst/>
                <a:latin typeface="Calibri"/>
                <a:ea typeface="Calibri"/>
                <a:cs typeface="Calibri"/>
              </a:rPr>
              <a:t> </a:t>
            </a:r>
            <a:r>
              <a:rPr lang="nb-NO" sz="1800" i="1" dirty="0" err="1">
                <a:effectLst/>
                <a:latin typeface="Calibri"/>
                <a:ea typeface="Calibri"/>
                <a:cs typeface="Calibri"/>
              </a:rPr>
              <a:t>Wexelsensplakaten</a:t>
            </a:r>
            <a:r>
              <a:rPr lang="nb-NO" sz="1800" i="1" dirty="0">
                <a:effectLst/>
                <a:latin typeface="Calibri"/>
                <a:ea typeface="Calibri"/>
                <a:cs typeface="Calibri"/>
              </a:rPr>
              <a:t>,</a:t>
            </a:r>
            <a:r>
              <a:rPr lang="nb-NO" sz="1800" i="0" dirty="0">
                <a:effectLst/>
                <a:latin typeface="Calibri"/>
                <a:ea typeface="Calibri"/>
                <a:cs typeface="Calibri"/>
              </a:rPr>
              <a:t> </a:t>
            </a:r>
            <a:r>
              <a:rPr lang="nb-NO" sz="1800" i="0" dirty="0" err="1">
                <a:effectLst/>
                <a:latin typeface="Calibri"/>
                <a:ea typeface="Calibri"/>
                <a:cs typeface="Calibri"/>
              </a:rPr>
              <a:t>there</a:t>
            </a:r>
            <a:r>
              <a:rPr lang="nb-NO" sz="1800" i="0" dirty="0">
                <a:effectLst/>
                <a:latin typeface="Calibri"/>
                <a:ea typeface="Calibri"/>
                <a:cs typeface="Calibri"/>
              </a:rPr>
              <a:t> </a:t>
            </a:r>
            <a:r>
              <a:rPr lang="nb-NO" sz="1800" i="0" dirty="0" err="1">
                <a:effectLst/>
                <a:latin typeface="Calibri"/>
                <a:ea typeface="Calibri"/>
                <a:cs typeface="Calibri"/>
              </a:rPr>
              <a:t>are</a:t>
            </a:r>
            <a:r>
              <a:rPr lang="nb-NO" sz="1800" i="0" dirty="0">
                <a:effectLst/>
                <a:latin typeface="Calibri"/>
                <a:ea typeface="Calibri"/>
                <a:cs typeface="Calibri"/>
              </a:rPr>
              <a:t> still </a:t>
            </a:r>
            <a:r>
              <a:rPr lang="nb-NO" sz="1800" i="0" dirty="0" err="1">
                <a:effectLst/>
                <a:latin typeface="Calibri"/>
                <a:ea typeface="Calibri"/>
                <a:cs typeface="Calibri"/>
              </a:rPr>
              <a:t>serious</a:t>
            </a:r>
            <a:r>
              <a:rPr lang="nb-NO" sz="1800" i="0" dirty="0">
                <a:effectLst/>
                <a:latin typeface="Calibri"/>
                <a:ea typeface="Calibri"/>
                <a:cs typeface="Calibri"/>
              </a:rPr>
              <a:t> </a:t>
            </a:r>
            <a:r>
              <a:rPr lang="nb-NO" sz="1800" i="0" dirty="0" err="1">
                <a:effectLst/>
                <a:latin typeface="Calibri"/>
                <a:ea typeface="Calibri"/>
                <a:cs typeface="Calibri"/>
              </a:rPr>
              <a:t>social</a:t>
            </a:r>
            <a:r>
              <a:rPr lang="nb-NO" sz="1800" i="0" dirty="0">
                <a:effectLst/>
                <a:latin typeface="Calibri"/>
                <a:ea typeface="Calibri"/>
                <a:cs typeface="Calibri"/>
              </a:rPr>
              <a:t> </a:t>
            </a:r>
            <a:r>
              <a:rPr lang="nb-NO" sz="1800" i="0" dirty="0" err="1">
                <a:effectLst/>
                <a:latin typeface="Calibri"/>
                <a:ea typeface="Calibri"/>
                <a:cs typeface="Calibri"/>
              </a:rPr>
              <a:t>challenges</a:t>
            </a:r>
            <a:r>
              <a:rPr lang="nb-NO" sz="1800" i="0" dirty="0">
                <a:effectLst/>
                <a:latin typeface="Calibri"/>
                <a:ea typeface="Calibri"/>
                <a:cs typeface="Calibri"/>
              </a:rPr>
              <a:t> </a:t>
            </a:r>
            <a:r>
              <a:rPr lang="nb-NO" sz="1800" i="0" dirty="0" err="1">
                <a:effectLst/>
                <a:latin typeface="Calibri"/>
                <a:ea typeface="Calibri"/>
                <a:cs typeface="Calibri"/>
              </a:rPr>
              <a:t>related</a:t>
            </a:r>
            <a:r>
              <a:rPr lang="nb-NO" sz="1800" i="0" dirty="0">
                <a:effectLst/>
                <a:latin typeface="Calibri"/>
                <a:ea typeface="Calibri"/>
                <a:cs typeface="Calibri"/>
              </a:rPr>
              <a:t> to </a:t>
            </a:r>
            <a:r>
              <a:rPr lang="nb-NO" sz="1800" i="0" dirty="0" err="1">
                <a:effectLst/>
                <a:latin typeface="Calibri"/>
                <a:ea typeface="Calibri"/>
                <a:cs typeface="Calibri"/>
              </a:rPr>
              <a:t>speaking</a:t>
            </a:r>
            <a:r>
              <a:rPr lang="nb-NO" sz="1800" i="0" dirty="0">
                <a:effectLst/>
                <a:latin typeface="Calibri"/>
                <a:ea typeface="Calibri"/>
                <a:cs typeface="Calibri"/>
              </a:rPr>
              <a:t> </a:t>
            </a:r>
            <a:r>
              <a:rPr lang="nb-NO" sz="1800" i="0" dirty="0" err="1">
                <a:effectLst/>
                <a:latin typeface="Calibri"/>
                <a:ea typeface="Calibri"/>
                <a:cs typeface="Calibri"/>
              </a:rPr>
              <a:t>Sámi</a:t>
            </a:r>
            <a:r>
              <a:rPr lang="nb-NO" sz="1800" i="0" dirty="0">
                <a:effectLst/>
                <a:latin typeface="Calibri"/>
                <a:ea typeface="Calibri"/>
                <a:cs typeface="Calibri"/>
              </a:rPr>
              <a:t> in </a:t>
            </a:r>
            <a:r>
              <a:rPr lang="nb-NO" sz="1800" i="0" dirty="0" err="1">
                <a:effectLst/>
                <a:latin typeface="Calibri"/>
                <a:ea typeface="Calibri"/>
                <a:cs typeface="Calibri"/>
              </a:rPr>
              <a:t>school</a:t>
            </a:r>
            <a:r>
              <a:rPr lang="nb-NO" sz="1800" i="0" dirty="0">
                <a:effectLst/>
                <a:latin typeface="Calibri"/>
                <a:ea typeface="Calibri"/>
                <a:cs typeface="Calibri"/>
              </a:rPr>
              <a:t> and </a:t>
            </a:r>
            <a:r>
              <a:rPr lang="nb-NO" sz="1800" i="0" dirty="0" err="1">
                <a:effectLst/>
                <a:latin typeface="Calibri"/>
                <a:ea typeface="Calibri"/>
                <a:cs typeface="Calibri"/>
              </a:rPr>
              <a:t>otherwise</a:t>
            </a:r>
            <a:r>
              <a:rPr lang="nb-NO" sz="1800" i="0" dirty="0">
                <a:effectLst/>
                <a:latin typeface="Calibri"/>
                <a:ea typeface="Calibri"/>
                <a:cs typeface="Calibri"/>
              </a:rPr>
              <a:t> in </a:t>
            </a:r>
            <a:r>
              <a:rPr lang="nb-NO" sz="1800" i="0" dirty="0" err="1">
                <a:effectLst/>
                <a:latin typeface="Calibri"/>
                <a:ea typeface="Calibri"/>
                <a:cs typeface="Calibri"/>
              </a:rPr>
              <a:t>public</a:t>
            </a:r>
            <a:r>
              <a:rPr lang="nb-NO" sz="1800" dirty="0">
                <a:effectLst/>
                <a:latin typeface="Calibri"/>
                <a:ea typeface="Calibri"/>
                <a:cs typeface="Calibri"/>
              </a:rPr>
              <a:t>.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err="1">
                <a:effectLst/>
                <a:latin typeface="Calibri"/>
                <a:ea typeface="Calibri"/>
                <a:cs typeface="Calibri"/>
              </a:rPr>
              <a:t>Follow</a:t>
            </a:r>
            <a:r>
              <a:rPr lang="nb-NO" sz="1800" b="1" dirty="0">
                <a:effectLst/>
                <a:latin typeface="Calibri"/>
                <a:ea typeface="Calibri"/>
                <a:cs typeface="Calibri"/>
              </a:rPr>
              <a:t>-up questions:</a:t>
            </a:r>
          </a:p>
          <a:p>
            <a:pPr marL="285750" indent="-285750">
              <a:lnSpc>
                <a:spcPct val="107000"/>
              </a:lnSpc>
              <a:spcAft>
                <a:spcPts val="800"/>
              </a:spcAft>
              <a:buFont typeface="Arial" panose="020B0604020202020204" pitchFamily="34" charset="0"/>
              <a:buChar char="•"/>
            </a:pPr>
            <a:r>
              <a:rPr lang="nb-NO" sz="1800" dirty="0">
                <a:effectLst/>
                <a:latin typeface="Calibri"/>
                <a:ea typeface="Calibri"/>
                <a:cs typeface="Calibri"/>
              </a:rPr>
              <a:t>In </a:t>
            </a:r>
            <a:r>
              <a:rPr lang="nb-NO" sz="1800" dirty="0" err="1">
                <a:effectLst/>
                <a:latin typeface="Calibri"/>
                <a:ea typeface="Calibri"/>
                <a:cs typeface="Calibri"/>
              </a:rPr>
              <a:t>which</a:t>
            </a:r>
            <a:r>
              <a:rPr lang="nb-NO" sz="1800" dirty="0">
                <a:effectLst/>
                <a:latin typeface="Calibri"/>
                <a:ea typeface="Calibri"/>
                <a:cs typeface="Calibri"/>
              </a:rPr>
              <a:t> </a:t>
            </a:r>
            <a:r>
              <a:rPr lang="nb-NO" sz="1800" dirty="0" err="1">
                <a:effectLst/>
                <a:latin typeface="Calibri"/>
                <a:ea typeface="Calibri"/>
                <a:cs typeface="Calibri"/>
              </a:rPr>
              <a:t>ways</a:t>
            </a:r>
            <a:r>
              <a:rPr lang="nb-NO" sz="1800" dirty="0">
                <a:effectLst/>
                <a:latin typeface="Calibri"/>
                <a:ea typeface="Calibri"/>
                <a:cs typeface="Calibri"/>
              </a:rPr>
              <a:t> </a:t>
            </a:r>
            <a:r>
              <a:rPr lang="nb-NO" sz="1800" dirty="0" err="1">
                <a:effectLst/>
                <a:latin typeface="Calibri"/>
                <a:ea typeface="Calibri"/>
                <a:cs typeface="Calibri"/>
              </a:rPr>
              <a:t>can</a:t>
            </a:r>
            <a:r>
              <a:rPr lang="nb-NO" sz="1800" dirty="0">
                <a:effectLst/>
                <a:latin typeface="Calibri"/>
                <a:ea typeface="Calibri"/>
                <a:cs typeface="Calibri"/>
              </a:rPr>
              <a:t> </a:t>
            </a:r>
            <a:r>
              <a:rPr lang="nb-NO" sz="1800" dirty="0" err="1">
                <a:effectLst/>
                <a:latin typeface="Calibri"/>
                <a:ea typeface="Calibri"/>
                <a:cs typeface="Calibri"/>
              </a:rPr>
              <a:t>the</a:t>
            </a:r>
            <a:r>
              <a:rPr lang="nb-NO" sz="1800" dirty="0">
                <a:effectLst/>
                <a:latin typeface="Calibri"/>
                <a:ea typeface="Calibri"/>
                <a:cs typeface="Calibri"/>
              </a:rPr>
              <a:t> </a:t>
            </a:r>
            <a:r>
              <a:rPr lang="nb-NO" sz="1800" dirty="0" err="1">
                <a:effectLst/>
                <a:latin typeface="Calibri"/>
                <a:ea typeface="Calibri"/>
                <a:cs typeface="Calibri"/>
              </a:rPr>
              <a:t>lack</a:t>
            </a:r>
            <a:r>
              <a:rPr lang="nb-NO" sz="1800" dirty="0">
                <a:effectLst/>
                <a:latin typeface="Calibri"/>
                <a:ea typeface="Calibri"/>
                <a:cs typeface="Calibri"/>
              </a:rPr>
              <a:t> </a:t>
            </a:r>
            <a:r>
              <a:rPr lang="nb-NO" sz="1800" dirty="0" err="1">
                <a:effectLst/>
                <a:latin typeface="Calibri"/>
                <a:ea typeface="Calibri"/>
                <a:cs typeface="Calibri"/>
              </a:rPr>
              <a:t>of</a:t>
            </a:r>
            <a:r>
              <a:rPr lang="nb-NO" sz="1800" dirty="0">
                <a:effectLst/>
                <a:latin typeface="Calibri"/>
                <a:ea typeface="Calibri"/>
                <a:cs typeface="Calibri"/>
              </a:rPr>
              <a:t> </a:t>
            </a:r>
            <a:r>
              <a:rPr lang="nb-NO" sz="1800" dirty="0" err="1">
                <a:effectLst/>
                <a:latin typeface="Calibri"/>
                <a:ea typeface="Calibri"/>
                <a:cs typeface="Calibri"/>
              </a:rPr>
              <a:t>access</a:t>
            </a:r>
            <a:r>
              <a:rPr lang="nb-NO" sz="1800" dirty="0">
                <a:effectLst/>
                <a:latin typeface="Calibri"/>
                <a:ea typeface="Calibri"/>
                <a:cs typeface="Calibri"/>
              </a:rPr>
              <a:t> to </a:t>
            </a:r>
            <a:r>
              <a:rPr lang="nb-NO" sz="1800" dirty="0" err="1">
                <a:effectLst/>
                <a:latin typeface="Calibri"/>
                <a:ea typeface="Calibri"/>
                <a:cs typeface="Calibri"/>
              </a:rPr>
              <a:t>information</a:t>
            </a:r>
            <a:r>
              <a:rPr lang="nb-NO" sz="1800" dirty="0">
                <a:effectLst/>
                <a:latin typeface="Calibri"/>
                <a:ea typeface="Calibri"/>
                <a:cs typeface="Calibri"/>
              </a:rPr>
              <a:t> in </a:t>
            </a:r>
            <a:r>
              <a:rPr lang="nb-NO" sz="1800" dirty="0" err="1">
                <a:effectLst/>
                <a:latin typeface="Calibri"/>
                <a:ea typeface="Calibri"/>
                <a:cs typeface="Calibri"/>
              </a:rPr>
              <a:t>own’s</a:t>
            </a:r>
            <a:r>
              <a:rPr lang="nb-NO" sz="1800" dirty="0">
                <a:effectLst/>
                <a:latin typeface="Calibri"/>
                <a:ea typeface="Calibri"/>
                <a:cs typeface="Calibri"/>
              </a:rPr>
              <a:t> native </a:t>
            </a:r>
            <a:r>
              <a:rPr lang="nb-NO" sz="1800" dirty="0" err="1">
                <a:effectLst/>
                <a:latin typeface="Calibri"/>
                <a:ea typeface="Calibri"/>
                <a:cs typeface="Calibri"/>
              </a:rPr>
              <a:t>language</a:t>
            </a:r>
            <a:r>
              <a:rPr lang="nb-NO" sz="1800" dirty="0">
                <a:effectLst/>
                <a:latin typeface="Calibri"/>
                <a:ea typeface="Calibri"/>
                <a:cs typeface="Calibri"/>
              </a:rPr>
              <a:t> be </a:t>
            </a:r>
            <a:r>
              <a:rPr lang="nb-NO" sz="1800" dirty="0" err="1">
                <a:effectLst/>
                <a:latin typeface="Calibri"/>
                <a:ea typeface="Calibri"/>
                <a:cs typeface="Calibri"/>
              </a:rPr>
              <a:t>discriminatory</a:t>
            </a:r>
            <a:r>
              <a:rPr lang="nb-NO" sz="1800" dirty="0">
                <a:effectLst/>
                <a:latin typeface="Calibri"/>
                <a:ea typeface="Calibri"/>
                <a:cs typeface="Calibri"/>
              </a:rPr>
              <a:t>?</a:t>
            </a:r>
          </a:p>
          <a:p>
            <a:pPr marL="285750" indent="-285750">
              <a:lnSpc>
                <a:spcPct val="107000"/>
              </a:lnSpc>
              <a:spcAft>
                <a:spcPts val="800"/>
              </a:spcAft>
              <a:buFont typeface="Arial" panose="020B0604020202020204" pitchFamily="34" charset="0"/>
              <a:buChar char="•"/>
            </a:pPr>
            <a:r>
              <a:rPr lang="nb-NO" sz="1800" dirty="0" err="1">
                <a:effectLst/>
                <a:latin typeface="Calibri"/>
                <a:ea typeface="Calibri"/>
                <a:cs typeface="Calibri"/>
              </a:rPr>
              <a:t>Which</a:t>
            </a:r>
            <a:r>
              <a:rPr lang="nb-NO" sz="1800" dirty="0">
                <a:effectLst/>
                <a:latin typeface="Calibri"/>
                <a:ea typeface="Calibri"/>
                <a:cs typeface="Calibri"/>
              </a:rPr>
              <a:t> </a:t>
            </a:r>
            <a:r>
              <a:rPr lang="nb-NO" sz="1800" dirty="0" err="1">
                <a:effectLst/>
                <a:latin typeface="Calibri"/>
                <a:ea typeface="Calibri"/>
                <a:cs typeface="Calibri"/>
              </a:rPr>
              <a:t>consequences</a:t>
            </a:r>
            <a:r>
              <a:rPr lang="nb-NO" sz="1800" dirty="0">
                <a:effectLst/>
                <a:latin typeface="Calibri"/>
                <a:ea typeface="Calibri"/>
                <a:cs typeface="Calibri"/>
              </a:rPr>
              <a:t> </a:t>
            </a:r>
            <a:r>
              <a:rPr lang="nb-NO" sz="1800" dirty="0" err="1">
                <a:effectLst/>
                <a:latin typeface="Calibri"/>
                <a:ea typeface="Calibri"/>
                <a:cs typeface="Calibri"/>
              </a:rPr>
              <a:t>may</a:t>
            </a:r>
            <a:r>
              <a:rPr lang="nb-NO" sz="1800" dirty="0">
                <a:effectLst/>
                <a:latin typeface="Calibri"/>
                <a:ea typeface="Calibri"/>
                <a:cs typeface="Calibri"/>
              </a:rPr>
              <a:t> it have </a:t>
            </a:r>
            <a:r>
              <a:rPr lang="nb-NO" sz="1800" dirty="0" err="1">
                <a:effectLst/>
                <a:latin typeface="Calibri"/>
                <a:ea typeface="Calibri"/>
                <a:cs typeface="Calibri"/>
              </a:rPr>
              <a:t>that</a:t>
            </a:r>
            <a:r>
              <a:rPr lang="nb-NO" sz="1800" dirty="0">
                <a:effectLst/>
                <a:latin typeface="Calibri"/>
                <a:ea typeface="Calibri"/>
                <a:cs typeface="Calibri"/>
              </a:rPr>
              <a:t> </a:t>
            </a:r>
            <a:r>
              <a:rPr lang="nb-NO" sz="1800" dirty="0" err="1">
                <a:effectLst/>
                <a:latin typeface="Calibri"/>
                <a:ea typeface="Calibri"/>
                <a:cs typeface="Calibri"/>
              </a:rPr>
              <a:t>one</a:t>
            </a:r>
            <a:r>
              <a:rPr lang="nb-NO" sz="1800" dirty="0">
                <a:effectLst/>
                <a:latin typeface="Calibri"/>
                <a:ea typeface="Calibri"/>
                <a:cs typeface="Calibri"/>
              </a:rPr>
              <a:t> is </a:t>
            </a:r>
            <a:r>
              <a:rPr lang="nb-NO" sz="1800" dirty="0" err="1">
                <a:effectLst/>
                <a:latin typeface="Calibri"/>
                <a:ea typeface="Calibri"/>
                <a:cs typeface="Calibri"/>
              </a:rPr>
              <a:t>discriminated</a:t>
            </a:r>
            <a:r>
              <a:rPr lang="nb-NO" sz="1800" dirty="0">
                <a:effectLst/>
                <a:latin typeface="Calibri"/>
                <a:ea typeface="Calibri"/>
                <a:cs typeface="Calibri"/>
              </a:rPr>
              <a:t> </a:t>
            </a:r>
            <a:r>
              <a:rPr lang="nb-NO" sz="1800" dirty="0" err="1">
                <a:effectLst/>
                <a:latin typeface="Calibri"/>
                <a:ea typeface="Calibri"/>
                <a:cs typeface="Calibri"/>
              </a:rPr>
              <a:t>against</a:t>
            </a:r>
            <a:r>
              <a:rPr lang="nb-NO" sz="1800" dirty="0">
                <a:effectLst/>
                <a:latin typeface="Calibri"/>
                <a:ea typeface="Calibri"/>
                <a:cs typeface="Calibri"/>
              </a:rPr>
              <a:t> </a:t>
            </a:r>
            <a:r>
              <a:rPr lang="nb-NO" sz="1800" dirty="0" err="1">
                <a:effectLst/>
                <a:latin typeface="Calibri"/>
                <a:ea typeface="Calibri"/>
                <a:cs typeface="Calibri"/>
              </a:rPr>
              <a:t>on</a:t>
            </a:r>
            <a:r>
              <a:rPr lang="nb-NO" sz="1800" dirty="0">
                <a:effectLst/>
                <a:latin typeface="Calibri"/>
                <a:ea typeface="Calibri"/>
                <a:cs typeface="Calibri"/>
              </a:rPr>
              <a:t> </a:t>
            </a:r>
            <a:r>
              <a:rPr lang="nb-NO" sz="1800" dirty="0" err="1">
                <a:effectLst/>
                <a:latin typeface="Calibri"/>
                <a:ea typeface="Calibri"/>
                <a:cs typeface="Calibri"/>
              </a:rPr>
              <a:t>the</a:t>
            </a:r>
            <a:r>
              <a:rPr lang="nb-NO" sz="1800" dirty="0">
                <a:effectLst/>
                <a:latin typeface="Calibri"/>
                <a:ea typeface="Calibri"/>
                <a:cs typeface="Calibri"/>
              </a:rPr>
              <a:t> basis </a:t>
            </a:r>
            <a:r>
              <a:rPr lang="nb-NO" sz="1800" dirty="0" err="1">
                <a:effectLst/>
                <a:latin typeface="Calibri"/>
                <a:ea typeface="Calibri"/>
                <a:cs typeface="Calibri"/>
              </a:rPr>
              <a:t>of</a:t>
            </a:r>
            <a:r>
              <a:rPr lang="nb-NO" sz="1800" dirty="0">
                <a:effectLst/>
                <a:latin typeface="Calibri"/>
                <a:ea typeface="Calibri"/>
                <a:cs typeface="Calibri"/>
              </a:rPr>
              <a:t> </a:t>
            </a:r>
            <a:r>
              <a:rPr lang="nb-NO" sz="1800" dirty="0" err="1">
                <a:effectLst/>
                <a:latin typeface="Calibri"/>
                <a:ea typeface="Calibri"/>
                <a:cs typeface="Calibri"/>
              </a:rPr>
              <a:t>one’s</a:t>
            </a:r>
            <a:r>
              <a:rPr lang="nb-NO" sz="1800" dirty="0">
                <a:effectLst/>
                <a:latin typeface="Calibri"/>
                <a:ea typeface="Calibri"/>
                <a:cs typeface="Calibri"/>
              </a:rPr>
              <a:t> native </a:t>
            </a:r>
            <a:r>
              <a:rPr lang="nb-NO" sz="1800" dirty="0" err="1">
                <a:effectLst/>
                <a:latin typeface="Calibri"/>
                <a:ea typeface="Calibri"/>
                <a:cs typeface="Calibri"/>
              </a:rPr>
              <a:t>language</a:t>
            </a:r>
            <a:r>
              <a:rPr lang="nb-NO" sz="1800" dirty="0">
                <a:effectLst/>
                <a:latin typeface="Calibri"/>
                <a:ea typeface="Calibri"/>
                <a:cs typeface="Calibri"/>
              </a:rPr>
              <a:t>?</a:t>
            </a:r>
          </a:p>
          <a:p>
            <a:pPr marL="171450" indent="-171450">
              <a:buFont typeface="Arial" panose="020B0604020202020204" pitchFamily="34" charset="0"/>
              <a:buChar char="•"/>
              <a:defRPr/>
            </a:pPr>
            <a:r>
              <a:rPr lang="nb-NO" sz="1800" dirty="0" err="1">
                <a:effectLst/>
                <a:latin typeface="Calibri" panose="020F0502020204030204"/>
                <a:ea typeface="Calibri" panose="020F0502020204030204" pitchFamily="34" charset="0"/>
                <a:cs typeface="Calibri" panose="020F0502020204030204"/>
              </a:rPr>
              <a:t>Does</a:t>
            </a:r>
            <a:r>
              <a:rPr lang="nb-NO" sz="1800" dirty="0">
                <a:effectLst/>
                <a:latin typeface="Calibri" panose="020F0502020204030204"/>
                <a:ea typeface="Calibri" panose="020F0502020204030204" pitchFamily="34" charset="0"/>
                <a:cs typeface="Calibri" panose="020F0502020204030204"/>
              </a:rPr>
              <a:t> </a:t>
            </a:r>
            <a:r>
              <a:rPr lang="nb-NO" sz="1800" dirty="0" err="1">
                <a:effectLst/>
                <a:latin typeface="Calibri" panose="020F0502020204030204"/>
                <a:ea typeface="Calibri" panose="020F0502020204030204" pitchFamily="34" charset="0"/>
                <a:cs typeface="Calibri" panose="020F0502020204030204"/>
              </a:rPr>
              <a:t>the</a:t>
            </a:r>
            <a:r>
              <a:rPr lang="nb-NO" sz="1800" dirty="0">
                <a:effectLst/>
                <a:latin typeface="Calibri" panose="020F0502020204030204"/>
                <a:ea typeface="Calibri" panose="020F0502020204030204" pitchFamily="34" charset="0"/>
                <a:cs typeface="Calibri" panose="020F0502020204030204"/>
              </a:rPr>
              <a:t> Norwegian </a:t>
            </a:r>
            <a:r>
              <a:rPr lang="nb-NO" sz="1800" dirty="0" err="1">
                <a:effectLst/>
                <a:latin typeface="Calibri" panose="020F0502020204030204"/>
                <a:ea typeface="Calibri" panose="020F0502020204030204" pitchFamily="34" charset="0"/>
                <a:cs typeface="Calibri" panose="020F0502020204030204"/>
              </a:rPr>
              <a:t>majority</a:t>
            </a:r>
            <a:r>
              <a:rPr lang="nb-NO" sz="1800" dirty="0">
                <a:effectLst/>
                <a:latin typeface="Calibri" panose="020F0502020204030204"/>
                <a:ea typeface="Calibri" panose="020F0502020204030204" pitchFamily="34" charset="0"/>
                <a:cs typeface="Calibri" panose="020F0502020204030204"/>
              </a:rPr>
              <a:t> </a:t>
            </a:r>
            <a:r>
              <a:rPr lang="nb-NO" sz="1800" dirty="0" err="1">
                <a:effectLst/>
                <a:latin typeface="Calibri" panose="020F0502020204030204"/>
                <a:ea typeface="Calibri" panose="020F0502020204030204" pitchFamily="34" charset="0"/>
                <a:cs typeface="Calibri" panose="020F0502020204030204"/>
              </a:rPr>
              <a:t>population</a:t>
            </a:r>
            <a:r>
              <a:rPr lang="nb-NO" sz="1800" dirty="0">
                <a:effectLst/>
                <a:latin typeface="Calibri" panose="020F0502020204030204"/>
                <a:ea typeface="Calibri" panose="020F0502020204030204" pitchFamily="34" charset="0"/>
                <a:cs typeface="Calibri" panose="020F0502020204030204"/>
              </a:rPr>
              <a:t> have </a:t>
            </a:r>
            <a:r>
              <a:rPr lang="nb-NO" sz="1800" dirty="0" err="1">
                <a:effectLst/>
                <a:latin typeface="Calibri" panose="020F0502020204030204"/>
                <a:ea typeface="Calibri" panose="020F0502020204030204" pitchFamily="34" charset="0"/>
                <a:cs typeface="Calibri" panose="020F0502020204030204"/>
              </a:rPr>
              <a:t>any</a:t>
            </a:r>
            <a:r>
              <a:rPr lang="nb-NO" sz="1800" dirty="0">
                <a:effectLst/>
                <a:latin typeface="Calibri" panose="020F0502020204030204"/>
                <a:ea typeface="Calibri" panose="020F0502020204030204" pitchFamily="34" charset="0"/>
                <a:cs typeface="Calibri" panose="020F0502020204030204"/>
              </a:rPr>
              <a:t> </a:t>
            </a:r>
            <a:r>
              <a:rPr lang="nb-NO" sz="1800" dirty="0" err="1">
                <a:effectLst/>
                <a:latin typeface="Calibri" panose="020F0502020204030204"/>
                <a:ea typeface="Calibri" panose="020F0502020204030204" pitchFamily="34" charset="0"/>
                <a:cs typeface="Calibri" panose="020F0502020204030204"/>
              </a:rPr>
              <a:t>responsibility</a:t>
            </a:r>
            <a:r>
              <a:rPr lang="nb-NO" sz="1800" dirty="0">
                <a:effectLst/>
                <a:latin typeface="Calibri" panose="020F0502020204030204"/>
                <a:ea typeface="Calibri" panose="020F0502020204030204" pitchFamily="34" charset="0"/>
                <a:cs typeface="Calibri" panose="020F0502020204030204"/>
              </a:rPr>
              <a:t> in </a:t>
            </a:r>
            <a:r>
              <a:rPr lang="nb-NO" sz="1800" dirty="0" err="1">
                <a:effectLst/>
                <a:latin typeface="Calibri" panose="020F0502020204030204"/>
                <a:ea typeface="Calibri" panose="020F0502020204030204" pitchFamily="34" charset="0"/>
                <a:cs typeface="Calibri" panose="020F0502020204030204"/>
              </a:rPr>
              <a:t>making</a:t>
            </a:r>
            <a:r>
              <a:rPr lang="nb-NO" sz="1800" dirty="0">
                <a:effectLst/>
                <a:latin typeface="Calibri" panose="020F0502020204030204"/>
                <a:ea typeface="Calibri" panose="020F0502020204030204" pitchFamily="34" charset="0"/>
                <a:cs typeface="Calibri" panose="020F0502020204030204"/>
              </a:rPr>
              <a:t> sure </a:t>
            </a:r>
            <a:r>
              <a:rPr lang="nb-NO" sz="1800" dirty="0" err="1">
                <a:effectLst/>
                <a:latin typeface="Calibri" panose="020F0502020204030204"/>
                <a:ea typeface="Calibri" panose="020F0502020204030204" pitchFamily="34" charset="0"/>
                <a:cs typeface="Calibri" panose="020F0502020204030204"/>
              </a:rPr>
              <a:t>Sámi</a:t>
            </a:r>
            <a:r>
              <a:rPr lang="nb-NO" sz="1800" dirty="0">
                <a:effectLst/>
                <a:latin typeface="Calibri" panose="020F0502020204030204"/>
                <a:ea typeface="Calibri" panose="020F0502020204030204" pitchFamily="34" charset="0"/>
                <a:cs typeface="Calibri" panose="020F0502020204030204"/>
              </a:rPr>
              <a:t> </a:t>
            </a:r>
            <a:r>
              <a:rPr lang="nb-NO" sz="1800" dirty="0" err="1">
                <a:effectLst/>
                <a:latin typeface="Calibri" panose="020F0502020204030204"/>
                <a:ea typeface="Calibri" panose="020F0502020204030204" pitchFamily="34" charset="0"/>
                <a:cs typeface="Calibri" panose="020F0502020204030204"/>
              </a:rPr>
              <a:t>languages</a:t>
            </a:r>
            <a:r>
              <a:rPr lang="nb-NO" sz="1800" dirty="0">
                <a:effectLst/>
                <a:latin typeface="Calibri" panose="020F0502020204030204"/>
                <a:ea typeface="Calibri" panose="020F0502020204030204" pitchFamily="34" charset="0"/>
                <a:cs typeface="Calibri" panose="020F0502020204030204"/>
              </a:rPr>
              <a:t> </a:t>
            </a:r>
            <a:r>
              <a:rPr lang="nb-NO" sz="1800" dirty="0" err="1">
                <a:effectLst/>
                <a:latin typeface="Calibri" panose="020F0502020204030204"/>
                <a:ea typeface="Calibri" panose="020F0502020204030204" pitchFamily="34" charset="0"/>
                <a:cs typeface="Calibri" panose="020F0502020204030204"/>
              </a:rPr>
              <a:t>survive</a:t>
            </a:r>
            <a:r>
              <a:rPr lang="nb-NO" sz="1800" dirty="0">
                <a:effectLst/>
                <a:latin typeface="Calibri" panose="020F0502020204030204"/>
                <a:ea typeface="Calibri" panose="020F0502020204030204" pitchFamily="34" charset="0"/>
                <a:cs typeface="Calibri" panose="020F0502020204030204"/>
              </a:rPr>
              <a:t> and </a:t>
            </a:r>
            <a:r>
              <a:rPr lang="nb-NO" sz="1800" dirty="0" err="1">
                <a:effectLst/>
                <a:latin typeface="Calibri" panose="020F0502020204030204"/>
                <a:ea typeface="Calibri" panose="020F0502020204030204" pitchFamily="34" charset="0"/>
                <a:cs typeface="Calibri" panose="020F0502020204030204"/>
              </a:rPr>
              <a:t>develop</a:t>
            </a:r>
            <a:r>
              <a:rPr lang="nb-NO" sz="1800" dirty="0">
                <a:effectLst/>
                <a:latin typeface="Calibri" panose="020F0502020204030204"/>
                <a:ea typeface="Calibri" panose="020F0502020204030204" pitchFamily="34" charset="0"/>
                <a:cs typeface="Calibri" panose="020F0502020204030204"/>
              </a:rPr>
              <a:t>?</a:t>
            </a:r>
          </a:p>
          <a:p>
            <a:pPr marL="0" lvl="0" indent="0">
              <a:lnSpc>
                <a:spcPct val="107000"/>
              </a:lnSpc>
              <a:spcAft>
                <a:spcPts val="800"/>
              </a:spcAft>
              <a:buFont typeface="Symbol" panose="05050102010706020507" pitchFamily="18" charset="2"/>
              <a:buNone/>
            </a:pPr>
            <a:endParaRPr lang="nb-NO" sz="1800" dirty="0">
              <a:effectLst/>
              <a:latin typeface="Calibri"/>
              <a:ea typeface="Calibri"/>
              <a:cs typeface="Calibri"/>
            </a:endParaRPr>
          </a:p>
          <a:p>
            <a:pPr lvl="0">
              <a:lnSpc>
                <a:spcPct val="107000"/>
              </a:lnSpc>
              <a:spcAft>
                <a:spcPts val="800"/>
              </a:spcAft>
            </a:pPr>
            <a:endParaRPr lang="nb-NO" sz="1800" dirty="0">
              <a:effectLst/>
              <a:latin typeface="Calibri"/>
              <a:ea typeface="Calibri"/>
              <a:cs typeface="Calibri"/>
            </a:endParaRPr>
          </a:p>
          <a:p>
            <a:pPr marL="0" lvl="0" indent="0">
              <a:lnSpc>
                <a:spcPct val="107000"/>
              </a:lnSpc>
              <a:spcAft>
                <a:spcPts val="800"/>
              </a:spcAft>
              <a:buFont typeface="Symbol" panose="05050102010706020507" pitchFamily="18" charset="2"/>
              <a:buNone/>
            </a:pPr>
            <a:endParaRPr lang="nb-NO" dirty="0">
              <a:latin typeface="Calibri"/>
              <a:ea typeface="Calibri"/>
              <a:cs typeface="Calibri"/>
            </a:endParaRPr>
          </a:p>
        </p:txBody>
      </p:sp>
      <p:sp>
        <p:nvSpPr>
          <p:cNvPr id="4" name="Plassholder for lysbildenummer 3"/>
          <p:cNvSpPr>
            <a:spLocks noGrp="1"/>
          </p:cNvSpPr>
          <p:nvPr>
            <p:ph type="sldNum" sz="quarter" idx="5"/>
          </p:nvPr>
        </p:nvSpPr>
        <p:spPr/>
        <p:txBody>
          <a:bodyPr/>
          <a:lstStyle/>
          <a:p>
            <a:fld id="{B0766993-A16F-41D1-A602-B351B6AF36A4}" type="slidenum">
              <a:rPr lang="nb-NO" smtClean="0"/>
              <a:t>35</a:t>
            </a:fld>
            <a:endParaRPr lang="nb-NO"/>
          </a:p>
        </p:txBody>
      </p:sp>
    </p:spTree>
    <p:extLst>
      <p:ext uri="{BB962C8B-B14F-4D97-AF65-F5344CB8AC3E}">
        <p14:creationId xmlns:p14="http://schemas.microsoft.com/office/powerpoint/2010/main" val="3325523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ea typeface="Calibri" panose="020F0502020204030204"/>
                <a:cs typeface="Calibri"/>
              </a:rPr>
              <a:t>Reindeer</a:t>
            </a:r>
            <a:r>
              <a:rPr lang="nb-NO" dirty="0">
                <a:ea typeface="Calibri" panose="020F0502020204030204"/>
                <a:cs typeface="Calibri"/>
              </a:rPr>
              <a:t> herding is a </a:t>
            </a:r>
            <a:r>
              <a:rPr lang="nb-NO" dirty="0" err="1">
                <a:ea typeface="Calibri" panose="020F0502020204030204"/>
                <a:cs typeface="Calibri"/>
              </a:rPr>
              <a:t>central</a:t>
            </a:r>
            <a:r>
              <a:rPr lang="nb-NO" dirty="0">
                <a:ea typeface="Calibri" panose="020F0502020204030204"/>
                <a:cs typeface="Calibri"/>
              </a:rPr>
              <a:t> part </a:t>
            </a:r>
            <a:r>
              <a:rPr lang="nb-NO" dirty="0" err="1">
                <a:ea typeface="Calibri" panose="020F0502020204030204"/>
                <a:cs typeface="Calibri"/>
              </a:rPr>
              <a:t>of</a:t>
            </a:r>
            <a:r>
              <a:rPr lang="nb-NO" dirty="0">
                <a:ea typeface="Calibri" panose="020F0502020204030204"/>
                <a:cs typeface="Calibri"/>
              </a:rPr>
              <a:t> </a:t>
            </a:r>
            <a:r>
              <a:rPr lang="nb-NO" dirty="0" err="1">
                <a:ea typeface="Calibri" panose="020F0502020204030204"/>
                <a:cs typeface="Calibri"/>
              </a:rPr>
              <a:t>Sámi</a:t>
            </a:r>
            <a:r>
              <a:rPr lang="nb-NO" dirty="0">
                <a:ea typeface="Calibri" panose="020F0502020204030204"/>
                <a:cs typeface="Calibri"/>
              </a:rPr>
              <a:t> </a:t>
            </a:r>
            <a:r>
              <a:rPr lang="nb-NO" dirty="0" err="1">
                <a:ea typeface="Calibri" panose="020F0502020204030204"/>
                <a:cs typeface="Calibri"/>
              </a:rPr>
              <a:t>culture</a:t>
            </a:r>
            <a:r>
              <a:rPr lang="nb-NO" dirty="0">
                <a:ea typeface="Calibri" panose="020F0502020204030204"/>
                <a:cs typeface="Calibri"/>
              </a:rPr>
              <a:t>. </a:t>
            </a:r>
            <a:r>
              <a:rPr lang="nb-NO" dirty="0" err="1">
                <a:ea typeface="Calibri" panose="020F0502020204030204"/>
                <a:cs typeface="Calibri"/>
              </a:rPr>
              <a:t>Prejudices</a:t>
            </a:r>
            <a:r>
              <a:rPr lang="nb-NO" dirty="0">
                <a:ea typeface="Calibri" panose="020F0502020204030204"/>
                <a:cs typeface="Calibri"/>
              </a:rPr>
              <a:t> </a:t>
            </a:r>
            <a:r>
              <a:rPr lang="nb-NO" dirty="0" err="1">
                <a:ea typeface="Calibri" panose="020F0502020204030204"/>
                <a:cs typeface="Calibri"/>
              </a:rPr>
              <a:t>against</a:t>
            </a:r>
            <a:r>
              <a:rPr lang="nb-NO" dirty="0">
                <a:ea typeface="Calibri" panose="020F0502020204030204"/>
                <a:cs typeface="Calibri"/>
              </a:rPr>
              <a:t> </a:t>
            </a:r>
            <a:r>
              <a:rPr lang="nb-NO" dirty="0" err="1">
                <a:ea typeface="Calibri" panose="020F0502020204030204"/>
                <a:cs typeface="Calibri"/>
              </a:rPr>
              <a:t>Sámi</a:t>
            </a:r>
            <a:r>
              <a:rPr lang="nb-NO" dirty="0">
                <a:ea typeface="Calibri" panose="020F0502020204030204"/>
                <a:cs typeface="Calibri"/>
              </a:rPr>
              <a:t> </a:t>
            </a:r>
            <a:r>
              <a:rPr lang="nb-NO" dirty="0" err="1">
                <a:ea typeface="Calibri" panose="020F0502020204030204"/>
                <a:cs typeface="Calibri"/>
              </a:rPr>
              <a:t>reindeer</a:t>
            </a:r>
            <a:r>
              <a:rPr lang="nb-NO" dirty="0">
                <a:ea typeface="Calibri" panose="020F0502020204030204"/>
                <a:cs typeface="Calibri"/>
              </a:rPr>
              <a:t> herding is </a:t>
            </a:r>
            <a:r>
              <a:rPr lang="nb-NO" dirty="0" err="1">
                <a:ea typeface="Calibri" panose="020F0502020204030204"/>
                <a:cs typeface="Calibri"/>
              </a:rPr>
              <a:t>one</a:t>
            </a:r>
            <a:r>
              <a:rPr lang="nb-NO" dirty="0">
                <a:ea typeface="Calibri" panose="020F0502020204030204"/>
                <a:cs typeface="Calibri"/>
              </a:rPr>
              <a:t> </a:t>
            </a:r>
            <a:r>
              <a:rPr lang="nb-NO" dirty="0" err="1">
                <a:ea typeface="Calibri" panose="020F0502020204030204"/>
                <a:cs typeface="Calibri"/>
              </a:rPr>
              <a:t>of</a:t>
            </a:r>
            <a:r>
              <a:rPr lang="nb-NO" dirty="0">
                <a:ea typeface="Calibri" panose="020F0502020204030204"/>
                <a:cs typeface="Calibri"/>
              </a:rPr>
              <a:t> </a:t>
            </a:r>
            <a:r>
              <a:rPr lang="nb-NO" dirty="0" err="1">
                <a:ea typeface="Calibri" panose="020F0502020204030204"/>
                <a:cs typeface="Calibri"/>
              </a:rPr>
              <a:t>the</a:t>
            </a:r>
            <a:r>
              <a:rPr lang="nb-NO" dirty="0">
                <a:ea typeface="Calibri" panose="020F0502020204030204"/>
                <a:cs typeface="Calibri"/>
              </a:rPr>
              <a:t> </a:t>
            </a:r>
            <a:r>
              <a:rPr lang="nb-NO" dirty="0" err="1">
                <a:ea typeface="Calibri" panose="020F0502020204030204"/>
                <a:cs typeface="Calibri"/>
              </a:rPr>
              <a:t>many</a:t>
            </a:r>
            <a:r>
              <a:rPr lang="nb-NO" dirty="0">
                <a:ea typeface="Calibri" panose="020F0502020204030204"/>
                <a:cs typeface="Calibri"/>
              </a:rPr>
              <a:t> </a:t>
            </a:r>
            <a:r>
              <a:rPr lang="nb-NO" dirty="0" err="1">
                <a:ea typeface="Calibri" panose="020F0502020204030204"/>
                <a:cs typeface="Calibri"/>
              </a:rPr>
              <a:t>challenges</a:t>
            </a:r>
            <a:r>
              <a:rPr lang="nb-NO" dirty="0">
                <a:ea typeface="Calibri" panose="020F0502020204030204"/>
                <a:cs typeface="Calibri"/>
              </a:rPr>
              <a:t> </a:t>
            </a:r>
            <a:r>
              <a:rPr lang="nb-NO" dirty="0" err="1">
                <a:ea typeface="Calibri" panose="020F0502020204030204"/>
                <a:cs typeface="Calibri"/>
              </a:rPr>
              <a:t>facing</a:t>
            </a:r>
            <a:r>
              <a:rPr lang="nb-NO" dirty="0">
                <a:ea typeface="Calibri" panose="020F0502020204030204"/>
                <a:cs typeface="Calibri"/>
              </a:rPr>
              <a:t> </a:t>
            </a:r>
            <a:r>
              <a:rPr lang="nb-NO" dirty="0" err="1">
                <a:ea typeface="Calibri" panose="020F0502020204030204"/>
                <a:cs typeface="Calibri"/>
              </a:rPr>
              <a:t>Sámi</a:t>
            </a:r>
            <a:r>
              <a:rPr lang="nb-NO" dirty="0">
                <a:ea typeface="Calibri" panose="020F0502020204030204"/>
                <a:cs typeface="Calibri"/>
              </a:rPr>
              <a:t> </a:t>
            </a:r>
            <a:r>
              <a:rPr lang="nb-NO" dirty="0" err="1">
                <a:ea typeface="Calibri" panose="020F0502020204030204"/>
                <a:cs typeface="Calibri"/>
              </a:rPr>
              <a:t>culture</a:t>
            </a:r>
            <a:r>
              <a:rPr lang="nb-NO" dirty="0">
                <a:ea typeface="Calibri" panose="020F0502020204030204"/>
                <a:cs typeface="Calibri"/>
              </a:rPr>
              <a:t>. Loss </a:t>
            </a:r>
            <a:r>
              <a:rPr lang="nb-NO" dirty="0" err="1">
                <a:ea typeface="Calibri" panose="020F0502020204030204"/>
                <a:cs typeface="Calibri"/>
              </a:rPr>
              <a:t>of</a:t>
            </a:r>
            <a:r>
              <a:rPr lang="nb-NO" dirty="0">
                <a:ea typeface="Calibri" panose="020F0502020204030204"/>
                <a:cs typeface="Calibri"/>
              </a:rPr>
              <a:t> nature, </a:t>
            </a:r>
            <a:r>
              <a:rPr lang="nb-NO" dirty="0" err="1">
                <a:ea typeface="Calibri" panose="020F0502020204030204"/>
                <a:cs typeface="Calibri"/>
              </a:rPr>
              <a:t>climate</a:t>
            </a:r>
            <a:r>
              <a:rPr lang="nb-NO" dirty="0">
                <a:ea typeface="Calibri" panose="020F0502020204030204"/>
                <a:cs typeface="Calibri"/>
              </a:rPr>
              <a:t> </a:t>
            </a:r>
            <a:r>
              <a:rPr lang="nb-NO" dirty="0" err="1">
                <a:ea typeface="Calibri" panose="020F0502020204030204"/>
                <a:cs typeface="Calibri"/>
              </a:rPr>
              <a:t>change</a:t>
            </a:r>
            <a:r>
              <a:rPr lang="nb-NO" dirty="0">
                <a:ea typeface="Calibri" panose="020F0502020204030204"/>
                <a:cs typeface="Calibri"/>
              </a:rPr>
              <a:t> and predators </a:t>
            </a:r>
            <a:r>
              <a:rPr lang="nb-NO" dirty="0" err="1">
                <a:ea typeface="Calibri" panose="020F0502020204030204"/>
                <a:cs typeface="Calibri"/>
              </a:rPr>
              <a:t>are</a:t>
            </a:r>
            <a:r>
              <a:rPr lang="nb-NO" dirty="0">
                <a:ea typeface="Calibri" panose="020F0502020204030204"/>
                <a:cs typeface="Calibri"/>
              </a:rPr>
              <a:t> all </a:t>
            </a:r>
            <a:r>
              <a:rPr lang="nb-NO" dirty="0" err="1">
                <a:ea typeface="Calibri" panose="020F0502020204030204"/>
                <a:cs typeface="Calibri"/>
              </a:rPr>
              <a:t>factors</a:t>
            </a:r>
            <a:r>
              <a:rPr lang="nb-NO" dirty="0">
                <a:ea typeface="Calibri" panose="020F0502020204030204"/>
                <a:cs typeface="Calibri"/>
              </a:rPr>
              <a:t> </a:t>
            </a:r>
            <a:r>
              <a:rPr lang="nb-NO" dirty="0" err="1">
                <a:ea typeface="Calibri" panose="020F0502020204030204"/>
                <a:cs typeface="Calibri"/>
              </a:rPr>
              <a:t>that</a:t>
            </a:r>
            <a:r>
              <a:rPr lang="nb-NO" dirty="0">
                <a:ea typeface="Calibri" panose="020F0502020204030204"/>
                <a:cs typeface="Calibri"/>
              </a:rPr>
              <a:t> play a </a:t>
            </a:r>
            <a:r>
              <a:rPr lang="nb-NO" dirty="0" err="1">
                <a:ea typeface="Calibri" panose="020F0502020204030204"/>
                <a:cs typeface="Calibri"/>
              </a:rPr>
              <a:t>role</a:t>
            </a:r>
            <a:r>
              <a:rPr lang="nb-NO" dirty="0">
                <a:ea typeface="Calibri" panose="020F0502020204030204"/>
                <a:cs typeface="Calibri"/>
              </a:rPr>
              <a:t> in </a:t>
            </a:r>
            <a:r>
              <a:rPr lang="nb-NO" dirty="0" err="1">
                <a:ea typeface="Calibri" panose="020F0502020204030204"/>
                <a:cs typeface="Calibri"/>
              </a:rPr>
              <a:t>the</a:t>
            </a:r>
            <a:r>
              <a:rPr lang="nb-NO" dirty="0">
                <a:ea typeface="Calibri" panose="020F0502020204030204"/>
                <a:cs typeface="Calibri"/>
              </a:rPr>
              <a:t> </a:t>
            </a:r>
            <a:r>
              <a:rPr lang="nb-NO" dirty="0" err="1">
                <a:ea typeface="Calibri" panose="020F0502020204030204"/>
                <a:cs typeface="Calibri"/>
              </a:rPr>
              <a:t>threat</a:t>
            </a:r>
            <a:r>
              <a:rPr lang="nb-NO" dirty="0">
                <a:ea typeface="Calibri" panose="020F0502020204030204"/>
                <a:cs typeface="Calibri"/>
              </a:rPr>
              <a:t> </a:t>
            </a:r>
            <a:r>
              <a:rPr lang="nb-NO" dirty="0" err="1">
                <a:ea typeface="Calibri" panose="020F0502020204030204"/>
                <a:cs typeface="Calibri"/>
              </a:rPr>
              <a:t>against</a:t>
            </a:r>
            <a:r>
              <a:rPr lang="nb-NO" dirty="0">
                <a:ea typeface="Calibri" panose="020F0502020204030204"/>
                <a:cs typeface="Calibri"/>
              </a:rPr>
              <a:t> </a:t>
            </a:r>
            <a:r>
              <a:rPr lang="nb-NO" dirty="0" err="1">
                <a:ea typeface="Calibri" panose="020F0502020204030204"/>
                <a:cs typeface="Calibri"/>
              </a:rPr>
              <a:t>reindeer</a:t>
            </a:r>
            <a:r>
              <a:rPr lang="nb-NO" dirty="0">
                <a:ea typeface="Calibri" panose="020F0502020204030204"/>
                <a:cs typeface="Calibri"/>
              </a:rPr>
              <a:t> herding. It is </a:t>
            </a:r>
            <a:r>
              <a:rPr lang="nb-NO" dirty="0" err="1">
                <a:ea typeface="Calibri" panose="020F0502020204030204"/>
                <a:cs typeface="Calibri"/>
              </a:rPr>
              <a:t>important</a:t>
            </a:r>
            <a:r>
              <a:rPr lang="nb-NO" dirty="0">
                <a:ea typeface="Calibri" panose="020F0502020204030204"/>
                <a:cs typeface="Calibri"/>
              </a:rPr>
              <a:t> to understand </a:t>
            </a:r>
            <a:r>
              <a:rPr lang="nb-NO" dirty="0" err="1">
                <a:ea typeface="Calibri" panose="020F0502020204030204"/>
                <a:cs typeface="Calibri"/>
              </a:rPr>
              <a:t>that</a:t>
            </a:r>
            <a:r>
              <a:rPr lang="nb-NO" dirty="0">
                <a:ea typeface="Calibri" panose="020F0502020204030204"/>
                <a:cs typeface="Calibri"/>
              </a:rPr>
              <a:t> </a:t>
            </a:r>
            <a:r>
              <a:rPr lang="nb-NO" dirty="0" err="1">
                <a:ea typeface="Calibri" panose="020F0502020204030204"/>
                <a:cs typeface="Calibri"/>
              </a:rPr>
              <a:t>the</a:t>
            </a:r>
            <a:r>
              <a:rPr lang="nb-NO" dirty="0">
                <a:ea typeface="Calibri" panose="020F0502020204030204"/>
                <a:cs typeface="Calibri"/>
              </a:rPr>
              <a:t> fight for </a:t>
            </a:r>
            <a:r>
              <a:rPr lang="nb-NO" dirty="0" err="1">
                <a:ea typeface="Calibri" panose="020F0502020204030204"/>
                <a:cs typeface="Calibri"/>
              </a:rPr>
              <a:t>reindeer</a:t>
            </a:r>
            <a:r>
              <a:rPr lang="nb-NO" dirty="0">
                <a:ea typeface="Calibri" panose="020F0502020204030204"/>
                <a:cs typeface="Calibri"/>
              </a:rPr>
              <a:t> herding </a:t>
            </a:r>
            <a:r>
              <a:rPr lang="nb-NO" dirty="0" err="1">
                <a:ea typeface="Calibri" panose="020F0502020204030204"/>
                <a:cs typeface="Calibri"/>
              </a:rPr>
              <a:t>does</a:t>
            </a:r>
            <a:r>
              <a:rPr lang="nb-NO" dirty="0">
                <a:ea typeface="Calibri" panose="020F0502020204030204"/>
                <a:cs typeface="Calibri"/>
              </a:rPr>
              <a:t> not end </a:t>
            </a:r>
            <a:r>
              <a:rPr lang="nb-NO" dirty="0" err="1">
                <a:ea typeface="Calibri" panose="020F0502020204030204"/>
                <a:cs typeface="Calibri"/>
              </a:rPr>
              <a:t>with</a:t>
            </a:r>
            <a:r>
              <a:rPr lang="nb-NO" dirty="0">
                <a:ea typeface="Calibri" panose="020F0502020204030204"/>
                <a:cs typeface="Calibri"/>
              </a:rPr>
              <a:t> stopping </a:t>
            </a:r>
            <a:r>
              <a:rPr lang="nb-NO" dirty="0" err="1">
                <a:ea typeface="Calibri" panose="020F0502020204030204"/>
                <a:cs typeface="Calibri"/>
              </a:rPr>
              <a:t>harassment</a:t>
            </a:r>
            <a:r>
              <a:rPr lang="nb-NO" dirty="0">
                <a:ea typeface="Calibri" panose="020F0502020204030204"/>
                <a:cs typeface="Calibri"/>
              </a:rPr>
              <a:t>. Knowledge </a:t>
            </a:r>
            <a:r>
              <a:rPr lang="nb-NO" dirty="0" err="1">
                <a:ea typeface="Calibri" panose="020F0502020204030204"/>
                <a:cs typeface="Calibri"/>
              </a:rPr>
              <a:t>about</a:t>
            </a:r>
            <a:r>
              <a:rPr lang="nb-NO" dirty="0">
                <a:ea typeface="Calibri" panose="020F0502020204030204"/>
                <a:cs typeface="Calibri"/>
              </a:rPr>
              <a:t> </a:t>
            </a:r>
            <a:r>
              <a:rPr lang="nb-NO" dirty="0" err="1">
                <a:ea typeface="Calibri" panose="020F0502020204030204"/>
                <a:cs typeface="Calibri"/>
              </a:rPr>
              <a:t>the</a:t>
            </a:r>
            <a:r>
              <a:rPr lang="nb-NO" dirty="0">
                <a:ea typeface="Calibri" panose="020F0502020204030204"/>
                <a:cs typeface="Calibri"/>
              </a:rPr>
              <a:t> different </a:t>
            </a:r>
            <a:r>
              <a:rPr lang="nb-NO" dirty="0" err="1">
                <a:ea typeface="Calibri" panose="020F0502020204030204"/>
                <a:cs typeface="Calibri"/>
              </a:rPr>
              <a:t>challenges</a:t>
            </a:r>
            <a:r>
              <a:rPr lang="nb-NO" dirty="0">
                <a:ea typeface="Calibri" panose="020F0502020204030204"/>
                <a:cs typeface="Calibri"/>
              </a:rPr>
              <a:t> </a:t>
            </a:r>
            <a:r>
              <a:rPr lang="nb-NO" dirty="0" err="1">
                <a:ea typeface="Calibri" panose="020F0502020204030204"/>
                <a:cs typeface="Calibri"/>
              </a:rPr>
              <a:t>facing</a:t>
            </a:r>
            <a:r>
              <a:rPr lang="nb-NO" dirty="0">
                <a:ea typeface="Calibri" panose="020F0502020204030204"/>
                <a:cs typeface="Calibri"/>
              </a:rPr>
              <a:t> herding, and a </a:t>
            </a:r>
            <a:r>
              <a:rPr lang="nb-NO" dirty="0" err="1">
                <a:ea typeface="Calibri" panose="020F0502020204030204"/>
                <a:cs typeface="Calibri"/>
              </a:rPr>
              <a:t>will</a:t>
            </a:r>
            <a:r>
              <a:rPr lang="nb-NO" dirty="0">
                <a:ea typeface="Calibri" panose="020F0502020204030204"/>
                <a:cs typeface="Calibri"/>
              </a:rPr>
              <a:t> to </a:t>
            </a:r>
            <a:r>
              <a:rPr lang="nb-NO" dirty="0" err="1">
                <a:ea typeface="Calibri" panose="020F0502020204030204"/>
                <a:cs typeface="Calibri"/>
              </a:rPr>
              <a:t>meet</a:t>
            </a:r>
            <a:r>
              <a:rPr lang="nb-NO" dirty="0">
                <a:ea typeface="Calibri" panose="020F0502020204030204"/>
                <a:cs typeface="Calibri"/>
              </a:rPr>
              <a:t> </a:t>
            </a:r>
            <a:r>
              <a:rPr lang="nb-NO" dirty="0" err="1">
                <a:ea typeface="Calibri" panose="020F0502020204030204"/>
                <a:cs typeface="Calibri"/>
              </a:rPr>
              <a:t>these</a:t>
            </a:r>
            <a:r>
              <a:rPr lang="nb-NO" dirty="0">
                <a:ea typeface="Calibri" panose="020F0502020204030204"/>
                <a:cs typeface="Calibri"/>
              </a:rPr>
              <a:t> </a:t>
            </a:r>
            <a:r>
              <a:rPr lang="nb-NO" dirty="0" err="1">
                <a:ea typeface="Calibri" panose="020F0502020204030204"/>
                <a:cs typeface="Calibri"/>
              </a:rPr>
              <a:t>challenges</a:t>
            </a:r>
            <a:r>
              <a:rPr lang="nb-NO" dirty="0">
                <a:ea typeface="Calibri" panose="020F0502020204030204"/>
                <a:cs typeface="Calibri"/>
              </a:rPr>
              <a:t> head </a:t>
            </a:r>
            <a:r>
              <a:rPr lang="nb-NO" dirty="0" err="1">
                <a:ea typeface="Calibri" panose="020F0502020204030204"/>
                <a:cs typeface="Calibri"/>
              </a:rPr>
              <a:t>on</a:t>
            </a:r>
            <a:r>
              <a:rPr lang="nb-NO" dirty="0">
                <a:ea typeface="Calibri" panose="020F0502020204030204"/>
                <a:cs typeface="Calibri"/>
              </a:rPr>
              <a:t> </a:t>
            </a:r>
            <a:r>
              <a:rPr lang="nb-NO" dirty="0" err="1">
                <a:ea typeface="Calibri" panose="020F0502020204030204"/>
                <a:cs typeface="Calibri"/>
              </a:rPr>
              <a:t>are</a:t>
            </a:r>
            <a:r>
              <a:rPr lang="nb-NO" dirty="0">
                <a:ea typeface="Calibri" panose="020F0502020204030204"/>
                <a:cs typeface="Calibri"/>
              </a:rPr>
              <a:t> </a:t>
            </a:r>
            <a:r>
              <a:rPr lang="nb-NO" dirty="0" err="1">
                <a:ea typeface="Calibri" panose="020F0502020204030204"/>
                <a:cs typeface="Calibri"/>
              </a:rPr>
              <a:t>also</a:t>
            </a:r>
            <a:r>
              <a:rPr lang="nb-NO" dirty="0">
                <a:ea typeface="Calibri" panose="020F0502020204030204"/>
                <a:cs typeface="Calibri"/>
              </a:rPr>
              <a:t> </a:t>
            </a:r>
            <a:r>
              <a:rPr lang="nb-NO" dirty="0" err="1">
                <a:ea typeface="Calibri" panose="020F0502020204030204"/>
                <a:cs typeface="Calibri"/>
              </a:rPr>
              <a:t>important</a:t>
            </a:r>
            <a:r>
              <a:rPr lang="nb-NO" dirty="0">
                <a:ea typeface="Calibri" panose="020F0502020204030204"/>
                <a:cs typeface="Calibri"/>
              </a:rPr>
              <a:t> to </a:t>
            </a:r>
            <a:r>
              <a:rPr lang="nb-NO" dirty="0" err="1">
                <a:ea typeface="Calibri" panose="020F0502020204030204"/>
                <a:cs typeface="Calibri"/>
              </a:rPr>
              <a:t>the</a:t>
            </a:r>
            <a:r>
              <a:rPr lang="nb-NO" dirty="0">
                <a:ea typeface="Calibri" panose="020F0502020204030204"/>
                <a:cs typeface="Calibri"/>
              </a:rPr>
              <a:t> </a:t>
            </a:r>
            <a:r>
              <a:rPr lang="nb-NO" dirty="0" err="1">
                <a:ea typeface="Calibri" panose="020F0502020204030204"/>
                <a:cs typeface="Calibri"/>
              </a:rPr>
              <a:t>industry</a:t>
            </a:r>
            <a:r>
              <a:rPr lang="nb-NO" dirty="0">
                <a:ea typeface="Calibri" panose="020F0502020204030204"/>
                <a:cs typeface="Calibri"/>
              </a:rPr>
              <a:t>.</a:t>
            </a:r>
          </a:p>
          <a:p>
            <a:endParaRPr lang="nb-NO" b="1" dirty="0">
              <a:cs typeface="Calibri"/>
            </a:endParaRPr>
          </a:p>
          <a:p>
            <a:r>
              <a:rPr lang="nb-NO" b="1" dirty="0" err="1">
                <a:cs typeface="Calibri"/>
              </a:rPr>
              <a:t>Follow</a:t>
            </a:r>
            <a:r>
              <a:rPr lang="nb-NO" b="1" dirty="0">
                <a:cs typeface="Calibri"/>
              </a:rPr>
              <a:t>-up questions:</a:t>
            </a:r>
          </a:p>
          <a:p>
            <a:pPr marL="171450" indent="-171450">
              <a:buFont typeface="Arial" panose="020B0604020202020204" pitchFamily="34" charset="0"/>
              <a:buChar char="•"/>
            </a:pPr>
            <a:r>
              <a:rPr lang="nb-NO" dirty="0">
                <a:cs typeface="Calibri"/>
              </a:rPr>
              <a:t>How is </a:t>
            </a:r>
            <a:r>
              <a:rPr lang="nb-NO" dirty="0" err="1">
                <a:cs typeface="Calibri"/>
              </a:rPr>
              <a:t>reindeer</a:t>
            </a:r>
            <a:r>
              <a:rPr lang="nb-NO" dirty="0">
                <a:cs typeface="Calibri"/>
              </a:rPr>
              <a:t> herding </a:t>
            </a:r>
            <a:r>
              <a:rPr lang="nb-NO" dirty="0" err="1">
                <a:cs typeface="Calibri"/>
              </a:rPr>
              <a:t>connected</a:t>
            </a:r>
            <a:r>
              <a:rPr lang="nb-NO" dirty="0">
                <a:cs typeface="Calibri"/>
              </a:rPr>
              <a:t> to </a:t>
            </a:r>
            <a:r>
              <a:rPr lang="nb-NO" dirty="0" err="1">
                <a:cs typeface="Calibri"/>
              </a:rPr>
              <a:t>the</a:t>
            </a:r>
            <a:r>
              <a:rPr lang="nb-NO" dirty="0">
                <a:cs typeface="Calibri"/>
              </a:rPr>
              <a:t> </a:t>
            </a:r>
            <a:r>
              <a:rPr lang="nb-NO" dirty="0" err="1">
                <a:cs typeface="Calibri"/>
              </a:rPr>
              <a:t>culture</a:t>
            </a:r>
            <a:r>
              <a:rPr lang="nb-NO" dirty="0">
                <a:cs typeface="Calibri"/>
              </a:rPr>
              <a:t> and </a:t>
            </a:r>
            <a:r>
              <a:rPr lang="nb-NO" dirty="0" err="1">
                <a:cs typeface="Calibri"/>
              </a:rPr>
              <a:t>rights</a:t>
            </a:r>
            <a:r>
              <a:rPr lang="nb-NO" dirty="0">
                <a:cs typeface="Calibri"/>
              </a:rPr>
              <a:t> </a:t>
            </a:r>
            <a:r>
              <a:rPr lang="nb-NO" dirty="0" err="1">
                <a:cs typeface="Calibri"/>
              </a:rPr>
              <a:t>of</a:t>
            </a:r>
            <a:r>
              <a:rPr lang="nb-NO" dirty="0">
                <a:cs typeface="Calibri"/>
              </a:rPr>
              <a:t> </a:t>
            </a:r>
            <a:r>
              <a:rPr lang="nb-NO" dirty="0" err="1">
                <a:cs typeface="Calibri"/>
              </a:rPr>
              <a:t>the</a:t>
            </a:r>
            <a:r>
              <a:rPr lang="nb-NO" dirty="0">
                <a:cs typeface="Calibri"/>
              </a:rPr>
              <a:t> </a:t>
            </a:r>
            <a:r>
              <a:rPr lang="nb-NO" dirty="0" err="1">
                <a:cs typeface="Calibri"/>
              </a:rPr>
              <a:t>Sámi</a:t>
            </a:r>
            <a:r>
              <a:rPr lang="nb-NO" dirty="0">
                <a:cs typeface="Calibri"/>
              </a:rPr>
              <a:t> </a:t>
            </a:r>
            <a:r>
              <a:rPr lang="nb-NO" dirty="0" err="1">
                <a:cs typeface="Calibri"/>
              </a:rPr>
              <a:t>people</a:t>
            </a:r>
            <a:r>
              <a:rPr lang="nb-NO" dirty="0">
                <a:cs typeface="Calibri"/>
              </a:rPr>
              <a:t>?</a:t>
            </a:r>
          </a:p>
          <a:p>
            <a:pPr marL="171450" indent="-171450">
              <a:buFont typeface="Arial" panose="020B0604020202020204" pitchFamily="34" charset="0"/>
              <a:buChar char="•"/>
            </a:pPr>
            <a:r>
              <a:rPr lang="nb-NO" dirty="0">
                <a:cs typeface="Calibri"/>
              </a:rPr>
              <a:t>How do </a:t>
            </a:r>
            <a:r>
              <a:rPr lang="nb-NO" dirty="0" err="1">
                <a:cs typeface="Calibri"/>
              </a:rPr>
              <a:t>you</a:t>
            </a:r>
            <a:r>
              <a:rPr lang="nb-NO" dirty="0">
                <a:cs typeface="Calibri"/>
              </a:rPr>
              <a:t> </a:t>
            </a:r>
            <a:r>
              <a:rPr lang="nb-NO" dirty="0" err="1">
                <a:cs typeface="Calibri"/>
              </a:rPr>
              <a:t>think</a:t>
            </a:r>
            <a:r>
              <a:rPr lang="nb-NO" dirty="0">
                <a:cs typeface="Calibri"/>
              </a:rPr>
              <a:t> </a:t>
            </a:r>
            <a:r>
              <a:rPr lang="nb-NO" dirty="0" err="1">
                <a:cs typeface="Calibri"/>
              </a:rPr>
              <a:t>if</a:t>
            </a:r>
            <a:r>
              <a:rPr lang="nb-NO" dirty="0">
                <a:cs typeface="Calibri"/>
              </a:rPr>
              <a:t> </a:t>
            </a:r>
            <a:r>
              <a:rPr lang="nb-NO" dirty="0" err="1">
                <a:cs typeface="Calibri"/>
              </a:rPr>
              <a:t>you</a:t>
            </a:r>
            <a:r>
              <a:rPr lang="nb-NO" dirty="0">
                <a:cs typeface="Calibri"/>
              </a:rPr>
              <a:t> </a:t>
            </a:r>
            <a:r>
              <a:rPr lang="nb-NO" dirty="0" err="1">
                <a:cs typeface="Calibri"/>
              </a:rPr>
              <a:t>had</a:t>
            </a:r>
            <a:r>
              <a:rPr lang="nb-NO" dirty="0">
                <a:cs typeface="Calibri"/>
              </a:rPr>
              <a:t> to </a:t>
            </a:r>
            <a:r>
              <a:rPr lang="nb-NO" dirty="0" err="1">
                <a:cs typeface="Calibri"/>
              </a:rPr>
              <a:t>defend</a:t>
            </a:r>
            <a:r>
              <a:rPr lang="nb-NO" dirty="0">
                <a:cs typeface="Calibri"/>
              </a:rPr>
              <a:t> </a:t>
            </a:r>
            <a:r>
              <a:rPr lang="nb-NO" dirty="0" err="1">
                <a:cs typeface="Calibri"/>
              </a:rPr>
              <a:t>yourself</a:t>
            </a:r>
            <a:r>
              <a:rPr lang="nb-NO" dirty="0">
                <a:cs typeface="Calibri"/>
              </a:rPr>
              <a:t> </a:t>
            </a:r>
            <a:r>
              <a:rPr lang="nb-NO" dirty="0" err="1">
                <a:cs typeface="Calibri"/>
              </a:rPr>
              <a:t>against</a:t>
            </a:r>
            <a:r>
              <a:rPr lang="nb-NO" dirty="0">
                <a:cs typeface="Calibri"/>
              </a:rPr>
              <a:t> </a:t>
            </a:r>
            <a:r>
              <a:rPr lang="nb-NO" dirty="0" err="1">
                <a:cs typeface="Calibri"/>
              </a:rPr>
              <a:t>such</a:t>
            </a:r>
            <a:r>
              <a:rPr lang="nb-NO" dirty="0">
                <a:cs typeface="Calibri"/>
              </a:rPr>
              <a:t> opinions in </a:t>
            </a:r>
            <a:r>
              <a:rPr lang="nb-NO" dirty="0" err="1">
                <a:cs typeface="Calibri"/>
              </a:rPr>
              <a:t>the</a:t>
            </a:r>
            <a:r>
              <a:rPr lang="nb-NO" dirty="0">
                <a:cs typeface="Calibri"/>
              </a:rPr>
              <a:t> </a:t>
            </a:r>
            <a:r>
              <a:rPr lang="nb-NO" dirty="0" err="1">
                <a:cs typeface="Calibri"/>
              </a:rPr>
              <a:t>comment</a:t>
            </a:r>
            <a:r>
              <a:rPr lang="nb-NO" dirty="0">
                <a:cs typeface="Calibri"/>
              </a:rPr>
              <a:t> </a:t>
            </a:r>
            <a:r>
              <a:rPr lang="nb-NO" dirty="0" err="1">
                <a:cs typeface="Calibri"/>
              </a:rPr>
              <a:t>section</a:t>
            </a:r>
            <a:r>
              <a:rPr lang="nb-NO" dirty="0">
                <a:cs typeface="Calibri"/>
              </a:rPr>
              <a:t>?</a:t>
            </a:r>
          </a:p>
          <a:p>
            <a:pPr marL="171450" indent="-171450">
              <a:buFont typeface="Arial" panose="020B0604020202020204" pitchFamily="34" charset="0"/>
              <a:buChar char="•"/>
            </a:pPr>
            <a:r>
              <a:rPr lang="nb-NO" dirty="0">
                <a:ea typeface="Calibri" panose="020F0502020204030204"/>
                <a:cs typeface="Calibri"/>
              </a:rPr>
              <a:t>How </a:t>
            </a:r>
            <a:r>
              <a:rPr lang="nb-NO" dirty="0" err="1">
                <a:ea typeface="Calibri" panose="020F0502020204030204"/>
                <a:cs typeface="Calibri"/>
              </a:rPr>
              <a:t>does</a:t>
            </a:r>
            <a:r>
              <a:rPr lang="nb-NO" dirty="0">
                <a:ea typeface="Calibri" panose="020F0502020204030204"/>
                <a:cs typeface="Calibri"/>
              </a:rPr>
              <a:t> it matter </a:t>
            </a:r>
            <a:r>
              <a:rPr lang="nb-NO" dirty="0" err="1">
                <a:ea typeface="Calibri" panose="020F0502020204030204"/>
                <a:cs typeface="Calibri"/>
              </a:rPr>
              <a:t>that</a:t>
            </a:r>
            <a:r>
              <a:rPr lang="nb-NO" dirty="0">
                <a:ea typeface="Calibri" panose="020F0502020204030204"/>
                <a:cs typeface="Calibri"/>
              </a:rPr>
              <a:t> </a:t>
            </a:r>
            <a:r>
              <a:rPr lang="nb-NO" dirty="0" err="1">
                <a:ea typeface="Calibri" panose="020F0502020204030204"/>
                <a:cs typeface="Calibri"/>
              </a:rPr>
              <a:t>the</a:t>
            </a:r>
            <a:r>
              <a:rPr lang="nb-NO" dirty="0">
                <a:ea typeface="Calibri" panose="020F0502020204030204"/>
                <a:cs typeface="Calibri"/>
              </a:rPr>
              <a:t> </a:t>
            </a:r>
            <a:r>
              <a:rPr lang="nb-NO" dirty="0" err="1">
                <a:ea typeface="Calibri" panose="020F0502020204030204"/>
                <a:cs typeface="Calibri"/>
              </a:rPr>
              <a:t>comments</a:t>
            </a:r>
            <a:r>
              <a:rPr lang="nb-NO" dirty="0">
                <a:ea typeface="Calibri" panose="020F0502020204030204"/>
                <a:cs typeface="Calibri"/>
              </a:rPr>
              <a:t> </a:t>
            </a:r>
            <a:r>
              <a:rPr lang="nb-NO" dirty="0" err="1">
                <a:ea typeface="Calibri" panose="020F0502020204030204"/>
                <a:cs typeface="Calibri"/>
              </a:rPr>
              <a:t>are</a:t>
            </a:r>
            <a:r>
              <a:rPr lang="nb-NO" dirty="0">
                <a:ea typeface="Calibri" panose="020F0502020204030204"/>
                <a:cs typeface="Calibri"/>
              </a:rPr>
              <a:t> </a:t>
            </a:r>
            <a:r>
              <a:rPr lang="nb-NO" dirty="0" err="1">
                <a:ea typeface="Calibri" panose="020F0502020204030204"/>
                <a:cs typeface="Calibri"/>
              </a:rPr>
              <a:t>about</a:t>
            </a:r>
            <a:r>
              <a:rPr lang="nb-NO" dirty="0">
                <a:ea typeface="Calibri" panose="020F0502020204030204"/>
                <a:cs typeface="Calibri"/>
              </a:rPr>
              <a:t> an </a:t>
            </a:r>
            <a:r>
              <a:rPr lang="nb-NO" dirty="0" err="1">
                <a:ea typeface="Calibri" panose="020F0502020204030204"/>
                <a:cs typeface="Calibri"/>
              </a:rPr>
              <a:t>entire</a:t>
            </a:r>
            <a:r>
              <a:rPr lang="nb-NO" dirty="0">
                <a:ea typeface="Calibri" panose="020F0502020204030204"/>
                <a:cs typeface="Calibri"/>
              </a:rPr>
              <a:t> </a:t>
            </a:r>
            <a:r>
              <a:rPr lang="nb-NO" dirty="0" err="1">
                <a:ea typeface="Calibri" panose="020F0502020204030204"/>
                <a:cs typeface="Calibri"/>
              </a:rPr>
              <a:t>minority</a:t>
            </a:r>
            <a:r>
              <a:rPr lang="nb-NO" dirty="0">
                <a:ea typeface="Calibri" panose="020F0502020204030204"/>
                <a:cs typeface="Calibri"/>
              </a:rPr>
              <a:t> </a:t>
            </a:r>
            <a:r>
              <a:rPr lang="nb-NO" dirty="0" err="1">
                <a:ea typeface="Calibri" panose="020F0502020204030204"/>
                <a:cs typeface="Calibri"/>
              </a:rPr>
              <a:t>population</a:t>
            </a:r>
            <a:r>
              <a:rPr lang="nb-NO" dirty="0">
                <a:ea typeface="Calibri" panose="020F0502020204030204"/>
                <a:cs typeface="Calibri"/>
              </a:rPr>
              <a:t>?</a:t>
            </a:r>
          </a:p>
          <a:p>
            <a:endParaRPr lang="nb-NO" dirty="0">
              <a:ea typeface="Calibri" panose="020F0502020204030204"/>
              <a:cs typeface="Calibri"/>
            </a:endParaRPr>
          </a:p>
          <a:p>
            <a:endParaRPr lang="nb-NO" dirty="0">
              <a:ea typeface="Calibri" panose="020F0502020204030204"/>
              <a:cs typeface="Calibri"/>
            </a:endParaRPr>
          </a:p>
          <a:p>
            <a:endParaRPr lang="nb-NO" dirty="0">
              <a:ea typeface="Calibri" panose="020F0502020204030204"/>
              <a:cs typeface="Calibri"/>
            </a:endParaRPr>
          </a:p>
          <a:p>
            <a:pPr marL="0" lvl="0" indent="0">
              <a:lnSpc>
                <a:spcPct val="107000"/>
              </a:lnSpc>
              <a:spcAft>
                <a:spcPts val="800"/>
              </a:spcAft>
              <a:buFont typeface="Symbol" panose="05050102010706020507" pitchFamily="18" charset="2"/>
              <a:buNone/>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ea typeface="Calibri" panose="020F0502020204030204"/>
              <a:cs typeface="Calibri"/>
            </a:endParaRPr>
          </a:p>
          <a:p>
            <a:endParaRPr lang="nb-NO" dirty="0">
              <a:ea typeface="Calibri" panose="020F0502020204030204"/>
              <a:cs typeface="Calibri"/>
            </a:endParaRPr>
          </a:p>
          <a:p>
            <a:endParaRPr lang="nb-NO" dirty="0">
              <a:ea typeface="Calibri" panose="020F0502020204030204"/>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36</a:t>
            </a:fld>
            <a:endParaRPr lang="nb-NO"/>
          </a:p>
        </p:txBody>
      </p:sp>
    </p:spTree>
    <p:extLst>
      <p:ext uri="{BB962C8B-B14F-4D97-AF65-F5344CB8AC3E}">
        <p14:creationId xmlns:p14="http://schemas.microsoft.com/office/powerpoint/2010/main" val="3899983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This scenario is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meant</a:t>
            </a:r>
            <a:r>
              <a:rPr lang="nb-NO" sz="1800" dirty="0">
                <a:effectLst/>
                <a:latin typeface="Calibri" panose="020F0502020204030204" pitchFamily="34" charset="0"/>
                <a:ea typeface="Calibri" panose="020F0502020204030204" pitchFamily="34" charset="0"/>
                <a:cs typeface="Times New Roman" panose="02020603050405020304" pitchFamily="18" charset="0"/>
              </a:rPr>
              <a:t> to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contribute</a:t>
            </a:r>
            <a:r>
              <a:rPr lang="nb-NO" sz="1800" dirty="0">
                <a:effectLst/>
                <a:latin typeface="Calibri" panose="020F0502020204030204" pitchFamily="34" charset="0"/>
                <a:ea typeface="Calibri" panose="020F0502020204030204" pitchFamily="34" charset="0"/>
                <a:cs typeface="Times New Roman" panose="02020603050405020304" pitchFamily="18" charset="0"/>
              </a:rPr>
              <a:t> to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reflection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dirty="0">
                <a:effectLst/>
                <a:latin typeface="Calibri" panose="020F0502020204030204" pitchFamily="34" charset="0"/>
                <a:ea typeface="Calibri" panose="020F0502020204030204" pitchFamily="34" charset="0"/>
                <a:cs typeface="Times New Roman" panose="02020603050405020304" pitchFamily="18" charset="0"/>
              </a:rPr>
              <a:t> stereotypes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related</a:t>
            </a:r>
            <a:r>
              <a:rPr lang="nb-NO" sz="1800" dirty="0">
                <a:effectLst/>
                <a:latin typeface="Calibri" panose="020F0502020204030204" pitchFamily="34" charset="0"/>
                <a:ea typeface="Calibri" panose="020F0502020204030204" pitchFamily="34" charset="0"/>
                <a:cs typeface="Times New Roman" panose="02020603050405020304" pitchFamily="18" charset="0"/>
              </a:rPr>
              <a:t> to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Sámi</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perspectives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environmentalism</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development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of</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power</a:t>
            </a:r>
            <a:r>
              <a:rPr lang="nb-NO" sz="1800" dirty="0">
                <a:effectLst/>
                <a:latin typeface="Calibri" panose="020F0502020204030204" pitchFamily="34" charset="0"/>
                <a:ea typeface="Calibri" panose="020F0502020204030204" pitchFamily="34" charset="0"/>
                <a:cs typeface="Times New Roman" panose="02020603050405020304" pitchFamily="18" charset="0"/>
              </a:rPr>
              <a:t> plants in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their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communities</a:t>
            </a:r>
            <a:r>
              <a:rPr lang="nb-NO" sz="1800" dirty="0">
                <a:effectLst/>
                <a:latin typeface="Calibri" panose="020F0502020204030204" pitchFamily="34" charset="0"/>
                <a:ea typeface="Calibri" panose="020F0502020204030204" pitchFamily="34" charset="0"/>
                <a:cs typeface="Times New Roman" panose="02020603050405020304" pitchFamily="18" charset="0"/>
              </a:rPr>
              <a:t>. This case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should</a:t>
            </a:r>
            <a:r>
              <a:rPr lang="nb-NO" sz="1800" dirty="0">
                <a:effectLst/>
                <a:latin typeface="Calibri" panose="020F0502020204030204" pitchFamily="34" charset="0"/>
                <a:ea typeface="Calibri" panose="020F0502020204030204" pitchFamily="34" charset="0"/>
                <a:cs typeface="Times New Roman" panose="02020603050405020304" pitchFamily="18" charset="0"/>
              </a:rPr>
              <a:t> be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read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openly</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without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any</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indication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of</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what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Marie’s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actual</a:t>
            </a:r>
            <a:r>
              <a:rPr lang="nb-NO" sz="1800" dirty="0">
                <a:effectLst/>
                <a:latin typeface="Calibri" panose="020F0502020204030204" pitchFamily="34" charset="0"/>
                <a:ea typeface="Calibri" panose="020F0502020204030204" pitchFamily="34" charset="0"/>
                <a:cs typeface="Times New Roman" panose="02020603050405020304" pitchFamily="18" charset="0"/>
              </a:rPr>
              <a:t> opinions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are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focus</a:t>
            </a:r>
            <a:r>
              <a:rPr lang="nb-NO" dirty="0"/>
              <a:t> </a:t>
            </a:r>
            <a:r>
              <a:rPr lang="nb-NO" dirty="0" err="1"/>
              <a:t>should</a:t>
            </a:r>
            <a:r>
              <a:rPr lang="nb-NO" dirty="0"/>
              <a:t> </a:t>
            </a:r>
            <a:r>
              <a:rPr lang="nb-NO" dirty="0" err="1"/>
              <a:t>rather</a:t>
            </a:r>
            <a:r>
              <a:rPr lang="nb-NO" dirty="0"/>
              <a:t> be </a:t>
            </a:r>
            <a:r>
              <a:rPr lang="nb-NO" dirty="0" err="1"/>
              <a:t>on</a:t>
            </a:r>
            <a:r>
              <a:rPr lang="nb-NO" dirty="0"/>
              <a:t> </a:t>
            </a:r>
            <a:r>
              <a:rPr lang="nb-NO" dirty="0" err="1"/>
              <a:t>how</a:t>
            </a:r>
            <a:r>
              <a:rPr lang="nb-NO" dirty="0"/>
              <a:t> </a:t>
            </a:r>
            <a:r>
              <a:rPr lang="nb-NO" dirty="0" err="1"/>
              <a:t>she</a:t>
            </a:r>
            <a:r>
              <a:rPr lang="nb-NO" dirty="0"/>
              <a:t> is </a:t>
            </a:r>
            <a:r>
              <a:rPr lang="nb-NO" dirty="0" err="1"/>
              <a:t>being</a:t>
            </a:r>
            <a:r>
              <a:rPr lang="nb-NO" dirty="0"/>
              <a:t> </a:t>
            </a:r>
            <a:r>
              <a:rPr lang="nb-NO" dirty="0" err="1"/>
              <a:t>spoken</a:t>
            </a:r>
            <a:r>
              <a:rPr lang="nb-NO" dirty="0"/>
              <a:t> to as a representative </a:t>
            </a:r>
            <a:r>
              <a:rPr lang="nb-NO" dirty="0" err="1"/>
              <a:t>of</a:t>
            </a:r>
            <a:r>
              <a:rPr lang="nb-NO" dirty="0"/>
              <a:t> </a:t>
            </a:r>
            <a:r>
              <a:rPr lang="nb-NO" dirty="0" err="1"/>
              <a:t>the</a:t>
            </a:r>
            <a:r>
              <a:rPr lang="nb-NO" dirty="0"/>
              <a:t> </a:t>
            </a:r>
            <a:r>
              <a:rPr lang="nb-NO" dirty="0" err="1"/>
              <a:t>myth</a:t>
            </a:r>
            <a:r>
              <a:rPr lang="nb-NO" dirty="0"/>
              <a:t> «</a:t>
            </a:r>
            <a:r>
              <a:rPr lang="nb-NO" dirty="0" err="1"/>
              <a:t>Sámi’s</a:t>
            </a:r>
            <a:r>
              <a:rPr lang="nb-NO" dirty="0"/>
              <a:t> </a:t>
            </a:r>
            <a:r>
              <a:rPr lang="nb-NO" dirty="0" err="1"/>
              <a:t>are</a:t>
            </a:r>
            <a:r>
              <a:rPr lang="nb-NO" dirty="0"/>
              <a:t> </a:t>
            </a:r>
            <a:r>
              <a:rPr lang="nb-NO" dirty="0" err="1"/>
              <a:t>against</a:t>
            </a:r>
            <a:r>
              <a:rPr lang="nb-NO" dirty="0"/>
              <a:t> </a:t>
            </a:r>
            <a:r>
              <a:rPr lang="nb-NO" dirty="0" err="1"/>
              <a:t>environmentalism</a:t>
            </a:r>
            <a:r>
              <a:rPr lang="nb-NO" dirty="0"/>
              <a:t>» </a:t>
            </a:r>
            <a:r>
              <a:rPr lang="nb-NO" sz="1200" dirty="0">
                <a:effectLst/>
                <a:latin typeface="Calibri" panose="020F0502020204030204" pitchFamily="34" charset="0"/>
                <a:ea typeface="Calibri" panose="020F0502020204030204" pitchFamily="34" charset="0"/>
                <a:cs typeface="Calibri" panose="020F0502020204030204" pitchFamily="34" charset="0"/>
              </a:rPr>
              <a:t>(http://samiskmyteknuser.no/myte-4/), as </a:t>
            </a:r>
            <a:r>
              <a:rPr lang="nb-NO" sz="1200" dirty="0" err="1">
                <a:effectLst/>
                <a:latin typeface="Calibri" panose="020F0502020204030204" pitchFamily="34" charset="0"/>
                <a:ea typeface="Calibri" panose="020F0502020204030204" pitchFamily="34" charset="0"/>
                <a:cs typeface="Calibri" panose="020F0502020204030204" pitchFamily="34" charset="0"/>
              </a:rPr>
              <a:t>well</a:t>
            </a:r>
            <a:r>
              <a:rPr lang="nb-NO" sz="1200" dirty="0">
                <a:effectLst/>
                <a:latin typeface="Calibri" panose="020F0502020204030204" pitchFamily="34" charset="0"/>
                <a:ea typeface="Calibri" panose="020F0502020204030204" pitchFamily="34" charset="0"/>
                <a:cs typeface="Calibri" panose="020F0502020204030204" pitchFamily="34" charset="0"/>
              </a:rPr>
              <a:t> as </a:t>
            </a:r>
            <a:r>
              <a:rPr lang="nb-NO" sz="1200" dirty="0" err="1">
                <a:effectLst/>
                <a:latin typeface="Calibri" panose="020F0502020204030204" pitchFamily="34" charset="0"/>
                <a:ea typeface="Calibri" panose="020F0502020204030204" pitchFamily="34" charset="0"/>
                <a:cs typeface="Calibri" panose="020F0502020204030204" pitchFamily="34" charset="0"/>
              </a:rPr>
              <a:t>the</a:t>
            </a:r>
            <a:r>
              <a:rPr lang="nb-NO" sz="1200" dirty="0">
                <a:effectLst/>
                <a:latin typeface="Calibri" panose="020F0502020204030204" pitchFamily="34" charset="0"/>
                <a:ea typeface="Calibri" panose="020F0502020204030204" pitchFamily="34" charset="0"/>
                <a:cs typeface="Calibri" panose="020F0502020204030204" pitchFamily="34" charset="0"/>
              </a:rPr>
              <a:t> </a:t>
            </a:r>
            <a:r>
              <a:rPr lang="nb-NO" sz="1200" dirty="0" err="1">
                <a:effectLst/>
                <a:latin typeface="Calibri" panose="020F0502020204030204" pitchFamily="34" charset="0"/>
                <a:ea typeface="Calibri" panose="020F0502020204030204" pitchFamily="34" charset="0"/>
                <a:cs typeface="Calibri" panose="020F0502020204030204" pitchFamily="34" charset="0"/>
              </a:rPr>
              <a:t>tendency</a:t>
            </a:r>
            <a:r>
              <a:rPr lang="nb-NO" sz="1200" dirty="0">
                <a:effectLst/>
                <a:latin typeface="Calibri" panose="020F0502020204030204" pitchFamily="34" charset="0"/>
                <a:ea typeface="Calibri" panose="020F0502020204030204" pitchFamily="34" charset="0"/>
                <a:cs typeface="Calibri" panose="020F0502020204030204" pitchFamily="34" charset="0"/>
              </a:rPr>
              <a:t> to interpret </a:t>
            </a:r>
            <a:r>
              <a:rPr lang="nb-NO" sz="1200" dirty="0" err="1">
                <a:effectLst/>
                <a:latin typeface="Calibri" panose="020F0502020204030204" pitchFamily="34" charset="0"/>
                <a:ea typeface="Calibri" panose="020F0502020204030204" pitchFamily="34" charset="0"/>
                <a:cs typeface="Calibri" panose="020F0502020204030204" pitchFamily="34" charset="0"/>
              </a:rPr>
              <a:t>one</a:t>
            </a:r>
            <a:r>
              <a:rPr lang="nb-NO" sz="1200" dirty="0">
                <a:effectLst/>
                <a:latin typeface="Calibri" panose="020F0502020204030204" pitchFamily="34" charset="0"/>
                <a:ea typeface="Calibri" panose="020F0502020204030204" pitchFamily="34" charset="0"/>
                <a:cs typeface="Calibri" panose="020F0502020204030204" pitchFamily="34" charset="0"/>
              </a:rPr>
              <a:t> </a:t>
            </a:r>
            <a:r>
              <a:rPr lang="nb-NO" sz="1200" dirty="0" err="1">
                <a:effectLst/>
                <a:latin typeface="Calibri" panose="020F0502020204030204" pitchFamily="34" charset="0"/>
                <a:ea typeface="Calibri" panose="020F0502020204030204" pitchFamily="34" charset="0"/>
                <a:cs typeface="Calibri" panose="020F0502020204030204" pitchFamily="34" charset="0"/>
              </a:rPr>
              <a:t>individual</a:t>
            </a:r>
            <a:r>
              <a:rPr lang="nb-NO" sz="1200" dirty="0">
                <a:effectLst/>
                <a:latin typeface="Calibri" panose="020F0502020204030204" pitchFamily="34" charset="0"/>
                <a:ea typeface="Calibri" panose="020F0502020204030204" pitchFamily="34" charset="0"/>
                <a:cs typeface="Calibri" panose="020F0502020204030204" pitchFamily="34" charset="0"/>
              </a:rPr>
              <a:t> as representative for </a:t>
            </a:r>
            <a:r>
              <a:rPr lang="nb-NO" sz="1200" dirty="0" err="1">
                <a:effectLst/>
                <a:latin typeface="Calibri" panose="020F0502020204030204" pitchFamily="34" charset="0"/>
                <a:ea typeface="Calibri" panose="020F0502020204030204" pitchFamily="34" charset="0"/>
                <a:cs typeface="Calibri" panose="020F0502020204030204" pitchFamily="34" charset="0"/>
              </a:rPr>
              <a:t>their</a:t>
            </a:r>
            <a:r>
              <a:rPr lang="nb-NO" sz="1200" dirty="0">
                <a:effectLst/>
                <a:latin typeface="Calibri" panose="020F0502020204030204" pitchFamily="34" charset="0"/>
                <a:ea typeface="Calibri" panose="020F0502020204030204" pitchFamily="34" charset="0"/>
                <a:cs typeface="Calibri" panose="020F0502020204030204" pitchFamily="34" charset="0"/>
              </a:rPr>
              <a:t> </a:t>
            </a:r>
            <a:r>
              <a:rPr lang="nb-NO" sz="1200" dirty="0" err="1">
                <a:effectLst/>
                <a:latin typeface="Calibri" panose="020F0502020204030204" pitchFamily="34" charset="0"/>
                <a:ea typeface="Calibri" panose="020F0502020204030204" pitchFamily="34" charset="0"/>
                <a:cs typeface="Calibri" panose="020F0502020204030204" pitchFamily="34" charset="0"/>
              </a:rPr>
              <a:t>entire</a:t>
            </a:r>
            <a:r>
              <a:rPr lang="nb-NO" sz="1200" dirty="0">
                <a:effectLst/>
                <a:latin typeface="Calibri" panose="020F0502020204030204" pitchFamily="34" charset="0"/>
                <a:ea typeface="Calibri" panose="020F0502020204030204" pitchFamily="34" charset="0"/>
                <a:cs typeface="Calibri" panose="020F0502020204030204" pitchFamily="34" charset="0"/>
              </a:rPr>
              <a:t> </a:t>
            </a:r>
            <a:r>
              <a:rPr lang="nb-NO" sz="1200" dirty="0" err="1">
                <a:effectLst/>
                <a:latin typeface="Calibri" panose="020F0502020204030204" pitchFamily="34" charset="0"/>
                <a:ea typeface="Calibri" panose="020F0502020204030204" pitchFamily="34" charset="0"/>
                <a:cs typeface="Calibri" panose="020F0502020204030204" pitchFamily="34" charset="0"/>
              </a:rPr>
              <a:t>culture</a:t>
            </a:r>
            <a:r>
              <a:rPr lang="nb-NO" sz="1200" dirty="0">
                <a:effectLst/>
                <a:latin typeface="Calibri" panose="020F0502020204030204" pitchFamily="34" charset="0"/>
                <a:ea typeface="Calibri" panose="020F0502020204030204" pitchFamily="34" charset="0"/>
                <a:cs typeface="Calibri" panose="020F0502020204030204" pitchFamily="34" charset="0"/>
              </a:rPr>
              <a:t>.</a:t>
            </a:r>
          </a:p>
          <a:p>
            <a:endParaRPr lang="nb-NO" dirty="0"/>
          </a:p>
          <a:p>
            <a:r>
              <a:rPr lang="nb-NO" b="1" dirty="0" err="1"/>
              <a:t>Follow</a:t>
            </a:r>
            <a:r>
              <a:rPr lang="nb-NO" b="1" dirty="0"/>
              <a:t>-up questions:_</a:t>
            </a:r>
          </a:p>
          <a:p>
            <a:pPr marL="171450" indent="-171450">
              <a:buFont typeface="Arial" panose="020B0604020202020204" pitchFamily="34" charset="0"/>
              <a:buChar char="•"/>
            </a:pPr>
            <a:r>
              <a:rPr lang="nb-NO" b="0" dirty="0"/>
              <a:t>Do </a:t>
            </a:r>
            <a:r>
              <a:rPr lang="nb-NO" b="0" dirty="0" err="1"/>
              <a:t>you</a:t>
            </a:r>
            <a:r>
              <a:rPr lang="nb-NO" b="0" dirty="0"/>
              <a:t> have underlying </a:t>
            </a:r>
            <a:r>
              <a:rPr lang="nb-NO" b="0" dirty="0" err="1"/>
              <a:t>prejudices</a:t>
            </a:r>
            <a:r>
              <a:rPr lang="nb-NO" b="0" dirty="0"/>
              <a:t> </a:t>
            </a:r>
            <a:r>
              <a:rPr lang="nb-NO" b="0" dirty="0" err="1"/>
              <a:t>such</a:t>
            </a:r>
            <a:r>
              <a:rPr lang="nb-NO" b="0" dirty="0"/>
              <a:t> as </a:t>
            </a:r>
            <a:r>
              <a:rPr lang="nb-NO" b="0" dirty="0" err="1"/>
              <a:t>this</a:t>
            </a:r>
            <a:r>
              <a:rPr lang="nb-NO" b="0" dirty="0"/>
              <a:t>?</a:t>
            </a:r>
            <a:endParaRPr lang="nb-NO" b="0" dirty="0">
              <a:cs typeface="Calibri"/>
            </a:endParaRPr>
          </a:p>
          <a:p>
            <a:pPr marL="171450" indent="-171450">
              <a:buFont typeface="Arial" panose="020B0604020202020204" pitchFamily="34" charset="0"/>
              <a:buChar char="•"/>
            </a:pPr>
            <a:r>
              <a:rPr lang="nb-NO" b="0" dirty="0" err="1"/>
              <a:t>What</a:t>
            </a:r>
            <a:r>
              <a:rPr lang="nb-NO" b="0" dirty="0"/>
              <a:t> </a:t>
            </a:r>
            <a:r>
              <a:rPr lang="nb-NO" b="0" dirty="0" err="1"/>
              <a:t>can</a:t>
            </a:r>
            <a:r>
              <a:rPr lang="nb-NO" b="0" dirty="0"/>
              <a:t> be </a:t>
            </a:r>
            <a:r>
              <a:rPr lang="nb-NO" b="0" dirty="0" err="1"/>
              <a:t>the</a:t>
            </a:r>
            <a:r>
              <a:rPr lang="nb-NO" b="0" dirty="0"/>
              <a:t> </a:t>
            </a:r>
            <a:r>
              <a:rPr lang="nb-NO" b="0" dirty="0" err="1"/>
              <a:t>reason</a:t>
            </a:r>
            <a:r>
              <a:rPr lang="nb-NO" b="0" dirty="0"/>
              <a:t> </a:t>
            </a:r>
            <a:r>
              <a:rPr lang="nb-NO" b="0" dirty="0" err="1"/>
              <a:t>that</a:t>
            </a:r>
            <a:r>
              <a:rPr lang="nb-NO" b="0" dirty="0"/>
              <a:t> </a:t>
            </a:r>
            <a:r>
              <a:rPr lang="nb-NO" b="0" i="1" dirty="0" err="1"/>
              <a:t>some</a:t>
            </a:r>
            <a:r>
              <a:rPr lang="nb-NO" b="0" i="1" dirty="0"/>
              <a:t> </a:t>
            </a:r>
            <a:r>
              <a:rPr lang="nb-NO" b="0" i="0" dirty="0" err="1"/>
              <a:t>Sámi</a:t>
            </a:r>
            <a:r>
              <a:rPr lang="nb-NO" b="0" i="0" dirty="0"/>
              <a:t> </a:t>
            </a:r>
            <a:r>
              <a:rPr lang="nb-NO" b="0" i="0" dirty="0" err="1"/>
              <a:t>individuals</a:t>
            </a:r>
            <a:r>
              <a:rPr lang="nb-NO" b="0" i="0" dirty="0"/>
              <a:t> </a:t>
            </a:r>
            <a:r>
              <a:rPr lang="nb-NO" b="0" i="0" dirty="0" err="1"/>
              <a:t>are</a:t>
            </a:r>
            <a:r>
              <a:rPr lang="nb-NO" b="0" i="0" dirty="0"/>
              <a:t> </a:t>
            </a:r>
            <a:r>
              <a:rPr lang="nb-NO" b="0" i="0" dirty="0" err="1"/>
              <a:t>against</a:t>
            </a:r>
            <a:r>
              <a:rPr lang="nb-NO" b="0" i="0" dirty="0"/>
              <a:t> </a:t>
            </a:r>
            <a:r>
              <a:rPr lang="nb-NO" b="0" i="0" dirty="0" err="1"/>
              <a:t>wind</a:t>
            </a:r>
            <a:r>
              <a:rPr lang="nb-NO" b="0" i="0" dirty="0"/>
              <a:t> </a:t>
            </a:r>
            <a:r>
              <a:rPr lang="nb-NO" b="0" i="0" dirty="0" err="1"/>
              <a:t>powered</a:t>
            </a:r>
            <a:r>
              <a:rPr lang="nb-NO" b="0" i="0" dirty="0"/>
              <a:t> plants?</a:t>
            </a:r>
            <a:endParaRPr lang="nb-NO" b="0" dirty="0">
              <a:cs typeface="Calibri"/>
            </a:endParaRPr>
          </a:p>
          <a:p>
            <a:pPr marL="171450" indent="-171450">
              <a:buFont typeface="Arial" panose="020B0604020202020204" pitchFamily="34" charset="0"/>
              <a:buChar char="•"/>
            </a:pPr>
            <a:r>
              <a:rPr lang="nb-NO" b="0" dirty="0" err="1"/>
              <a:t>What</a:t>
            </a:r>
            <a:r>
              <a:rPr lang="nb-NO" b="0" dirty="0"/>
              <a:t> is </a:t>
            </a:r>
            <a:r>
              <a:rPr lang="nb-NO" b="0" dirty="0" err="1"/>
              <a:t>the</a:t>
            </a:r>
            <a:r>
              <a:rPr lang="nb-NO" b="0" dirty="0"/>
              <a:t> problem </a:t>
            </a:r>
            <a:r>
              <a:rPr lang="nb-NO" b="0" dirty="0" err="1"/>
              <a:t>with</a:t>
            </a:r>
            <a:r>
              <a:rPr lang="nb-NO" b="0" dirty="0"/>
              <a:t> </a:t>
            </a:r>
            <a:r>
              <a:rPr lang="nb-NO" b="0" dirty="0" err="1"/>
              <a:t>making</a:t>
            </a:r>
            <a:r>
              <a:rPr lang="nb-NO" b="0" dirty="0"/>
              <a:t> </a:t>
            </a:r>
            <a:r>
              <a:rPr lang="nb-NO" b="0" dirty="0" err="1"/>
              <a:t>one</a:t>
            </a:r>
            <a:r>
              <a:rPr lang="nb-NO" b="0" dirty="0"/>
              <a:t> </a:t>
            </a:r>
            <a:r>
              <a:rPr lang="nb-NO" b="0" dirty="0" err="1"/>
              <a:t>individual</a:t>
            </a:r>
            <a:r>
              <a:rPr lang="nb-NO" b="0" dirty="0"/>
              <a:t> </a:t>
            </a:r>
            <a:r>
              <a:rPr lang="nb-NO" b="0" dirty="0" err="1"/>
              <a:t>responsible</a:t>
            </a:r>
            <a:r>
              <a:rPr lang="nb-NO" b="0" dirty="0"/>
              <a:t> for a stereotype </a:t>
            </a:r>
            <a:r>
              <a:rPr lang="nb-NO" b="0" dirty="0" err="1"/>
              <a:t>regarding</a:t>
            </a:r>
            <a:r>
              <a:rPr lang="nb-NO" b="0" dirty="0"/>
              <a:t> </a:t>
            </a:r>
            <a:r>
              <a:rPr lang="nb-NO" b="0" dirty="0" err="1"/>
              <a:t>their</a:t>
            </a:r>
            <a:r>
              <a:rPr lang="nb-NO" b="0" dirty="0"/>
              <a:t> </a:t>
            </a:r>
            <a:r>
              <a:rPr lang="nb-NO" b="0" dirty="0" err="1"/>
              <a:t>own</a:t>
            </a:r>
            <a:r>
              <a:rPr lang="nb-NO" b="0" dirty="0"/>
              <a:t> </a:t>
            </a:r>
            <a:r>
              <a:rPr lang="nb-NO" b="0" dirty="0" err="1"/>
              <a:t>ethnic</a:t>
            </a:r>
            <a:r>
              <a:rPr lang="nb-NO" b="0" dirty="0"/>
              <a:t> </a:t>
            </a:r>
            <a:r>
              <a:rPr lang="nb-NO" b="0" dirty="0" err="1"/>
              <a:t>group</a:t>
            </a:r>
            <a:r>
              <a:rPr lang="nb-NO" b="0" dirty="0"/>
              <a:t>?</a:t>
            </a:r>
            <a:endParaRPr lang="nb-NO" b="0" dirty="0">
              <a:cs typeface="Calibri" panose="020F0502020204030204"/>
            </a:endParaRPr>
          </a:p>
          <a:p>
            <a:endParaRPr lang="nb-NO" b="0" dirty="0"/>
          </a:p>
          <a:p>
            <a:endParaRPr lang="nb-NO" b="0" dirty="0"/>
          </a:p>
          <a:p>
            <a:pPr marL="0" lvl="0" indent="0">
              <a:lnSpc>
                <a:spcPct val="107000"/>
              </a:lnSpc>
              <a:spcAft>
                <a:spcPts val="800"/>
              </a:spcAft>
              <a:buFont typeface="Symbol" panose="05050102010706020507" pitchFamily="18" charset="2"/>
              <a:buNone/>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0"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37</a:t>
            </a:fld>
            <a:endParaRPr lang="nb-NO"/>
          </a:p>
        </p:txBody>
      </p:sp>
    </p:spTree>
    <p:extLst>
      <p:ext uri="{BB962C8B-B14F-4D97-AF65-F5344CB8AC3E}">
        <p14:creationId xmlns:p14="http://schemas.microsoft.com/office/powerpoint/2010/main" val="1699366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ea typeface="Calibri"/>
                <a:cs typeface="Calibri"/>
              </a:rPr>
              <a:t>This </a:t>
            </a:r>
            <a:r>
              <a:rPr lang="nb-NO" dirty="0" err="1">
                <a:ea typeface="Calibri"/>
                <a:cs typeface="Calibri"/>
              </a:rPr>
              <a:t>card</a:t>
            </a:r>
            <a:r>
              <a:rPr lang="nb-NO" dirty="0">
                <a:ea typeface="Calibri"/>
                <a:cs typeface="Calibri"/>
              </a:rPr>
              <a:t> is </a:t>
            </a:r>
            <a:r>
              <a:rPr lang="nb-NO" dirty="0" err="1">
                <a:ea typeface="Calibri"/>
                <a:cs typeface="Calibri"/>
              </a:rPr>
              <a:t>meant</a:t>
            </a:r>
            <a:r>
              <a:rPr lang="nb-NO" dirty="0">
                <a:ea typeface="Calibri"/>
                <a:cs typeface="Calibri"/>
              </a:rPr>
              <a:t> to </a:t>
            </a:r>
            <a:r>
              <a:rPr lang="nb-NO" dirty="0" err="1">
                <a:ea typeface="Calibri"/>
                <a:cs typeface="Calibri"/>
              </a:rPr>
              <a:t>contribute</a:t>
            </a:r>
            <a:r>
              <a:rPr lang="nb-NO" dirty="0">
                <a:ea typeface="Calibri"/>
                <a:cs typeface="Calibri"/>
              </a:rPr>
              <a:t> to </a:t>
            </a:r>
            <a:r>
              <a:rPr lang="nb-NO" dirty="0" err="1">
                <a:ea typeface="Calibri"/>
                <a:cs typeface="Calibri"/>
              </a:rPr>
              <a:t>reflection</a:t>
            </a:r>
            <a:r>
              <a:rPr lang="nb-NO" dirty="0">
                <a:ea typeface="Calibri"/>
                <a:cs typeface="Calibri"/>
              </a:rPr>
              <a:t> </a:t>
            </a:r>
            <a:r>
              <a:rPr lang="nb-NO" dirty="0" err="1">
                <a:ea typeface="Calibri"/>
                <a:cs typeface="Calibri"/>
              </a:rPr>
              <a:t>around</a:t>
            </a:r>
            <a:r>
              <a:rPr lang="nb-NO" dirty="0">
                <a:ea typeface="Calibri"/>
                <a:cs typeface="Calibri"/>
              </a:rPr>
              <a:t> stereotypes and </a:t>
            </a:r>
            <a:r>
              <a:rPr lang="nb-NO" dirty="0" err="1">
                <a:ea typeface="Calibri"/>
                <a:cs typeface="Calibri"/>
              </a:rPr>
              <a:t>discriminatory</a:t>
            </a:r>
            <a:r>
              <a:rPr lang="nb-NO" dirty="0">
                <a:ea typeface="Calibri"/>
                <a:cs typeface="Calibri"/>
              </a:rPr>
              <a:t> </a:t>
            </a:r>
            <a:r>
              <a:rPr lang="nb-NO" dirty="0" err="1">
                <a:ea typeface="Calibri"/>
                <a:cs typeface="Calibri"/>
              </a:rPr>
              <a:t>expressions</a:t>
            </a:r>
            <a:r>
              <a:rPr lang="nb-NO" dirty="0">
                <a:ea typeface="Calibri"/>
                <a:cs typeface="Calibri"/>
              </a:rPr>
              <a:t> </a:t>
            </a:r>
            <a:r>
              <a:rPr lang="nb-NO" dirty="0" err="1">
                <a:ea typeface="Calibri"/>
                <a:cs typeface="Calibri"/>
              </a:rPr>
              <a:t>which</a:t>
            </a:r>
            <a:r>
              <a:rPr lang="nb-NO" dirty="0">
                <a:ea typeface="Calibri"/>
                <a:cs typeface="Calibri"/>
              </a:rPr>
              <a:t> </a:t>
            </a:r>
            <a:r>
              <a:rPr lang="nb-NO" dirty="0" err="1">
                <a:ea typeface="Calibri"/>
                <a:cs typeface="Calibri"/>
              </a:rPr>
              <a:t>are</a:t>
            </a:r>
            <a:r>
              <a:rPr lang="nb-NO" dirty="0">
                <a:ea typeface="Calibri"/>
                <a:cs typeface="Calibri"/>
              </a:rPr>
              <a:t> «</a:t>
            </a:r>
            <a:r>
              <a:rPr lang="nb-NO" dirty="0" err="1">
                <a:ea typeface="Calibri"/>
                <a:cs typeface="Calibri"/>
              </a:rPr>
              <a:t>normalized</a:t>
            </a:r>
            <a:r>
              <a:rPr lang="nb-NO" dirty="0">
                <a:ea typeface="Calibri"/>
                <a:cs typeface="Calibri"/>
              </a:rPr>
              <a:t>» </a:t>
            </a:r>
            <a:r>
              <a:rPr lang="nb-NO" dirty="0" err="1">
                <a:ea typeface="Calibri"/>
                <a:cs typeface="Calibri"/>
              </a:rPr>
              <a:t>through</a:t>
            </a:r>
            <a:r>
              <a:rPr lang="nb-NO" dirty="0">
                <a:ea typeface="Calibri"/>
                <a:cs typeface="Calibri"/>
              </a:rPr>
              <a:t> jokes.</a:t>
            </a:r>
          </a:p>
          <a:p>
            <a:endParaRPr lang="nb-NO" b="1" dirty="0">
              <a:ea typeface="Calibri"/>
              <a:cs typeface="Calibri"/>
            </a:endParaRPr>
          </a:p>
          <a:p>
            <a:r>
              <a:rPr lang="nb-NO" b="1" dirty="0" err="1">
                <a:ea typeface="Calibri"/>
                <a:cs typeface="Calibri"/>
              </a:rPr>
              <a:t>Follow</a:t>
            </a:r>
            <a:r>
              <a:rPr lang="nb-NO" b="1" dirty="0">
                <a:ea typeface="Calibri"/>
                <a:cs typeface="Calibri"/>
              </a:rPr>
              <a:t>-up questions:</a:t>
            </a:r>
          </a:p>
          <a:p>
            <a:pPr marL="171450" indent="-171450">
              <a:buFont typeface="Arial" panose="020B0604020202020204" pitchFamily="34" charset="0"/>
              <a:buChar char="•"/>
            </a:pPr>
            <a:r>
              <a:rPr lang="nb-NO" dirty="0"/>
              <a:t>How </a:t>
            </a:r>
            <a:r>
              <a:rPr lang="nb-NO" dirty="0" err="1"/>
              <a:t>would</a:t>
            </a:r>
            <a:r>
              <a:rPr lang="nb-NO" dirty="0"/>
              <a:t> </a:t>
            </a:r>
            <a:r>
              <a:rPr lang="nb-NO" dirty="0" err="1"/>
              <a:t>you</a:t>
            </a:r>
            <a:r>
              <a:rPr lang="nb-NO" dirty="0"/>
              <a:t> </a:t>
            </a:r>
            <a:r>
              <a:rPr lang="nb-NO" dirty="0" err="1"/>
              <a:t>react</a:t>
            </a:r>
            <a:r>
              <a:rPr lang="nb-NO" dirty="0"/>
              <a:t> </a:t>
            </a:r>
            <a:r>
              <a:rPr lang="nb-NO" dirty="0" err="1"/>
              <a:t>if</a:t>
            </a:r>
            <a:r>
              <a:rPr lang="nb-NO" dirty="0"/>
              <a:t> </a:t>
            </a:r>
            <a:r>
              <a:rPr lang="nb-NO" dirty="0" err="1"/>
              <a:t>you</a:t>
            </a:r>
            <a:r>
              <a:rPr lang="nb-NO" dirty="0"/>
              <a:t> </a:t>
            </a:r>
            <a:r>
              <a:rPr lang="nb-NO" dirty="0" err="1"/>
              <a:t>overheard</a:t>
            </a:r>
            <a:r>
              <a:rPr lang="nb-NO" dirty="0"/>
              <a:t> </a:t>
            </a:r>
            <a:r>
              <a:rPr lang="nb-NO" dirty="0" err="1"/>
              <a:t>this</a:t>
            </a:r>
            <a:r>
              <a:rPr lang="nb-NO" dirty="0"/>
              <a:t> </a:t>
            </a:r>
            <a:r>
              <a:rPr lang="nb-NO" dirty="0" err="1"/>
              <a:t>conversation</a:t>
            </a:r>
            <a:r>
              <a:rPr lang="nb-NO" dirty="0"/>
              <a:t>?</a:t>
            </a:r>
          </a:p>
          <a:p>
            <a:pPr marL="171450" indent="-171450">
              <a:buFont typeface="Arial" panose="020B0604020202020204" pitchFamily="34" charset="0"/>
              <a:buChar char="•"/>
            </a:pPr>
            <a:r>
              <a:rPr lang="nb-NO" dirty="0" err="1">
                <a:ea typeface="Calibri"/>
                <a:cs typeface="Calibri"/>
              </a:rPr>
              <a:t>Does</a:t>
            </a:r>
            <a:r>
              <a:rPr lang="nb-NO" dirty="0">
                <a:ea typeface="Calibri"/>
                <a:cs typeface="Calibri"/>
              </a:rPr>
              <a:t> it matter </a:t>
            </a:r>
            <a:r>
              <a:rPr lang="nb-NO" dirty="0" err="1">
                <a:ea typeface="Calibri"/>
                <a:cs typeface="Calibri"/>
              </a:rPr>
              <a:t>that</a:t>
            </a:r>
            <a:r>
              <a:rPr lang="nb-NO" dirty="0">
                <a:ea typeface="Calibri"/>
                <a:cs typeface="Calibri"/>
              </a:rPr>
              <a:t> </a:t>
            </a:r>
            <a:r>
              <a:rPr lang="nb-NO" dirty="0" err="1">
                <a:ea typeface="Calibri"/>
                <a:cs typeface="Calibri"/>
              </a:rPr>
              <a:t>the</a:t>
            </a:r>
            <a:r>
              <a:rPr lang="nb-NO" dirty="0">
                <a:ea typeface="Calibri"/>
                <a:cs typeface="Calibri"/>
              </a:rPr>
              <a:t> person </a:t>
            </a:r>
            <a:r>
              <a:rPr lang="nb-NO" dirty="0" err="1">
                <a:ea typeface="Calibri"/>
                <a:cs typeface="Calibri"/>
              </a:rPr>
              <a:t>who</a:t>
            </a:r>
            <a:r>
              <a:rPr lang="nb-NO" dirty="0">
                <a:ea typeface="Calibri"/>
                <a:cs typeface="Calibri"/>
              </a:rPr>
              <a:t> </a:t>
            </a:r>
            <a:r>
              <a:rPr lang="nb-NO" dirty="0" err="1">
                <a:ea typeface="Calibri"/>
                <a:cs typeface="Calibri"/>
              </a:rPr>
              <a:t>joked</a:t>
            </a:r>
            <a:r>
              <a:rPr lang="nb-NO" dirty="0">
                <a:ea typeface="Calibri"/>
                <a:cs typeface="Calibri"/>
              </a:rPr>
              <a:t> </a:t>
            </a:r>
            <a:r>
              <a:rPr lang="nb-NO" dirty="0" err="1">
                <a:ea typeface="Calibri"/>
                <a:cs typeface="Calibri"/>
              </a:rPr>
              <a:t>belongs</a:t>
            </a:r>
            <a:r>
              <a:rPr lang="nb-NO" dirty="0">
                <a:ea typeface="Calibri"/>
                <a:cs typeface="Calibri"/>
              </a:rPr>
              <a:t> to </a:t>
            </a:r>
            <a:r>
              <a:rPr lang="nb-NO" dirty="0" err="1">
                <a:ea typeface="Calibri"/>
                <a:cs typeface="Calibri"/>
              </a:rPr>
              <a:t>the</a:t>
            </a:r>
            <a:r>
              <a:rPr lang="nb-NO" dirty="0">
                <a:ea typeface="Calibri"/>
                <a:cs typeface="Calibri"/>
              </a:rPr>
              <a:t> </a:t>
            </a:r>
            <a:r>
              <a:rPr lang="nb-NO" dirty="0" err="1">
                <a:ea typeface="Calibri"/>
                <a:cs typeface="Calibri"/>
              </a:rPr>
              <a:t>ethnic</a:t>
            </a:r>
            <a:r>
              <a:rPr lang="nb-NO" dirty="0">
                <a:ea typeface="Calibri"/>
                <a:cs typeface="Calibri"/>
              </a:rPr>
              <a:t> </a:t>
            </a:r>
            <a:r>
              <a:rPr lang="nb-NO" dirty="0" err="1">
                <a:ea typeface="Calibri"/>
                <a:cs typeface="Calibri"/>
              </a:rPr>
              <a:t>majority</a:t>
            </a:r>
            <a:r>
              <a:rPr lang="nb-NO" dirty="0">
                <a:ea typeface="Calibri"/>
                <a:cs typeface="Calibri"/>
              </a:rPr>
              <a:t> in Norway?</a:t>
            </a:r>
          </a:p>
          <a:p>
            <a:pPr marL="171450" indent="-171450">
              <a:buFont typeface="Arial" panose="020B0604020202020204" pitchFamily="34" charset="0"/>
              <a:buChar char="•"/>
            </a:pPr>
            <a:r>
              <a:rPr lang="nb-NO" dirty="0" err="1"/>
              <a:t>Does</a:t>
            </a:r>
            <a:r>
              <a:rPr lang="nb-NO" dirty="0"/>
              <a:t> </a:t>
            </a:r>
            <a:r>
              <a:rPr lang="nb-NO" dirty="0" err="1"/>
              <a:t>context</a:t>
            </a:r>
            <a:r>
              <a:rPr lang="nb-NO" dirty="0"/>
              <a:t> matter </a:t>
            </a:r>
            <a:r>
              <a:rPr lang="nb-NO" dirty="0" err="1"/>
              <a:t>when</a:t>
            </a:r>
            <a:r>
              <a:rPr lang="nb-NO" dirty="0"/>
              <a:t> it </a:t>
            </a:r>
            <a:r>
              <a:rPr lang="nb-NO" dirty="0" err="1"/>
              <a:t>comes</a:t>
            </a:r>
            <a:r>
              <a:rPr lang="nb-NO" dirty="0"/>
              <a:t> to jokes </a:t>
            </a:r>
            <a:r>
              <a:rPr lang="nb-NO" dirty="0" err="1"/>
              <a:t>about</a:t>
            </a:r>
            <a:r>
              <a:rPr lang="nb-NO" dirty="0"/>
              <a:t> </a:t>
            </a:r>
            <a:r>
              <a:rPr lang="nb-NO" dirty="0" err="1"/>
              <a:t>ethnic</a:t>
            </a:r>
            <a:r>
              <a:rPr lang="nb-NO" dirty="0"/>
              <a:t> </a:t>
            </a:r>
            <a:r>
              <a:rPr lang="nb-NO" dirty="0" err="1"/>
              <a:t>belonging</a:t>
            </a:r>
            <a:r>
              <a:rPr lang="nb-NO" dirty="0"/>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38</a:t>
            </a:fld>
            <a:endParaRPr lang="nb-NO"/>
          </a:p>
        </p:txBody>
      </p:sp>
    </p:spTree>
    <p:extLst>
      <p:ext uri="{BB962C8B-B14F-4D97-AF65-F5344CB8AC3E}">
        <p14:creationId xmlns:p14="http://schemas.microsoft.com/office/powerpoint/2010/main" val="2504621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err="1"/>
              <a:t>Example</a:t>
            </a:r>
            <a:r>
              <a:rPr lang="nb-NO" dirty="0"/>
              <a:t>: In 2016 France </a:t>
            </a:r>
            <a:r>
              <a:rPr lang="nb-NO" dirty="0" err="1"/>
              <a:t>moved</a:t>
            </a:r>
            <a:r>
              <a:rPr lang="nb-NO" dirty="0"/>
              <a:t> to </a:t>
            </a:r>
            <a:r>
              <a:rPr lang="nb-NO" dirty="0" err="1"/>
              <a:t>forbid</a:t>
            </a:r>
            <a:r>
              <a:rPr lang="nb-NO" dirty="0"/>
              <a:t> </a:t>
            </a:r>
            <a:r>
              <a:rPr lang="nb-NO" dirty="0" err="1"/>
              <a:t>the</a:t>
            </a:r>
            <a:r>
              <a:rPr lang="nb-NO" dirty="0"/>
              <a:t> Burkini (</a:t>
            </a:r>
            <a:r>
              <a:rPr lang="nb-NO" dirty="0" err="1"/>
              <a:t>swimsuit</a:t>
            </a:r>
            <a:r>
              <a:rPr lang="nb-NO" dirty="0"/>
              <a:t> </a:t>
            </a:r>
            <a:r>
              <a:rPr lang="nb-NO" dirty="0" err="1"/>
              <a:t>which</a:t>
            </a:r>
            <a:r>
              <a:rPr lang="nb-NO" dirty="0"/>
              <a:t> covers </a:t>
            </a:r>
            <a:r>
              <a:rPr lang="nb-NO" dirty="0" err="1"/>
              <a:t>the</a:t>
            </a:r>
            <a:r>
              <a:rPr lang="nb-NO" dirty="0"/>
              <a:t> </a:t>
            </a:r>
            <a:r>
              <a:rPr lang="nb-NO" dirty="0" err="1"/>
              <a:t>entire</a:t>
            </a:r>
            <a:r>
              <a:rPr lang="nb-NO" dirty="0"/>
              <a:t> body). </a:t>
            </a:r>
          </a:p>
          <a:p>
            <a:r>
              <a:rPr lang="nb-NO" dirty="0"/>
              <a:t>Amnesty </a:t>
            </a:r>
            <a:r>
              <a:rPr lang="nb-NO" dirty="0" err="1"/>
              <a:t>believes</a:t>
            </a:r>
            <a:r>
              <a:rPr lang="nb-NO" dirty="0"/>
              <a:t> </a:t>
            </a:r>
            <a:r>
              <a:rPr lang="nb-NO" dirty="0" err="1"/>
              <a:t>that</a:t>
            </a:r>
            <a:r>
              <a:rPr lang="nb-NO" dirty="0"/>
              <a:t> </a:t>
            </a:r>
            <a:r>
              <a:rPr lang="nb-NO" dirty="0" err="1"/>
              <a:t>this</a:t>
            </a:r>
            <a:r>
              <a:rPr lang="nb-NO" dirty="0"/>
              <a:t> </a:t>
            </a:r>
            <a:r>
              <a:rPr lang="nb-NO" dirty="0" err="1"/>
              <a:t>was</a:t>
            </a:r>
            <a:r>
              <a:rPr lang="nb-NO" dirty="0"/>
              <a:t> an </a:t>
            </a:r>
            <a:r>
              <a:rPr lang="nb-NO" dirty="0" err="1"/>
              <a:t>attack</a:t>
            </a:r>
            <a:r>
              <a:rPr lang="nb-NO" dirty="0"/>
              <a:t> </a:t>
            </a:r>
            <a:r>
              <a:rPr lang="nb-NO" dirty="0" err="1"/>
              <a:t>on</a:t>
            </a:r>
            <a:r>
              <a:rPr lang="nb-NO" dirty="0"/>
              <a:t> </a:t>
            </a:r>
            <a:r>
              <a:rPr lang="nb-NO" dirty="0" err="1"/>
              <a:t>womens</a:t>
            </a:r>
            <a:r>
              <a:rPr lang="nb-NO" dirty="0"/>
              <a:t>’ right to </a:t>
            </a:r>
            <a:r>
              <a:rPr lang="nb-NO" dirty="0" err="1"/>
              <a:t>freedom</a:t>
            </a:r>
            <a:r>
              <a:rPr lang="nb-NO" dirty="0"/>
              <a:t> </a:t>
            </a:r>
            <a:r>
              <a:rPr lang="nb-NO" dirty="0" err="1"/>
              <a:t>of</a:t>
            </a:r>
            <a:r>
              <a:rPr lang="nb-NO" dirty="0"/>
              <a:t> </a:t>
            </a:r>
            <a:r>
              <a:rPr lang="nb-NO" dirty="0" err="1"/>
              <a:t>expression</a:t>
            </a:r>
            <a:r>
              <a:rPr lang="nb-NO" dirty="0"/>
              <a:t> and </a:t>
            </a:r>
            <a:r>
              <a:rPr lang="nb-NO" dirty="0" err="1"/>
              <a:t>freedom</a:t>
            </a:r>
            <a:r>
              <a:rPr lang="nb-NO" dirty="0"/>
              <a:t> </a:t>
            </a:r>
            <a:r>
              <a:rPr lang="nb-NO" dirty="0" err="1"/>
              <a:t>of</a:t>
            </a:r>
            <a:r>
              <a:rPr lang="nb-NO" dirty="0"/>
              <a:t> religion. </a:t>
            </a:r>
            <a:r>
              <a:rPr lang="nb-NO" dirty="0" err="1"/>
              <a:t>After</a:t>
            </a:r>
            <a:r>
              <a:rPr lang="nb-NO" dirty="0"/>
              <a:t> </a:t>
            </a:r>
            <a:r>
              <a:rPr lang="nb-NO" dirty="0" err="1"/>
              <a:t>much</a:t>
            </a:r>
            <a:r>
              <a:rPr lang="nb-NO" dirty="0"/>
              <a:t> </a:t>
            </a:r>
            <a:r>
              <a:rPr lang="nb-NO" dirty="0" err="1"/>
              <a:t>criticism</a:t>
            </a:r>
            <a:r>
              <a:rPr lang="nb-NO" dirty="0"/>
              <a:t> from Amnesty and </a:t>
            </a:r>
            <a:r>
              <a:rPr lang="nb-NO" dirty="0" err="1"/>
              <a:t>other</a:t>
            </a:r>
            <a:r>
              <a:rPr lang="nb-NO" dirty="0"/>
              <a:t> </a:t>
            </a:r>
            <a:r>
              <a:rPr lang="nb-NO" dirty="0" err="1"/>
              <a:t>parties</a:t>
            </a:r>
            <a:r>
              <a:rPr lang="nb-NO" dirty="0"/>
              <a:t> </a:t>
            </a:r>
            <a:r>
              <a:rPr lang="nb-NO" dirty="0" err="1"/>
              <a:t>the</a:t>
            </a:r>
            <a:r>
              <a:rPr lang="nb-NO" dirty="0"/>
              <a:t> French </a:t>
            </a:r>
            <a:r>
              <a:rPr lang="nb-NO" dirty="0" err="1"/>
              <a:t>supreme</a:t>
            </a:r>
            <a:r>
              <a:rPr lang="nb-NO" dirty="0"/>
              <a:t> </a:t>
            </a:r>
            <a:r>
              <a:rPr lang="nb-NO" dirty="0" err="1"/>
              <a:t>court</a:t>
            </a:r>
            <a:r>
              <a:rPr lang="nb-NO" dirty="0"/>
              <a:t> </a:t>
            </a:r>
            <a:r>
              <a:rPr lang="nb-NO" dirty="0" err="1"/>
              <a:t>revoked</a:t>
            </a:r>
            <a:r>
              <a:rPr lang="nb-NO" dirty="0"/>
              <a:t> </a:t>
            </a:r>
            <a:r>
              <a:rPr lang="nb-NO" dirty="0" err="1"/>
              <a:t>this</a:t>
            </a:r>
            <a:r>
              <a:rPr lang="nb-NO" dirty="0"/>
              <a:t> </a:t>
            </a:r>
            <a:r>
              <a:rPr lang="nb-NO" dirty="0" err="1"/>
              <a:t>decision</a:t>
            </a:r>
            <a:r>
              <a:rPr lang="nb-NO"/>
              <a:t>. </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39</a:t>
            </a:fld>
            <a:endParaRPr lang="nb-NO"/>
          </a:p>
        </p:txBody>
      </p:sp>
    </p:spTree>
    <p:extLst>
      <p:ext uri="{BB962C8B-B14F-4D97-AF65-F5344CB8AC3E}">
        <p14:creationId xmlns:p14="http://schemas.microsoft.com/office/powerpoint/2010/main" val="154233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 </a:t>
            </a:r>
          </a:p>
          <a:p>
            <a:pPr lvl="0"/>
            <a:r>
              <a:rPr lang="nb-NO" sz="1200" kern="1200" dirty="0">
                <a:solidFill>
                  <a:schemeClr val="tx1"/>
                </a:solidFill>
                <a:effectLst/>
                <a:latin typeface="+mn-lt"/>
                <a:ea typeface="+mn-ea"/>
                <a:cs typeface="+mn-cs"/>
              </a:rPr>
              <a:t>Let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students make </a:t>
            </a:r>
            <a:r>
              <a:rPr lang="nb-NO" sz="1200" kern="1200" dirty="0" err="1">
                <a:solidFill>
                  <a:schemeClr val="tx1"/>
                </a:solidFill>
                <a:effectLst/>
                <a:latin typeface="+mn-lt"/>
                <a:ea typeface="+mn-ea"/>
                <a:cs typeface="+mn-cs"/>
              </a:rPr>
              <a:t>some</a:t>
            </a:r>
            <a:r>
              <a:rPr lang="nb-NO" sz="1200" kern="1200" dirty="0">
                <a:solidFill>
                  <a:schemeClr val="tx1"/>
                </a:solidFill>
                <a:effectLst/>
                <a:latin typeface="+mn-lt"/>
                <a:ea typeface="+mn-ea"/>
                <a:cs typeface="+mn-cs"/>
              </a:rPr>
              <a:t> general </a:t>
            </a:r>
            <a:r>
              <a:rPr lang="nb-NO" sz="1200" kern="1200" dirty="0" err="1">
                <a:solidFill>
                  <a:schemeClr val="tx1"/>
                </a:solidFill>
                <a:effectLst/>
                <a:latin typeface="+mn-lt"/>
                <a:ea typeface="+mn-ea"/>
                <a:cs typeface="+mn-cs"/>
              </a:rPr>
              <a:t>reflections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about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topic</a:t>
            </a:r>
            <a:r>
              <a:rPr lang="nb-NO" sz="1200" kern="1200" dirty="0">
                <a:solidFill>
                  <a:schemeClr val="tx1"/>
                </a:solidFill>
                <a:effectLst/>
                <a:latin typeface="+mn-lt"/>
                <a:ea typeface="+mn-ea"/>
                <a:cs typeface="+mn-cs"/>
              </a:rPr>
              <a:t>. Ask: </a:t>
            </a:r>
            <a:r>
              <a:rPr lang="nb-NO" sz="1200" kern="1200" dirty="0" err="1">
                <a:solidFill>
                  <a:schemeClr val="tx1"/>
                </a:solidFill>
                <a:effectLst/>
                <a:latin typeface="+mn-lt"/>
                <a:ea typeface="+mn-ea"/>
                <a:cs typeface="+mn-cs"/>
              </a:rPr>
              <a:t>What</a:t>
            </a:r>
            <a:r>
              <a:rPr lang="nb-NO" sz="1200" kern="1200" dirty="0">
                <a:solidFill>
                  <a:schemeClr val="tx1"/>
                </a:solidFill>
                <a:effectLst/>
                <a:latin typeface="+mn-lt"/>
                <a:ea typeface="+mn-ea"/>
                <a:cs typeface="+mn-cs"/>
              </a:rPr>
              <a:t> is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first </a:t>
            </a:r>
            <a:r>
              <a:rPr lang="nb-NO" sz="1200" kern="1200" dirty="0" err="1">
                <a:solidFill>
                  <a:schemeClr val="tx1"/>
                </a:solidFill>
                <a:effectLst/>
                <a:latin typeface="+mn-lt"/>
                <a:ea typeface="+mn-ea"/>
                <a:cs typeface="+mn-cs"/>
              </a:rPr>
              <a:t>thing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you</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think</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when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you</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see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topic</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discrimination</a:t>
            </a:r>
            <a:r>
              <a:rPr lang="nb-NO" sz="1200" kern="1200" dirty="0">
                <a:solidFill>
                  <a:schemeClr val="tx1"/>
                </a:solidFill>
                <a:effectLst/>
                <a:latin typeface="+mn-lt"/>
                <a:ea typeface="+mn-ea"/>
                <a:cs typeface="+mn-cs"/>
              </a:rPr>
              <a:t>’?</a:t>
            </a: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Ask </a:t>
            </a:r>
            <a:r>
              <a:rPr lang="nb-NO" sz="1200" kern="1200" dirty="0" err="1">
                <a:solidFill>
                  <a:schemeClr val="tx1"/>
                </a:solidFill>
                <a:effectLst/>
                <a:latin typeface="+mn-lt"/>
                <a:ea typeface="+mn-ea"/>
                <a:cs typeface="+mn-cs"/>
              </a:rPr>
              <a:t>follow</a:t>
            </a:r>
            <a:r>
              <a:rPr lang="nb-NO" sz="1200" kern="1200" dirty="0">
                <a:solidFill>
                  <a:schemeClr val="tx1"/>
                </a:solidFill>
                <a:effectLst/>
                <a:latin typeface="+mn-lt"/>
                <a:ea typeface="+mn-ea"/>
                <a:cs typeface="+mn-cs"/>
              </a:rPr>
              <a:t> up questions to </a:t>
            </a:r>
            <a:r>
              <a:rPr lang="nb-NO" sz="1200" kern="1200" dirty="0" err="1">
                <a:solidFill>
                  <a:schemeClr val="tx1"/>
                </a:solidFill>
                <a:effectLst/>
                <a:latin typeface="+mn-lt"/>
                <a:ea typeface="+mn-ea"/>
                <a:cs typeface="+mn-cs"/>
              </a:rPr>
              <a:t>their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reflections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such</a:t>
            </a:r>
            <a:r>
              <a:rPr lang="nb-NO" sz="1200" kern="1200" dirty="0">
                <a:solidFill>
                  <a:schemeClr val="tx1"/>
                </a:solidFill>
                <a:effectLst/>
                <a:latin typeface="+mn-lt"/>
                <a:ea typeface="+mn-ea"/>
                <a:cs typeface="+mn-cs"/>
              </a:rPr>
              <a:t> as; «How is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situation</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Noway</a:t>
            </a:r>
            <a:r>
              <a:rPr lang="nb-NO" sz="1200" kern="1200" dirty="0">
                <a:solidFill>
                  <a:schemeClr val="tx1"/>
                </a:solidFill>
                <a:effectLst/>
                <a:latin typeface="+mn-lt"/>
                <a:ea typeface="+mn-ea"/>
                <a:cs typeface="+mn-cs"/>
              </a:rPr>
              <a:t>?», «Do </a:t>
            </a:r>
            <a:r>
              <a:rPr lang="nb-NO" sz="1200" kern="1200" dirty="0" err="1">
                <a:solidFill>
                  <a:schemeClr val="tx1"/>
                </a:solidFill>
                <a:effectLst/>
                <a:latin typeface="+mn-lt"/>
                <a:ea typeface="+mn-ea"/>
                <a:cs typeface="+mn-cs"/>
              </a:rPr>
              <a:t>you</a:t>
            </a:r>
            <a:r>
              <a:rPr lang="nb-NO" sz="1200" kern="1200" dirty="0">
                <a:solidFill>
                  <a:schemeClr val="tx1"/>
                </a:solidFill>
                <a:effectLst/>
                <a:latin typeface="+mn-lt"/>
                <a:ea typeface="+mn-ea"/>
                <a:cs typeface="+mn-cs"/>
              </a:rPr>
              <a:t> have </a:t>
            </a:r>
            <a:r>
              <a:rPr lang="nb-NO" sz="1200" kern="1200" dirty="0" err="1">
                <a:solidFill>
                  <a:schemeClr val="tx1"/>
                </a:solidFill>
                <a:effectLst/>
                <a:latin typeface="+mn-lt"/>
                <a:ea typeface="+mn-ea"/>
                <a:cs typeface="+mn-cs"/>
              </a:rPr>
              <a:t>any</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experience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with</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this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topic</a:t>
            </a:r>
            <a:r>
              <a:rPr lang="nb-NO" sz="1200" kern="1200" dirty="0">
                <a:solidFill>
                  <a:schemeClr val="tx1"/>
                </a:solidFill>
                <a:effectLst/>
                <a:latin typeface="+mn-lt"/>
                <a:ea typeface="+mn-ea"/>
                <a:cs typeface="+mn-cs"/>
              </a:rPr>
              <a:t>?»</a:t>
            </a:r>
          </a:p>
          <a:p>
            <a:pPr lvl="0"/>
            <a:endParaRPr lang="nb-NO" sz="1200" kern="1200" dirty="0">
              <a:solidFill>
                <a:schemeClr val="tx1"/>
              </a:solidFill>
              <a:effectLst/>
              <a:latin typeface="+mn-lt"/>
              <a:ea typeface="+mn-ea"/>
              <a:cs typeface="+mn-cs"/>
            </a:endParaRPr>
          </a:p>
          <a:p>
            <a:pPr lvl="0"/>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a:t>
            </a:fld>
            <a:endParaRPr lang="nb-NO"/>
          </a:p>
        </p:txBody>
      </p:sp>
    </p:spTree>
    <p:extLst>
      <p:ext uri="{BB962C8B-B14F-4D97-AF65-F5344CB8AC3E}">
        <p14:creationId xmlns:p14="http://schemas.microsoft.com/office/powerpoint/2010/main" val="1724013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err="1"/>
              <a:t>Mention</a:t>
            </a:r>
            <a:r>
              <a:rPr lang="nb-NO" dirty="0"/>
              <a:t> </a:t>
            </a:r>
            <a:r>
              <a:rPr lang="nb-NO" dirty="0" err="1"/>
              <a:t>that</a:t>
            </a:r>
            <a:r>
              <a:rPr lang="nb-NO" dirty="0"/>
              <a:t> </a:t>
            </a:r>
            <a:r>
              <a:rPr lang="nb-NO" dirty="0" err="1"/>
              <a:t>this</a:t>
            </a:r>
            <a:r>
              <a:rPr lang="nb-NO" dirty="0"/>
              <a:t> </a:t>
            </a:r>
            <a:r>
              <a:rPr lang="nb-NO" dirty="0" err="1"/>
              <a:t>principle</a:t>
            </a:r>
            <a:r>
              <a:rPr lang="nb-NO" dirty="0"/>
              <a:t> </a:t>
            </a:r>
            <a:r>
              <a:rPr lang="nb-NO" dirty="0" err="1"/>
              <a:t>aligns</a:t>
            </a:r>
            <a:r>
              <a:rPr lang="nb-NO" dirty="0"/>
              <a:t> </a:t>
            </a:r>
            <a:r>
              <a:rPr lang="nb-NO" dirty="0" err="1"/>
              <a:t>with</a:t>
            </a:r>
            <a:r>
              <a:rPr lang="nb-NO" dirty="0"/>
              <a:t> </a:t>
            </a:r>
            <a:r>
              <a:rPr lang="nb-NO" dirty="0" err="1"/>
              <a:t>article</a:t>
            </a:r>
            <a:r>
              <a:rPr lang="nb-NO" dirty="0"/>
              <a:t> 2 in </a:t>
            </a:r>
            <a:r>
              <a:rPr lang="nb-NO" dirty="0" err="1"/>
              <a:t>the</a:t>
            </a:r>
            <a:r>
              <a:rPr lang="nb-NO" dirty="0"/>
              <a:t> </a:t>
            </a:r>
            <a:r>
              <a:rPr lang="nb-NO" dirty="0" err="1"/>
              <a:t>declaration</a:t>
            </a:r>
            <a:r>
              <a:rPr lang="nb-NO" dirty="0"/>
              <a:t> </a:t>
            </a:r>
            <a:r>
              <a:rPr lang="nb-NO" dirty="0" err="1"/>
              <a:t>of</a:t>
            </a:r>
            <a:r>
              <a:rPr lang="nb-NO" dirty="0"/>
              <a:t> human </a:t>
            </a:r>
            <a:r>
              <a:rPr lang="nb-NO" dirty="0" err="1"/>
              <a:t>rights</a:t>
            </a:r>
            <a:r>
              <a:rPr lang="nb-NO" dirty="0"/>
              <a:t>. </a:t>
            </a:r>
          </a:p>
          <a:p>
            <a:endParaRPr lang="nb-NO" dirty="0"/>
          </a:p>
          <a:p>
            <a:r>
              <a:rPr lang="nb-NO" b="1" dirty="0"/>
              <a:t>ART 2. EQUAL RIGHTS FOR ALL</a:t>
            </a:r>
          </a:p>
          <a:p>
            <a:r>
              <a:rPr lang="nb-NO" dirty="0"/>
              <a:t>No </a:t>
            </a:r>
            <a:r>
              <a:rPr lang="nb-NO" dirty="0" err="1"/>
              <a:t>one</a:t>
            </a:r>
            <a:r>
              <a:rPr lang="nb-NO" dirty="0"/>
              <a:t> </a:t>
            </a:r>
            <a:r>
              <a:rPr lang="nb-NO" dirty="0" err="1"/>
              <a:t>should</a:t>
            </a:r>
            <a:r>
              <a:rPr lang="nb-NO" dirty="0"/>
              <a:t> be </a:t>
            </a:r>
            <a:r>
              <a:rPr lang="nb-NO" dirty="0" err="1"/>
              <a:t>discriminated</a:t>
            </a:r>
            <a:r>
              <a:rPr lang="nb-NO" dirty="0"/>
              <a:t> </a:t>
            </a:r>
            <a:r>
              <a:rPr lang="nb-NO" dirty="0" err="1"/>
              <a:t>against</a:t>
            </a:r>
            <a:r>
              <a:rPr lang="nb-NO" dirty="0"/>
              <a:t> </a:t>
            </a:r>
            <a:r>
              <a:rPr lang="nb-NO" dirty="0" err="1"/>
              <a:t>because</a:t>
            </a:r>
            <a:r>
              <a:rPr lang="nb-NO" dirty="0"/>
              <a:t> </a:t>
            </a:r>
            <a:r>
              <a:rPr lang="nb-NO" dirty="0" err="1"/>
              <a:t>of</a:t>
            </a:r>
            <a:r>
              <a:rPr lang="nb-NO" dirty="0"/>
              <a:t> </a:t>
            </a:r>
            <a:r>
              <a:rPr lang="nb-NO" dirty="0" err="1"/>
              <a:t>their</a:t>
            </a:r>
            <a:r>
              <a:rPr lang="nb-NO" dirty="0"/>
              <a:t> age, religion, </a:t>
            </a:r>
            <a:r>
              <a:rPr lang="nb-NO" dirty="0" err="1"/>
              <a:t>gender</a:t>
            </a:r>
            <a:r>
              <a:rPr lang="nb-NO" dirty="0"/>
              <a:t>, </a:t>
            </a:r>
            <a:r>
              <a:rPr lang="nb-NO" dirty="0" err="1"/>
              <a:t>ethnicity</a:t>
            </a:r>
            <a:r>
              <a:rPr lang="nb-NO" dirty="0"/>
              <a:t>, </a:t>
            </a:r>
            <a:r>
              <a:rPr lang="nb-NO" dirty="0" err="1"/>
              <a:t>life</a:t>
            </a:r>
            <a:r>
              <a:rPr lang="nb-NO" dirty="0"/>
              <a:t> </a:t>
            </a:r>
            <a:r>
              <a:rPr lang="nb-NO" dirty="0" err="1"/>
              <a:t>situation</a:t>
            </a:r>
            <a:r>
              <a:rPr lang="nb-NO" dirty="0"/>
              <a:t> or </a:t>
            </a:r>
            <a:r>
              <a:rPr lang="nb-NO" dirty="0" err="1"/>
              <a:t>other</a:t>
            </a:r>
            <a:r>
              <a:rPr lang="nb-NO" dirty="0"/>
              <a:t> </a:t>
            </a:r>
            <a:r>
              <a:rPr lang="nb-NO" dirty="0" err="1"/>
              <a:t>factors</a:t>
            </a:r>
            <a:r>
              <a:rPr lang="nb-NO" dirty="0"/>
              <a:t>. </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40</a:t>
            </a:fld>
            <a:endParaRPr lang="nb-NO"/>
          </a:p>
        </p:txBody>
      </p:sp>
    </p:spTree>
    <p:extLst>
      <p:ext uri="{BB962C8B-B14F-4D97-AF65-F5344CB8AC3E}">
        <p14:creationId xmlns:p14="http://schemas.microsoft.com/office/powerpoint/2010/main" val="1021491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0" dirty="0"/>
              <a:t>Read </a:t>
            </a:r>
            <a:r>
              <a:rPr lang="nb-NO" b="0" dirty="0" err="1"/>
              <a:t>the</a:t>
            </a:r>
            <a:r>
              <a:rPr lang="nb-NO" b="0" dirty="0"/>
              <a:t> </a:t>
            </a:r>
            <a:r>
              <a:rPr lang="nb-NO" b="0" dirty="0" err="1"/>
              <a:t>question</a:t>
            </a:r>
            <a:r>
              <a:rPr lang="nb-NO" b="0" dirty="0"/>
              <a:t> </a:t>
            </a:r>
            <a:r>
              <a:rPr lang="nb-NO" b="0" dirty="0" err="1"/>
              <a:t>out</a:t>
            </a:r>
            <a:r>
              <a:rPr lang="nb-NO" b="0" dirty="0"/>
              <a:t> </a:t>
            </a:r>
            <a:r>
              <a:rPr lang="nb-NO" b="0" dirty="0" err="1"/>
              <a:t>loud</a:t>
            </a:r>
            <a:r>
              <a:rPr lang="nb-NO" b="0" dirty="0"/>
              <a:t>. </a:t>
            </a:r>
            <a:r>
              <a:rPr lang="nb-NO" b="0" dirty="0" err="1"/>
              <a:t>Give</a:t>
            </a:r>
            <a:r>
              <a:rPr lang="nb-NO" b="0" dirty="0"/>
              <a:t> </a:t>
            </a:r>
            <a:r>
              <a:rPr lang="nb-NO" b="0" dirty="0" err="1"/>
              <a:t>the</a:t>
            </a:r>
            <a:r>
              <a:rPr lang="nb-NO" b="0" dirty="0"/>
              <a:t> </a:t>
            </a:r>
            <a:r>
              <a:rPr lang="nb-NO" b="0" dirty="0" err="1"/>
              <a:t>pupils</a:t>
            </a:r>
            <a:r>
              <a:rPr lang="nb-NO" b="0" dirty="0"/>
              <a:t> time to </a:t>
            </a:r>
            <a:r>
              <a:rPr lang="nb-NO" b="0" dirty="0" err="1"/>
              <a:t>reflect</a:t>
            </a:r>
            <a:r>
              <a:rPr lang="nb-NO" b="0" dirty="0"/>
              <a:t> </a:t>
            </a:r>
            <a:r>
              <a:rPr lang="nb-NO" b="0" dirty="0" err="1"/>
              <a:t>on</a:t>
            </a:r>
            <a:r>
              <a:rPr lang="nb-NO" b="0" dirty="0"/>
              <a:t> </a:t>
            </a:r>
            <a:r>
              <a:rPr lang="nb-NO" b="0" dirty="0" err="1"/>
              <a:t>the</a:t>
            </a:r>
            <a:r>
              <a:rPr lang="nb-NO" b="0" dirty="0"/>
              <a:t> </a:t>
            </a:r>
            <a:r>
              <a:rPr lang="nb-NO" b="0" dirty="0" err="1"/>
              <a:t>question</a:t>
            </a:r>
            <a:r>
              <a:rPr lang="nb-NO" b="0" dirty="0"/>
              <a:t> and let </a:t>
            </a:r>
            <a:r>
              <a:rPr lang="nb-NO" b="0" dirty="0" err="1"/>
              <a:t>every</a:t>
            </a:r>
            <a:r>
              <a:rPr lang="nb-NO" b="0" dirty="0"/>
              <a:t> </a:t>
            </a:r>
            <a:r>
              <a:rPr lang="nb-NO" b="0" dirty="0" err="1"/>
              <a:t>participant</a:t>
            </a:r>
            <a:r>
              <a:rPr lang="nb-NO" b="0" dirty="0"/>
              <a:t> </a:t>
            </a:r>
            <a:r>
              <a:rPr lang="nb-NO" b="0" dirty="0" err="1"/>
              <a:t>answer</a:t>
            </a:r>
            <a:r>
              <a:rPr lang="nb-NO" b="0" dirty="0"/>
              <a:t> in </a:t>
            </a:r>
            <a:r>
              <a:rPr lang="nb-NO" b="0" dirty="0" err="1"/>
              <a:t>plenary</a:t>
            </a:r>
            <a:r>
              <a:rPr lang="nb-NO" b="0" dirty="0"/>
              <a:t>. </a:t>
            </a:r>
          </a:p>
          <a:p>
            <a:r>
              <a:rPr lang="nb-NO" b="0" dirty="0"/>
              <a:t>This </a:t>
            </a:r>
            <a:r>
              <a:rPr lang="nb-NO" b="0" dirty="0" err="1"/>
              <a:t>card</a:t>
            </a:r>
            <a:r>
              <a:rPr lang="nb-NO" b="0" dirty="0"/>
              <a:t> is </a:t>
            </a:r>
            <a:r>
              <a:rPr lang="nb-NO" b="0" dirty="0" err="1"/>
              <a:t>meant</a:t>
            </a:r>
            <a:r>
              <a:rPr lang="nb-NO" b="0" dirty="0"/>
              <a:t> to sum up </a:t>
            </a:r>
            <a:r>
              <a:rPr lang="nb-NO" b="0" dirty="0" err="1"/>
              <a:t>the</a:t>
            </a:r>
            <a:r>
              <a:rPr lang="nb-NO" b="0" dirty="0"/>
              <a:t> </a:t>
            </a:r>
            <a:r>
              <a:rPr lang="nb-NO" b="0" dirty="0" err="1"/>
              <a:t>dialogue</a:t>
            </a:r>
            <a:r>
              <a:rPr lang="nb-NO" b="0" dirty="0"/>
              <a:t> and is </a:t>
            </a:r>
            <a:r>
              <a:rPr lang="nb-NO" b="0" dirty="0" err="1"/>
              <a:t>necessary</a:t>
            </a:r>
            <a:r>
              <a:rPr lang="nb-NO" b="0" dirty="0"/>
              <a:t> to </a:t>
            </a:r>
            <a:r>
              <a:rPr lang="nb-NO" b="0" dirty="0" err="1"/>
              <a:t>achieve</a:t>
            </a:r>
            <a:r>
              <a:rPr lang="nb-NO" b="0" dirty="0"/>
              <a:t> </a:t>
            </a:r>
            <a:r>
              <a:rPr lang="nb-NO" b="0" dirty="0" err="1"/>
              <a:t>the</a:t>
            </a:r>
            <a:r>
              <a:rPr lang="nb-NO" b="0" dirty="0"/>
              <a:t> </a:t>
            </a:r>
            <a:r>
              <a:rPr lang="nb-NO" b="0" dirty="0" err="1"/>
              <a:t>learning</a:t>
            </a:r>
            <a:r>
              <a:rPr lang="nb-NO" b="0" dirty="0"/>
              <a:t> </a:t>
            </a:r>
            <a:r>
              <a:rPr lang="nb-NO" b="0" dirty="0" err="1"/>
              <a:t>outcome</a:t>
            </a:r>
            <a:r>
              <a:rPr lang="nb-NO" b="0" dirty="0"/>
              <a:t> </a:t>
            </a:r>
            <a:r>
              <a:rPr lang="nb-NO" b="0" dirty="0" err="1"/>
              <a:t>of</a:t>
            </a:r>
            <a:r>
              <a:rPr lang="nb-NO" b="0" dirty="0"/>
              <a:t> </a:t>
            </a:r>
            <a:r>
              <a:rPr lang="nb-NO" b="0" dirty="0" err="1"/>
              <a:t>the</a:t>
            </a:r>
            <a:r>
              <a:rPr lang="nb-NO" b="0" dirty="0"/>
              <a:t> </a:t>
            </a:r>
            <a:r>
              <a:rPr lang="nb-NO" b="0" dirty="0" err="1"/>
              <a:t>activity</a:t>
            </a:r>
            <a:r>
              <a:rPr lang="nb-NO" b="0" dirty="0"/>
              <a:t>. </a:t>
            </a:r>
            <a:r>
              <a:rPr lang="nb-NO" b="1" dirty="0"/>
              <a:t>This </a:t>
            </a:r>
            <a:r>
              <a:rPr lang="nb-NO" b="1" dirty="0" err="1"/>
              <a:t>card</a:t>
            </a:r>
            <a:r>
              <a:rPr lang="nb-NO" b="1" dirty="0"/>
              <a:t> is </a:t>
            </a:r>
            <a:r>
              <a:rPr lang="nb-NO" b="1" dirty="0" err="1"/>
              <a:t>therefore</a:t>
            </a:r>
            <a:r>
              <a:rPr lang="nb-NO" b="1" dirty="0"/>
              <a:t> </a:t>
            </a:r>
            <a:r>
              <a:rPr lang="nb-NO" b="1" dirty="0" err="1"/>
              <a:t>meant</a:t>
            </a:r>
            <a:r>
              <a:rPr lang="nb-NO" b="1" dirty="0"/>
              <a:t> to be </a:t>
            </a:r>
            <a:r>
              <a:rPr lang="nb-NO" b="1" dirty="0" err="1"/>
              <a:t>presented</a:t>
            </a:r>
            <a:r>
              <a:rPr lang="nb-NO" b="1" dirty="0"/>
              <a:t> last. </a:t>
            </a:r>
            <a:endParaRPr lang="nb-NO" b="0"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41</a:t>
            </a:fld>
            <a:endParaRPr lang="nb-NO"/>
          </a:p>
        </p:txBody>
      </p:sp>
    </p:spTree>
    <p:extLst>
      <p:ext uri="{BB962C8B-B14F-4D97-AF65-F5344CB8AC3E}">
        <p14:creationId xmlns:p14="http://schemas.microsoft.com/office/powerpoint/2010/main" val="763587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a:t>The </a:t>
            </a:r>
            <a:r>
              <a:rPr lang="nb-NO" b="1" dirty="0" err="1"/>
              <a:t>pupils</a:t>
            </a:r>
            <a:r>
              <a:rPr lang="nb-NO" b="1" dirty="0"/>
              <a:t> or </a:t>
            </a:r>
            <a:r>
              <a:rPr lang="nb-NO" b="1" dirty="0" err="1"/>
              <a:t>groups</a:t>
            </a:r>
            <a:r>
              <a:rPr lang="nb-NO" b="1" dirty="0"/>
              <a:t> </a:t>
            </a:r>
            <a:r>
              <a:rPr lang="nb-NO" b="1" dirty="0" err="1"/>
              <a:t>will</a:t>
            </a:r>
            <a:r>
              <a:rPr lang="nb-NO" b="1" dirty="0"/>
              <a:t> </a:t>
            </a:r>
            <a:r>
              <a:rPr lang="nb-NO" b="1" dirty="0" err="1"/>
              <a:t>now</a:t>
            </a:r>
            <a:r>
              <a:rPr lang="nb-NO" b="1" dirty="0"/>
              <a:t> </a:t>
            </a:r>
            <a:r>
              <a:rPr lang="nb-NO" b="1" dirty="0" err="1"/>
              <a:t>share</a:t>
            </a:r>
            <a:r>
              <a:rPr lang="nb-NO" b="1" dirty="0"/>
              <a:t> </a:t>
            </a:r>
            <a:r>
              <a:rPr lang="nb-NO" b="1" dirty="0" err="1"/>
              <a:t>their</a:t>
            </a:r>
            <a:r>
              <a:rPr lang="nb-NO" b="1" dirty="0"/>
              <a:t> </a:t>
            </a:r>
            <a:r>
              <a:rPr lang="nb-NO" b="1" dirty="0" err="1"/>
              <a:t>summarizing</a:t>
            </a:r>
            <a:r>
              <a:rPr lang="nb-NO" b="1" dirty="0"/>
              <a:t> </a:t>
            </a:r>
            <a:r>
              <a:rPr lang="nb-NO" b="1" dirty="0" err="1"/>
              <a:t>thoughts</a:t>
            </a:r>
            <a:r>
              <a:rPr lang="nb-NO" b="1" dirty="0"/>
              <a:t> in </a:t>
            </a:r>
            <a:r>
              <a:rPr lang="nb-NO" b="1" dirty="0" err="1"/>
              <a:t>plenary</a:t>
            </a:r>
            <a:r>
              <a:rPr lang="nb-NO" b="1" dirty="0"/>
              <a:t>.</a:t>
            </a:r>
          </a:p>
          <a:p>
            <a:endParaRPr lang="nb-NO" b="1" dirty="0"/>
          </a:p>
          <a:p>
            <a:r>
              <a:rPr lang="nb-NO" b="0" dirty="0" err="1"/>
              <a:t>After</a:t>
            </a:r>
            <a:r>
              <a:rPr lang="nb-NO" b="0" dirty="0"/>
              <a:t> </a:t>
            </a:r>
            <a:r>
              <a:rPr lang="nb-NO" b="0" dirty="0" err="1"/>
              <a:t>the</a:t>
            </a:r>
            <a:r>
              <a:rPr lang="nb-NO" b="0" dirty="0"/>
              <a:t> </a:t>
            </a:r>
            <a:r>
              <a:rPr lang="nb-NO" b="0" dirty="0" err="1"/>
              <a:t>pupils</a:t>
            </a:r>
            <a:r>
              <a:rPr lang="nb-NO" b="0" dirty="0"/>
              <a:t> have </a:t>
            </a:r>
            <a:r>
              <a:rPr lang="nb-NO" b="0" dirty="0" err="1"/>
              <a:t>summarized</a:t>
            </a:r>
            <a:r>
              <a:rPr lang="nb-NO" b="0" dirty="0"/>
              <a:t> </a:t>
            </a:r>
            <a:r>
              <a:rPr lang="nb-NO" b="0" dirty="0" err="1"/>
              <a:t>their</a:t>
            </a:r>
            <a:r>
              <a:rPr lang="nb-NO" b="0" dirty="0"/>
              <a:t> </a:t>
            </a:r>
            <a:r>
              <a:rPr lang="nb-NO" b="0" dirty="0" err="1"/>
              <a:t>thoughts</a:t>
            </a:r>
            <a:r>
              <a:rPr lang="nb-NO" b="0" dirty="0"/>
              <a:t>, </a:t>
            </a:r>
            <a:r>
              <a:rPr lang="nb-NO" b="0" dirty="0" err="1"/>
              <a:t>the</a:t>
            </a:r>
            <a:r>
              <a:rPr lang="nb-NO" b="0" dirty="0"/>
              <a:t> moderator </a:t>
            </a:r>
            <a:r>
              <a:rPr lang="nb-NO" b="0" dirty="0" err="1"/>
              <a:t>could</a:t>
            </a:r>
            <a:r>
              <a:rPr lang="nb-NO" b="0" dirty="0"/>
              <a:t> </a:t>
            </a:r>
            <a:r>
              <a:rPr lang="nb-NO" b="0" dirty="0" err="1"/>
              <a:t>highlight</a:t>
            </a:r>
            <a:r>
              <a:rPr lang="nb-NO" b="0" dirty="0"/>
              <a:t> a </a:t>
            </a:r>
            <a:r>
              <a:rPr lang="nb-NO" b="0" dirty="0" err="1"/>
              <a:t>few</a:t>
            </a:r>
            <a:r>
              <a:rPr lang="nb-NO" b="0" dirty="0"/>
              <a:t> </a:t>
            </a:r>
            <a:r>
              <a:rPr lang="nb-NO" b="0" dirty="0" err="1"/>
              <a:t>bulletpoints</a:t>
            </a:r>
            <a:r>
              <a:rPr lang="nb-NO" b="0" dirty="0"/>
              <a:t>/</a:t>
            </a:r>
            <a:r>
              <a:rPr lang="nb-NO" b="0" dirty="0" err="1"/>
              <a:t>thoughts</a:t>
            </a:r>
            <a:r>
              <a:rPr lang="nb-NO" b="0" dirty="0"/>
              <a:t> </a:t>
            </a:r>
            <a:r>
              <a:rPr lang="nb-NO" b="0" dirty="0" err="1"/>
              <a:t>that</a:t>
            </a:r>
            <a:r>
              <a:rPr lang="nb-NO" b="0" dirty="0"/>
              <a:t> have </a:t>
            </a:r>
            <a:r>
              <a:rPr lang="nb-NO" b="0" dirty="0" err="1"/>
              <a:t>come</a:t>
            </a:r>
            <a:r>
              <a:rPr lang="nb-NO" b="0" dirty="0"/>
              <a:t> up </a:t>
            </a:r>
            <a:r>
              <a:rPr lang="nb-NO" b="0" dirty="0" err="1"/>
              <a:t>often</a:t>
            </a:r>
            <a:r>
              <a:rPr lang="nb-NO" b="0" dirty="0"/>
              <a:t> during </a:t>
            </a:r>
            <a:r>
              <a:rPr lang="nb-NO" b="0" dirty="0" err="1"/>
              <a:t>the</a:t>
            </a:r>
            <a:r>
              <a:rPr lang="nb-NO" b="0" dirty="0"/>
              <a:t> </a:t>
            </a:r>
            <a:r>
              <a:rPr lang="nb-NO" b="0" dirty="0" err="1"/>
              <a:t>dialogue</a:t>
            </a:r>
            <a:r>
              <a:rPr lang="nb-NO" b="0" dirty="0"/>
              <a:t>.</a:t>
            </a:r>
          </a:p>
          <a:p>
            <a:endParaRPr lang="nb-NO" b="0" dirty="0"/>
          </a:p>
          <a:p>
            <a:r>
              <a:rPr lang="nb-NO" b="1" u="sng" dirty="0" err="1"/>
              <a:t>Feel</a:t>
            </a:r>
            <a:r>
              <a:rPr lang="nb-NO" b="1" u="sng" dirty="0"/>
              <a:t> </a:t>
            </a:r>
            <a:r>
              <a:rPr lang="nb-NO" b="1" u="sng" dirty="0" err="1"/>
              <a:t>free</a:t>
            </a:r>
            <a:r>
              <a:rPr lang="nb-NO" b="1" u="sng" dirty="0"/>
              <a:t> to ask </a:t>
            </a:r>
            <a:r>
              <a:rPr lang="nb-NO" b="1" u="sng" dirty="0" err="1"/>
              <a:t>follow</a:t>
            </a:r>
            <a:r>
              <a:rPr lang="nb-NO" b="1" u="sng" dirty="0"/>
              <a:t>-up questions during </a:t>
            </a:r>
            <a:r>
              <a:rPr lang="nb-NO" b="1" u="sng" dirty="0" err="1"/>
              <a:t>the</a:t>
            </a:r>
            <a:r>
              <a:rPr lang="nb-NO" b="1" u="sng" dirty="0"/>
              <a:t> </a:t>
            </a:r>
            <a:r>
              <a:rPr lang="nb-NO" b="1" u="sng" dirty="0" err="1"/>
              <a:t>summary</a:t>
            </a:r>
            <a:r>
              <a:rPr lang="nb-NO" b="1" u="sng" dirty="0"/>
              <a:t>:</a:t>
            </a:r>
          </a:p>
          <a:p>
            <a:pPr marL="171450" indent="-171450">
              <a:buFont typeface="Arial" panose="020B0604020202020204" pitchFamily="34" charset="0"/>
              <a:buChar char="•"/>
            </a:pPr>
            <a:r>
              <a:rPr lang="nb-NO" b="0" u="none" dirty="0" err="1"/>
              <a:t>What</a:t>
            </a:r>
            <a:r>
              <a:rPr lang="nb-NO" b="0" u="none" dirty="0"/>
              <a:t> </a:t>
            </a:r>
            <a:r>
              <a:rPr lang="nb-NO" b="0" u="none" dirty="0" err="1"/>
              <a:t>made</a:t>
            </a:r>
            <a:r>
              <a:rPr lang="nb-NO" b="0" u="none" dirty="0"/>
              <a:t> </a:t>
            </a:r>
            <a:r>
              <a:rPr lang="nb-NO" b="0" u="none" dirty="0" err="1"/>
              <a:t>the</a:t>
            </a:r>
            <a:r>
              <a:rPr lang="nb-NO" b="0" u="none" dirty="0"/>
              <a:t> </a:t>
            </a:r>
            <a:r>
              <a:rPr lang="nb-NO" b="0" u="none" dirty="0" err="1"/>
              <a:t>biggest</a:t>
            </a:r>
            <a:r>
              <a:rPr lang="nb-NO" b="0" u="none" dirty="0"/>
              <a:t> </a:t>
            </a:r>
            <a:r>
              <a:rPr lang="nb-NO" b="0" u="none" dirty="0" err="1"/>
              <a:t>impression</a:t>
            </a:r>
            <a:r>
              <a:rPr lang="nb-NO" b="0" u="none" dirty="0"/>
              <a:t> during </a:t>
            </a:r>
            <a:r>
              <a:rPr lang="nb-NO" b="0" u="none" dirty="0" err="1"/>
              <a:t>this</a:t>
            </a:r>
            <a:r>
              <a:rPr lang="nb-NO" b="0" u="none" dirty="0"/>
              <a:t> </a:t>
            </a:r>
            <a:r>
              <a:rPr lang="nb-NO" b="0" u="none" dirty="0" err="1"/>
              <a:t>activity</a:t>
            </a:r>
            <a:r>
              <a:rPr lang="nb-NO" b="0" u="none" dirty="0"/>
              <a:t>?</a:t>
            </a:r>
          </a:p>
          <a:p>
            <a:pPr marL="171450" indent="-171450">
              <a:buFont typeface="Arial" panose="020B0604020202020204" pitchFamily="34" charset="0"/>
              <a:buChar char="•"/>
            </a:pPr>
            <a:r>
              <a:rPr lang="nb-NO" b="0" u="none" dirty="0"/>
              <a:t>Are </a:t>
            </a:r>
            <a:r>
              <a:rPr lang="nb-NO" b="0" u="none" dirty="0" err="1"/>
              <a:t>you</a:t>
            </a:r>
            <a:r>
              <a:rPr lang="nb-NO" b="0" u="none" dirty="0"/>
              <a:t> more </a:t>
            </a:r>
            <a:r>
              <a:rPr lang="nb-NO" b="0" u="none" dirty="0" err="1"/>
              <a:t>aware</a:t>
            </a:r>
            <a:r>
              <a:rPr lang="nb-NO" b="0" u="none" dirty="0"/>
              <a:t> </a:t>
            </a:r>
            <a:r>
              <a:rPr lang="nb-NO" b="0" u="none" dirty="0" err="1"/>
              <a:t>of</a:t>
            </a:r>
            <a:r>
              <a:rPr lang="nb-NO" b="0" u="none" dirty="0"/>
              <a:t> </a:t>
            </a:r>
            <a:r>
              <a:rPr lang="nb-NO" b="0" u="none" dirty="0" err="1"/>
              <a:t>your</a:t>
            </a:r>
            <a:r>
              <a:rPr lang="nb-NO" b="0" u="none" dirty="0"/>
              <a:t> </a:t>
            </a:r>
            <a:r>
              <a:rPr lang="nb-NO" b="0" u="none" dirty="0" err="1"/>
              <a:t>own</a:t>
            </a:r>
            <a:r>
              <a:rPr lang="nb-NO" b="0" u="none" dirty="0"/>
              <a:t> opinions and </a:t>
            </a:r>
            <a:r>
              <a:rPr lang="nb-NO" b="0" u="none" dirty="0" err="1"/>
              <a:t>values</a:t>
            </a:r>
            <a:r>
              <a:rPr lang="nb-NO" b="0" u="none" dirty="0"/>
              <a:t> </a:t>
            </a:r>
            <a:r>
              <a:rPr lang="nb-NO" b="0" u="none" dirty="0" err="1"/>
              <a:t>now</a:t>
            </a:r>
            <a:r>
              <a:rPr lang="nb-NO" b="0" u="none" dirty="0"/>
              <a:t>?</a:t>
            </a:r>
          </a:p>
          <a:p>
            <a:pPr marL="171450" indent="-171450">
              <a:buFont typeface="Arial" panose="020B0604020202020204" pitchFamily="34" charset="0"/>
              <a:buChar char="•"/>
            </a:pPr>
            <a:r>
              <a:rPr lang="nb-NO" b="0" u="none" dirty="0" err="1"/>
              <a:t>What</a:t>
            </a:r>
            <a:r>
              <a:rPr lang="nb-NO" b="0" u="none" dirty="0"/>
              <a:t> is </a:t>
            </a:r>
            <a:r>
              <a:rPr lang="nb-NO" b="0" u="none" dirty="0" err="1"/>
              <a:t>the</a:t>
            </a:r>
            <a:r>
              <a:rPr lang="nb-NO" b="0" u="none" dirty="0"/>
              <a:t> most </a:t>
            </a:r>
            <a:r>
              <a:rPr lang="nb-NO" b="0" u="none" dirty="0" err="1"/>
              <a:t>important</a:t>
            </a:r>
            <a:r>
              <a:rPr lang="nb-NO" b="0" u="none" dirty="0"/>
              <a:t> </a:t>
            </a:r>
            <a:r>
              <a:rPr lang="nb-NO" b="0" u="none" dirty="0" err="1"/>
              <a:t>thing</a:t>
            </a:r>
            <a:r>
              <a:rPr lang="nb-NO" b="0" u="none" dirty="0"/>
              <a:t> </a:t>
            </a:r>
            <a:r>
              <a:rPr lang="nb-NO" b="0" u="none" dirty="0" err="1"/>
              <a:t>you</a:t>
            </a:r>
            <a:r>
              <a:rPr lang="nb-NO" b="0" u="none" dirty="0"/>
              <a:t> </a:t>
            </a:r>
            <a:r>
              <a:rPr lang="nb-NO" b="0" u="none" dirty="0" err="1"/>
              <a:t>will</a:t>
            </a:r>
            <a:r>
              <a:rPr lang="nb-NO" b="0" u="none" dirty="0"/>
              <a:t> </a:t>
            </a:r>
            <a:r>
              <a:rPr lang="nb-NO" b="0" u="none" dirty="0" err="1"/>
              <a:t>take</a:t>
            </a:r>
            <a:r>
              <a:rPr lang="nb-NO" b="0" u="none" dirty="0"/>
              <a:t> </a:t>
            </a:r>
            <a:r>
              <a:rPr lang="nb-NO" b="0" u="none" dirty="0" err="1"/>
              <a:t>with</a:t>
            </a:r>
            <a:r>
              <a:rPr lang="nb-NO" b="0" u="none" dirty="0"/>
              <a:t> </a:t>
            </a:r>
            <a:r>
              <a:rPr lang="nb-NO" b="0" u="none" dirty="0" err="1"/>
              <a:t>you</a:t>
            </a:r>
            <a:r>
              <a:rPr lang="nb-NO" b="0" u="none" dirty="0"/>
              <a:t> from </a:t>
            </a:r>
            <a:r>
              <a:rPr lang="nb-NO" b="0" u="none" dirty="0" err="1"/>
              <a:t>this</a:t>
            </a:r>
            <a:r>
              <a:rPr lang="nb-NO" b="0" u="none" dirty="0"/>
              <a:t> </a:t>
            </a:r>
            <a:r>
              <a:rPr lang="nb-NO" b="0" u="none" dirty="0" err="1"/>
              <a:t>activity</a:t>
            </a:r>
            <a:r>
              <a:rPr lang="nb-NO" b="0" u="none" dirty="0"/>
              <a:t>?</a:t>
            </a:r>
          </a:p>
          <a:p>
            <a:pPr marL="171450" indent="-171450">
              <a:buFont typeface="Arial" panose="020B0604020202020204" pitchFamily="34" charset="0"/>
              <a:buChar char="•"/>
            </a:pPr>
            <a:r>
              <a:rPr lang="nb-NO" b="0" u="none" dirty="0" err="1"/>
              <a:t>What</a:t>
            </a:r>
            <a:r>
              <a:rPr lang="nb-NO" b="0" u="none" dirty="0"/>
              <a:t> </a:t>
            </a:r>
            <a:r>
              <a:rPr lang="nb-NO" b="0" u="none" dirty="0" err="1"/>
              <a:t>can</a:t>
            </a:r>
            <a:r>
              <a:rPr lang="nb-NO" b="0" u="none" dirty="0"/>
              <a:t> </a:t>
            </a:r>
            <a:r>
              <a:rPr lang="nb-NO" b="0" u="none" dirty="0" err="1"/>
              <a:t>you</a:t>
            </a:r>
            <a:r>
              <a:rPr lang="nb-NO" b="0" u="none" dirty="0"/>
              <a:t> and I do to </a:t>
            </a:r>
            <a:r>
              <a:rPr lang="nb-NO" b="0" u="none" dirty="0" err="1"/>
              <a:t>combat</a:t>
            </a:r>
            <a:r>
              <a:rPr lang="nb-NO" b="0" u="none" dirty="0"/>
              <a:t> </a:t>
            </a:r>
            <a:r>
              <a:rPr lang="nb-NO" b="0" u="none" dirty="0" err="1"/>
              <a:t>racism</a:t>
            </a:r>
            <a:r>
              <a:rPr lang="nb-NO" b="0" u="none" dirty="0"/>
              <a:t> and </a:t>
            </a:r>
            <a:r>
              <a:rPr lang="nb-NO" b="0" u="none" dirty="0" err="1"/>
              <a:t>discrimination</a:t>
            </a:r>
            <a:r>
              <a:rPr lang="nb-NO" b="0" u="none" dirty="0"/>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42</a:t>
            </a:fld>
            <a:endParaRPr lang="nb-NO"/>
          </a:p>
        </p:txBody>
      </p:sp>
    </p:spTree>
    <p:extLst>
      <p:ext uri="{BB962C8B-B14F-4D97-AF65-F5344CB8AC3E}">
        <p14:creationId xmlns:p14="http://schemas.microsoft.com/office/powerpoint/2010/main" val="1709153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Show </a:t>
            </a:r>
            <a:r>
              <a:rPr lang="nb-NO" err="1"/>
              <a:t>the</a:t>
            </a:r>
            <a:r>
              <a:rPr lang="nb-NO"/>
              <a:t> statement </a:t>
            </a:r>
            <a:r>
              <a:rPr lang="nb-NO" err="1"/>
              <a:t>again</a:t>
            </a:r>
            <a:r>
              <a:rPr lang="nb-NO"/>
              <a:t> and ask </a:t>
            </a:r>
            <a:r>
              <a:rPr lang="nb-NO" err="1"/>
              <a:t>if</a:t>
            </a:r>
            <a:r>
              <a:rPr lang="nb-NO"/>
              <a:t> </a:t>
            </a:r>
            <a:r>
              <a:rPr lang="nb-NO" err="1"/>
              <a:t>anyone</a:t>
            </a:r>
            <a:r>
              <a:rPr lang="nb-NO"/>
              <a:t> has </a:t>
            </a:r>
            <a:r>
              <a:rPr lang="nb-NO" err="1"/>
              <a:t>changed</a:t>
            </a:r>
            <a:r>
              <a:rPr lang="nb-NO"/>
              <a:t> </a:t>
            </a:r>
            <a:r>
              <a:rPr lang="nb-NO" err="1"/>
              <a:t>their</a:t>
            </a:r>
            <a:r>
              <a:rPr lang="nb-NO"/>
              <a:t> opinion or has </a:t>
            </a:r>
            <a:r>
              <a:rPr lang="nb-NO" err="1"/>
              <a:t>anything</a:t>
            </a:r>
            <a:r>
              <a:rPr lang="nb-NO"/>
              <a:t> </a:t>
            </a:r>
            <a:r>
              <a:rPr lang="nb-NO" err="1"/>
              <a:t>new</a:t>
            </a:r>
            <a:r>
              <a:rPr lang="nb-NO"/>
              <a:t> to add. Show </a:t>
            </a:r>
            <a:r>
              <a:rPr lang="nb-NO" err="1"/>
              <a:t>the</a:t>
            </a:r>
            <a:r>
              <a:rPr lang="nb-NO"/>
              <a:t> statement </a:t>
            </a:r>
            <a:r>
              <a:rPr lang="nb-NO" err="1"/>
              <a:t>on</a:t>
            </a:r>
            <a:r>
              <a:rPr lang="nb-NO"/>
              <a:t> </a:t>
            </a:r>
            <a:r>
              <a:rPr lang="nb-NO" err="1"/>
              <a:t>the</a:t>
            </a:r>
            <a:r>
              <a:rPr lang="nb-NO"/>
              <a:t> </a:t>
            </a:r>
            <a:r>
              <a:rPr lang="nb-NO" err="1"/>
              <a:t>next</a:t>
            </a:r>
            <a:r>
              <a:rPr lang="nb-NO"/>
              <a:t> slide, </a:t>
            </a:r>
            <a:r>
              <a:rPr lang="nb-NO" err="1"/>
              <a:t>repeat</a:t>
            </a:r>
            <a:r>
              <a:rPr lang="nb-NO"/>
              <a:t> it </a:t>
            </a:r>
            <a:r>
              <a:rPr lang="nb-NO" err="1"/>
              <a:t>loudly</a:t>
            </a:r>
            <a:r>
              <a:rPr lang="nb-NO"/>
              <a:t> and </a:t>
            </a:r>
            <a:r>
              <a:rPr lang="nb-NO" err="1"/>
              <a:t>take</a:t>
            </a:r>
            <a:r>
              <a:rPr lang="nb-NO"/>
              <a:t> </a:t>
            </a:r>
            <a:r>
              <a:rPr lang="nb-NO" err="1"/>
              <a:t>answers</a:t>
            </a:r>
            <a:r>
              <a:rPr lang="nb-NO"/>
              <a:t> in </a:t>
            </a:r>
            <a:r>
              <a:rPr lang="nb-NO" err="1"/>
              <a:t>plenary</a:t>
            </a:r>
            <a:r>
              <a:rPr lang="nb-NO"/>
              <a:t>.</a:t>
            </a:r>
          </a:p>
        </p:txBody>
      </p:sp>
      <p:sp>
        <p:nvSpPr>
          <p:cNvPr id="4" name="Plassholder for lysbildenummer 3"/>
          <p:cNvSpPr>
            <a:spLocks noGrp="1"/>
          </p:cNvSpPr>
          <p:nvPr>
            <p:ph type="sldNum" sz="quarter" idx="5"/>
          </p:nvPr>
        </p:nvSpPr>
        <p:spPr/>
        <p:txBody>
          <a:bodyPr/>
          <a:lstStyle/>
          <a:p>
            <a:fld id="{450DA003-5BE0-994A-9B43-36366698BBB5}" type="slidenum">
              <a:rPr lang="nb-NO" smtClean="0"/>
              <a:t>43</a:t>
            </a:fld>
            <a:endParaRPr lang="nb-NO"/>
          </a:p>
        </p:txBody>
      </p:sp>
    </p:spTree>
    <p:extLst>
      <p:ext uri="{BB962C8B-B14F-4D97-AF65-F5344CB8AC3E}">
        <p14:creationId xmlns:p14="http://schemas.microsoft.com/office/powerpoint/2010/main" val="3892807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Read </a:t>
            </a:r>
            <a:r>
              <a:rPr lang="nb-NO" sz="1200" b="1" kern="1200" dirty="0" err="1">
                <a:solidFill>
                  <a:schemeClr val="tx1"/>
                </a:solidFill>
                <a:effectLst/>
                <a:latin typeface="+mn-lt"/>
                <a:ea typeface="+mn-ea"/>
                <a:cs typeface="+mn-cs"/>
              </a:rPr>
              <a:t>the</a:t>
            </a:r>
            <a:r>
              <a:rPr lang="nb-NO" sz="1200" b="1" kern="1200" dirty="0">
                <a:solidFill>
                  <a:schemeClr val="tx1"/>
                </a:solidFill>
                <a:effectLst/>
                <a:latin typeface="+mn-lt"/>
                <a:ea typeface="+mn-ea"/>
                <a:cs typeface="+mn-cs"/>
              </a:rPr>
              <a:t> statement </a:t>
            </a:r>
            <a:r>
              <a:rPr lang="nb-NO" sz="1200" b="1" kern="1200" dirty="0" err="1">
                <a:solidFill>
                  <a:schemeClr val="tx1"/>
                </a:solidFill>
                <a:effectLst/>
                <a:latin typeface="+mn-lt"/>
                <a:ea typeface="+mn-ea"/>
                <a:cs typeface="+mn-cs"/>
              </a:rPr>
              <a:t>out</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loud</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again</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Any</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new</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thoughts</a:t>
            </a:r>
            <a:r>
              <a:rPr lang="nb-NO" sz="1200" b="1" kern="1200" dirty="0">
                <a:solidFill>
                  <a:schemeClr val="tx1"/>
                </a:solidFill>
                <a:effectLst/>
                <a:latin typeface="+mn-lt"/>
                <a:ea typeface="+mn-ea"/>
                <a:cs typeface="+mn-cs"/>
              </a:rPr>
              <a:t> to </a:t>
            </a:r>
            <a:r>
              <a:rPr lang="nb-NO" sz="1200" b="1" kern="1200" dirty="0" err="1">
                <a:solidFill>
                  <a:schemeClr val="tx1"/>
                </a:solidFill>
                <a:effectLst/>
                <a:latin typeface="+mn-lt"/>
                <a:ea typeface="+mn-ea"/>
                <a:cs typeface="+mn-cs"/>
              </a:rPr>
              <a:t>add</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now</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after</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the</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dialogue</a:t>
            </a:r>
            <a:r>
              <a:rPr lang="nb-NO" sz="1200" b="1" kern="1200" dirty="0">
                <a:solidFill>
                  <a:schemeClr val="tx1"/>
                </a:solidFill>
                <a:effectLst/>
                <a:latin typeface="+mn-lt"/>
                <a:ea typeface="+mn-ea"/>
                <a:cs typeface="+mn-cs"/>
              </a:rPr>
              <a:t>?</a:t>
            </a:r>
          </a:p>
          <a:p>
            <a:endParaRPr lang="nb-NO" sz="1200" b="1"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For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teacher</a:t>
            </a:r>
            <a:r>
              <a:rPr lang="nb-NO" sz="1200" kern="1200" dirty="0">
                <a:solidFill>
                  <a:schemeClr val="tx1"/>
                </a:solidFill>
                <a:effectLst/>
                <a:latin typeface="+mn-lt"/>
                <a:ea typeface="+mn-ea"/>
                <a:cs typeface="+mn-cs"/>
              </a:rPr>
              <a:t>/moderator: </a:t>
            </a:r>
            <a:r>
              <a:rPr lang="nb-NO" sz="1200" kern="1200" dirty="0" err="1">
                <a:solidFill>
                  <a:schemeClr val="tx1"/>
                </a:solidFill>
                <a:effectLst/>
                <a:latin typeface="+mn-lt"/>
                <a:ea typeface="+mn-ea"/>
                <a:cs typeface="+mn-cs"/>
              </a:rPr>
              <a:t>this</a:t>
            </a:r>
            <a:r>
              <a:rPr lang="nb-NO" sz="1200" kern="1200" dirty="0">
                <a:solidFill>
                  <a:schemeClr val="tx1"/>
                </a:solidFill>
                <a:effectLst/>
                <a:latin typeface="+mn-lt"/>
                <a:ea typeface="+mn-ea"/>
                <a:cs typeface="+mn-cs"/>
              </a:rPr>
              <a:t> statement is </a:t>
            </a:r>
            <a:r>
              <a:rPr lang="nb-NO" sz="1200" kern="1200" dirty="0" err="1">
                <a:solidFill>
                  <a:schemeClr val="tx1"/>
                </a:solidFill>
                <a:effectLst/>
                <a:latin typeface="+mn-lt"/>
                <a:ea typeface="+mn-ea"/>
                <a:cs typeface="+mn-cs"/>
              </a:rPr>
              <a:t>meant</a:t>
            </a:r>
            <a:r>
              <a:rPr lang="nb-NO" sz="1200" kern="1200" dirty="0">
                <a:solidFill>
                  <a:schemeClr val="tx1"/>
                </a:solidFill>
                <a:effectLst/>
                <a:latin typeface="+mn-lt"/>
                <a:ea typeface="+mn-ea"/>
                <a:cs typeface="+mn-cs"/>
              </a:rPr>
              <a:t> to </a:t>
            </a:r>
            <a:r>
              <a:rPr lang="nb-NO" sz="1200" kern="1200" dirty="0" err="1">
                <a:solidFill>
                  <a:schemeClr val="tx1"/>
                </a:solidFill>
                <a:effectLst/>
                <a:latin typeface="+mn-lt"/>
                <a:ea typeface="+mn-ea"/>
                <a:cs typeface="+mn-cs"/>
              </a:rPr>
              <a:t>promote</a:t>
            </a:r>
            <a:r>
              <a:rPr lang="nb-NO" sz="1200" kern="1200" dirty="0">
                <a:solidFill>
                  <a:schemeClr val="tx1"/>
                </a:solidFill>
                <a:effectLst/>
                <a:latin typeface="+mn-lt"/>
                <a:ea typeface="+mn-ea"/>
                <a:cs typeface="+mn-cs"/>
              </a:rPr>
              <a:t> an </a:t>
            </a:r>
            <a:r>
              <a:rPr lang="nb-NO" sz="1200" kern="1200" dirty="0" err="1">
                <a:solidFill>
                  <a:schemeClr val="tx1"/>
                </a:solidFill>
                <a:effectLst/>
                <a:latin typeface="+mn-lt"/>
                <a:ea typeface="+mn-ea"/>
                <a:cs typeface="+mn-cs"/>
              </a:rPr>
              <a:t>understanding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fact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exists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on</a:t>
            </a:r>
            <a:r>
              <a:rPr lang="nb-NO" sz="1200" kern="1200" dirty="0">
                <a:solidFill>
                  <a:schemeClr val="tx1"/>
                </a:solidFill>
                <a:effectLst/>
                <a:latin typeface="+mn-lt"/>
                <a:ea typeface="+mn-ea"/>
                <a:cs typeface="+mn-cs"/>
              </a:rPr>
              <a:t> different </a:t>
            </a:r>
            <a:r>
              <a:rPr lang="nb-NO" sz="1200" kern="1200" dirty="0" err="1">
                <a:solidFill>
                  <a:schemeClr val="tx1"/>
                </a:solidFill>
                <a:effectLst/>
                <a:latin typeface="+mn-lt"/>
                <a:ea typeface="+mn-ea"/>
                <a:cs typeface="+mn-cs"/>
              </a:rPr>
              <a:t>levels</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why</a:t>
            </a:r>
            <a:r>
              <a:rPr lang="nb-NO" sz="1200" kern="1200" dirty="0">
                <a:solidFill>
                  <a:schemeClr val="tx1"/>
                </a:solidFill>
                <a:effectLst/>
                <a:latin typeface="+mn-lt"/>
                <a:ea typeface="+mn-ea"/>
                <a:cs typeface="+mn-cs"/>
              </a:rPr>
              <a:t> it is </a:t>
            </a:r>
            <a:r>
              <a:rPr lang="nb-NO" sz="1200" kern="1200" dirty="0" err="1">
                <a:solidFill>
                  <a:schemeClr val="tx1"/>
                </a:solidFill>
                <a:effectLst/>
                <a:latin typeface="+mn-lt"/>
                <a:ea typeface="+mn-ea"/>
                <a:cs typeface="+mn-cs"/>
              </a:rPr>
              <a:t>important</a:t>
            </a:r>
            <a:r>
              <a:rPr lang="nb-NO" sz="1200" kern="1200" dirty="0">
                <a:solidFill>
                  <a:schemeClr val="tx1"/>
                </a:solidFill>
                <a:effectLst/>
                <a:latin typeface="+mn-lt"/>
                <a:ea typeface="+mn-ea"/>
                <a:cs typeface="+mn-cs"/>
              </a:rPr>
              <a:t> to </a:t>
            </a:r>
            <a:r>
              <a:rPr lang="nb-NO" sz="1200" kern="1200" dirty="0" err="1">
                <a:solidFill>
                  <a:schemeClr val="tx1"/>
                </a:solidFill>
                <a:effectLst/>
                <a:latin typeface="+mn-lt"/>
                <a:ea typeface="+mn-ea"/>
                <a:cs typeface="+mn-cs"/>
              </a:rPr>
              <a:t>combat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this</a:t>
            </a:r>
            <a:r>
              <a:rPr lang="nb-NO" sz="1200" kern="1200" dirty="0">
                <a:solidFill>
                  <a:schemeClr val="tx1"/>
                </a:solidFill>
                <a:effectLst/>
                <a:latin typeface="+mn-lt"/>
                <a:ea typeface="+mn-ea"/>
                <a:cs typeface="+mn-cs"/>
              </a:rPr>
              <a:t>. The goal is </a:t>
            </a:r>
            <a:r>
              <a:rPr lang="nb-NO" sz="1200" kern="1200" dirty="0" err="1">
                <a:solidFill>
                  <a:schemeClr val="tx1"/>
                </a:solidFill>
                <a:effectLst/>
                <a:latin typeface="+mn-lt"/>
                <a:ea typeface="+mn-ea"/>
                <a:cs typeface="+mn-cs"/>
              </a:rPr>
              <a:t>that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pupils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throughout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dialogue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reflect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around</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increase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their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understanding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endParaRPr lang="nb-NO" sz="1200" kern="1200" dirty="0">
              <a:solidFill>
                <a:schemeClr val="tx1"/>
              </a:solidFill>
              <a:effectLst/>
              <a:latin typeface="+mn-lt"/>
              <a:ea typeface="+mn-ea"/>
              <a:cs typeface="+mn-cs"/>
            </a:endParaRPr>
          </a:p>
          <a:p>
            <a:pPr marL="171450" indent="-171450">
              <a:buFontTx/>
              <a:buChar char="-"/>
            </a:pPr>
            <a:r>
              <a:rPr lang="nb-NO" sz="1200" kern="1200" dirty="0" err="1">
                <a:solidFill>
                  <a:schemeClr val="tx1"/>
                </a:solidFill>
                <a:effectLst/>
                <a:latin typeface="+mn-lt"/>
                <a:ea typeface="+mn-ea"/>
                <a:cs typeface="+mn-cs"/>
              </a:rPr>
              <a:t>What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a:t>
            </a:r>
            <a:r>
              <a:rPr lang="nb-NO" sz="1200" kern="1200" dirty="0">
                <a:solidFill>
                  <a:schemeClr val="tx1"/>
                </a:solidFill>
                <a:effectLst/>
                <a:latin typeface="+mn-lt"/>
                <a:ea typeface="+mn-ea"/>
                <a:cs typeface="+mn-cs"/>
              </a:rPr>
              <a:t> is</a:t>
            </a:r>
          </a:p>
          <a:p>
            <a:pPr marL="171450" indent="-171450">
              <a:buFontTx/>
              <a:buChar char="-"/>
            </a:pPr>
            <a:r>
              <a:rPr lang="nb-NO" sz="1200" kern="1200" dirty="0" err="1">
                <a:solidFill>
                  <a:schemeClr val="tx1"/>
                </a:solidFill>
                <a:effectLst/>
                <a:latin typeface="+mn-lt"/>
                <a:ea typeface="+mn-ea"/>
                <a:cs typeface="+mn-cs"/>
              </a:rPr>
              <a:t>Which</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groups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subject</a:t>
            </a:r>
            <a:r>
              <a:rPr lang="nb-NO" sz="1200" kern="1200" dirty="0">
                <a:solidFill>
                  <a:schemeClr val="tx1"/>
                </a:solidFill>
                <a:effectLst/>
                <a:latin typeface="+mn-lt"/>
                <a:ea typeface="+mn-ea"/>
                <a:cs typeface="+mn-cs"/>
              </a:rPr>
              <a:t> to it</a:t>
            </a:r>
          </a:p>
          <a:p>
            <a:pPr marL="171450" indent="-171450">
              <a:buFontTx/>
              <a:buChar char="-"/>
            </a:pPr>
            <a:r>
              <a:rPr lang="nb-NO" sz="1200" kern="1200" dirty="0">
                <a:solidFill>
                  <a:schemeClr val="tx1"/>
                </a:solidFill>
                <a:effectLst/>
                <a:latin typeface="+mn-lt"/>
                <a:ea typeface="+mn-ea"/>
                <a:cs typeface="+mn-cs"/>
              </a:rPr>
              <a:t>How to </a:t>
            </a:r>
            <a:r>
              <a:rPr lang="nb-NO" sz="1200" kern="1200" dirty="0" err="1">
                <a:solidFill>
                  <a:schemeClr val="tx1"/>
                </a:solidFill>
                <a:effectLst/>
                <a:latin typeface="+mn-lt"/>
                <a:ea typeface="+mn-ea"/>
                <a:cs typeface="+mn-cs"/>
              </a:rPr>
              <a:t>prevent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prejudice</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ones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own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circle</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44</a:t>
            </a:fld>
            <a:endParaRPr lang="nb-NO"/>
          </a:p>
        </p:txBody>
      </p:sp>
    </p:spTree>
    <p:extLst>
      <p:ext uri="{BB962C8B-B14F-4D97-AF65-F5344CB8AC3E}">
        <p14:creationId xmlns:p14="http://schemas.microsoft.com/office/powerpoint/2010/main" val="961963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dirty="0">
                <a:effectLst/>
                <a:latin typeface="Calibri" panose="020F0502020204030204" pitchFamily="34" charset="0"/>
                <a:ea typeface="Calibri" panose="020F0502020204030204" pitchFamily="34" charset="0"/>
              </a:rPr>
              <a:t>To </a:t>
            </a:r>
            <a:r>
              <a:rPr lang="nb-NO" sz="1200" dirty="0" err="1">
                <a:effectLst/>
                <a:latin typeface="Calibri" panose="020F0502020204030204" pitchFamily="34" charset="0"/>
                <a:ea typeface="Calibri" panose="020F0502020204030204" pitchFamily="34" charset="0"/>
              </a:rPr>
              <a:t>join</a:t>
            </a:r>
            <a:r>
              <a:rPr lang="nb-NO" sz="1200" dirty="0">
                <a:effectLst/>
                <a:latin typeface="Calibri" panose="020F0502020204030204" pitchFamily="34" charset="0"/>
                <a:ea typeface="Calibri" panose="020F0502020204030204" pitchFamily="34" charset="0"/>
              </a:rPr>
              <a:t> Amnesty in </a:t>
            </a:r>
            <a:r>
              <a:rPr lang="nb-NO" sz="1200" dirty="0" err="1">
                <a:effectLst/>
                <a:latin typeface="Calibri" panose="020F0502020204030204" pitchFamily="34" charset="0"/>
                <a:ea typeface="Calibri" panose="020F0502020204030204" pitchFamily="34" charset="0"/>
              </a:rPr>
              <a:t>their</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work</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against</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racism</a:t>
            </a:r>
            <a:r>
              <a:rPr lang="nb-NO" sz="1200" dirty="0">
                <a:effectLst/>
                <a:latin typeface="Calibri" panose="020F0502020204030204" pitchFamily="34" charset="0"/>
                <a:ea typeface="Calibri" panose="020F0502020204030204" pitchFamily="34" charset="0"/>
              </a:rPr>
              <a:t> and </a:t>
            </a:r>
            <a:r>
              <a:rPr lang="nb-NO" sz="1200" dirty="0" err="1">
                <a:effectLst/>
                <a:latin typeface="Calibri" panose="020F0502020204030204" pitchFamily="34" charset="0"/>
                <a:ea typeface="Calibri" panose="020F0502020204030204" pitchFamily="34" charset="0"/>
              </a:rPr>
              <a:t>discrimination</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become</a:t>
            </a:r>
            <a:r>
              <a:rPr lang="nb-NO" sz="1200" dirty="0">
                <a:effectLst/>
                <a:latin typeface="Calibri" panose="020F0502020204030204" pitchFamily="34" charset="0"/>
                <a:ea typeface="Calibri" panose="020F0502020204030204" pitchFamily="34" charset="0"/>
              </a:rPr>
              <a:t> an Amnesty </a:t>
            </a:r>
            <a:r>
              <a:rPr lang="nb-NO" sz="1200" dirty="0" err="1">
                <a:effectLst/>
                <a:latin typeface="Calibri" panose="020F0502020204030204" pitchFamily="34" charset="0"/>
                <a:ea typeface="Calibri" panose="020F0502020204030204" pitchFamily="34" charset="0"/>
              </a:rPr>
              <a:t>activist</a:t>
            </a:r>
            <a:r>
              <a:rPr lang="nb-NO" sz="1200" dirty="0">
                <a:effectLst/>
                <a:latin typeface="Calibri" panose="020F0502020204030204" pitchFamily="34" charset="0"/>
                <a:ea typeface="Calibri" panose="020F0502020204030204" pitchFamily="34" charset="0"/>
              </a:rPr>
              <a:t>: </a:t>
            </a:r>
            <a:r>
              <a:rPr lang="nb-NO" sz="1200" u="sng" dirty="0">
                <a:solidFill>
                  <a:srgbClr val="0563C1"/>
                </a:solidFill>
                <a:effectLst/>
                <a:latin typeface="Calibri" panose="020F0502020204030204" pitchFamily="34" charset="0"/>
                <a:ea typeface="Calibri" panose="020F0502020204030204" pitchFamily="34" charset="0"/>
                <a:hlinkClick r:id="rId3"/>
              </a:rPr>
              <a:t>https://amnesty.no/engasjer-deg</a:t>
            </a:r>
            <a:endParaRPr lang="nb-NO" sz="1200" dirty="0">
              <a:effectLst/>
              <a:latin typeface="Calibri" panose="020F0502020204030204" pitchFamily="34" charset="0"/>
              <a:ea typeface="Calibri" panose="020F0502020204030204" pitchFamily="34" charset="0"/>
            </a:endParaRPr>
          </a:p>
          <a:p>
            <a:endParaRPr lang="nb-NO" sz="1200" u="none" strike="noStrike" dirty="0">
              <a:effectLst/>
              <a:latin typeface="Calibri" panose="020F0502020204030204" pitchFamily="34" charset="0"/>
              <a:ea typeface="Calibri" panose="020F0502020204030204" pitchFamily="34" charset="0"/>
            </a:endParaRPr>
          </a:p>
          <a:p>
            <a:r>
              <a:rPr lang="nb-NO" sz="1200" b="1" u="none" strike="noStrike" dirty="0">
                <a:effectLst/>
                <a:latin typeface="Calibri" panose="020F0502020204030204" pitchFamily="34" charset="0"/>
                <a:ea typeface="Calibri" panose="020F0502020204030204" pitchFamily="34" charset="0"/>
              </a:rPr>
              <a:t>For </a:t>
            </a:r>
            <a:r>
              <a:rPr lang="nb-NO" sz="1200" b="1" u="none" strike="noStrike" dirty="0" err="1">
                <a:effectLst/>
                <a:latin typeface="Calibri" panose="020F0502020204030204" pitchFamily="34" charset="0"/>
                <a:ea typeface="Calibri" panose="020F0502020204030204" pitchFamily="34" charset="0"/>
              </a:rPr>
              <a:t>increased</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knowledge</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of</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the</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topic</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feel</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free</a:t>
            </a:r>
            <a:r>
              <a:rPr lang="nb-NO" sz="1200" b="1" u="none" strike="noStrike" dirty="0">
                <a:effectLst/>
                <a:latin typeface="Calibri" panose="020F0502020204030204" pitchFamily="34" charset="0"/>
                <a:ea typeface="Calibri" panose="020F0502020204030204" pitchFamily="34" charset="0"/>
              </a:rPr>
              <a:t> to </a:t>
            </a:r>
            <a:r>
              <a:rPr lang="nb-NO" sz="1200" b="1" u="none" strike="noStrike" dirty="0" err="1">
                <a:effectLst/>
                <a:latin typeface="Calibri" panose="020F0502020204030204" pitchFamily="34" charset="0"/>
                <a:ea typeface="Calibri" panose="020F0502020204030204" pitchFamily="34" charset="0"/>
              </a:rPr>
              <a:t>explore</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the</a:t>
            </a:r>
            <a:r>
              <a:rPr lang="nb-NO" sz="1200" b="1" u="none" strike="noStrike" dirty="0">
                <a:effectLst/>
                <a:latin typeface="Calibri" panose="020F0502020204030204" pitchFamily="34" charset="0"/>
                <a:ea typeface="Calibri" panose="020F0502020204030204" pitchFamily="34" charset="0"/>
              </a:rPr>
              <a:t> </a:t>
            </a:r>
            <a:r>
              <a:rPr lang="nb-NO" sz="1200" b="1" u="none" strike="noStrike" dirty="0" err="1">
                <a:effectLst/>
                <a:latin typeface="Calibri" panose="020F0502020204030204" pitchFamily="34" charset="0"/>
                <a:ea typeface="Calibri" panose="020F0502020204030204" pitchFamily="34" charset="0"/>
              </a:rPr>
              <a:t>following</a:t>
            </a:r>
            <a:r>
              <a:rPr lang="nb-NO" sz="1200" b="1" u="none" strike="noStrike" dirty="0">
                <a:effectLst/>
                <a:latin typeface="Calibri" panose="020F0502020204030204" pitchFamily="34" charset="0"/>
                <a:ea typeface="Calibri" panose="020F0502020204030204" pitchFamily="34" charset="0"/>
              </a:rPr>
              <a:t>:</a:t>
            </a:r>
          </a:p>
          <a:p>
            <a:r>
              <a:rPr lang="nb-NO"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u="sng" dirty="0">
                <a:effectLst/>
                <a:latin typeface="Calibri" panose="020F0502020204030204" pitchFamily="34" charset="0"/>
                <a:ea typeface="Calibri" panose="020F0502020204030204" pitchFamily="34" charset="0"/>
              </a:rPr>
              <a:t>Movies:</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Unknown (1989) Do the right thing </a:t>
            </a:r>
            <a:endParaRPr lang="nb-NO"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200" u="sng" dirty="0">
                <a:solidFill>
                  <a:srgbClr val="0563C1"/>
                </a:solidFill>
                <a:effectLst/>
                <a:latin typeface="Calibri" panose="020F0502020204030204" pitchFamily="34" charset="0"/>
                <a:ea typeface="Times New Roman" panose="02020603050405020304" pitchFamily="18" charset="0"/>
                <a:hlinkClick r:id="rId4"/>
              </a:rPr>
              <a:t>https://www.imdb.com/title/tt0097216/</a:t>
            </a:r>
            <a:endParaRPr lang="nb-NO" sz="1200" dirty="0">
              <a:effectLst/>
              <a:latin typeface="Calibri" panose="020F0502020204030204" pitchFamily="34" charset="0"/>
              <a:ea typeface="Calibri" panose="020F0502020204030204" pitchFamily="34" charset="0"/>
            </a:endParaRPr>
          </a:p>
          <a:p>
            <a:pPr marL="457200"/>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Netflix (2019) ‘When they see us’ </a:t>
            </a:r>
            <a:endParaRPr lang="nb-NO"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200" u="sng" dirty="0">
                <a:solidFill>
                  <a:srgbClr val="0563C1"/>
                </a:solidFill>
                <a:effectLst/>
                <a:latin typeface="Calibri" panose="020F0502020204030204" pitchFamily="34" charset="0"/>
                <a:ea typeface="Times New Roman" panose="02020603050405020304" pitchFamily="18" charset="0"/>
                <a:hlinkClick r:id="rId5"/>
              </a:rPr>
              <a:t>https://www.imdb.com/title/tt7137906/?ref_=nv_sr_srsg_0</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u="sng" dirty="0" err="1">
                <a:latin typeface="Calibri"/>
                <a:ea typeface="Calibri" panose="020F0502020204030204" pitchFamily="34" charset="0"/>
                <a:cs typeface="Calibri"/>
              </a:rPr>
              <a:t>Articles</a:t>
            </a:r>
            <a:r>
              <a:rPr lang="nb-NO" u="sng" dirty="0">
                <a:latin typeface="Calibri"/>
                <a:ea typeface="Calibri" panose="020F0502020204030204" pitchFamily="34" charset="0"/>
                <a:cs typeface="Calibri"/>
              </a:rPr>
              <a:t>:</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(2020) </a:t>
            </a:r>
            <a:r>
              <a:rPr lang="en-US" sz="1200" u="sng" dirty="0">
                <a:solidFill>
                  <a:srgbClr val="0563C1"/>
                </a:solidFill>
                <a:effectLst/>
                <a:latin typeface="Calibri" panose="020F0502020204030204" pitchFamily="34" charset="0"/>
                <a:ea typeface="Calibri" panose="020F0502020204030204" pitchFamily="34" charset="0"/>
                <a:hlinkClick r:id="rId6"/>
              </a:rPr>
              <a:t>‘Deadly force and police brutality’</a:t>
            </a:r>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(2014): </a:t>
            </a:r>
            <a:r>
              <a:rPr lang="en-US" sz="1200" u="sng" dirty="0">
                <a:solidFill>
                  <a:srgbClr val="0563C1"/>
                </a:solidFill>
                <a:effectLst/>
                <a:latin typeface="Calibri" panose="020F0502020204030204" pitchFamily="34" charset="0"/>
                <a:ea typeface="Calibri" panose="020F0502020204030204" pitchFamily="34" charset="0"/>
                <a:hlinkClick r:id="" action="ppaction://noaction"/>
              </a:rPr>
              <a:t>ON THE STREETS OF AMERICA: HUMAN RIGHTS ABUSES IN FERGUSON (2014)</a:t>
            </a:r>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(2015) ‘</a:t>
            </a:r>
            <a:r>
              <a:rPr lang="en-US" sz="1200" u="sng" dirty="0">
                <a:solidFill>
                  <a:srgbClr val="0563C1"/>
                </a:solidFill>
                <a:effectLst/>
                <a:latin typeface="Calibri" panose="020F0502020204030204" pitchFamily="34" charset="0"/>
                <a:ea typeface="Calibri" panose="020F0502020204030204" pitchFamily="34" charset="0"/>
                <a:hlinkClick r:id="rId7"/>
              </a:rPr>
              <a:t>DEADLY FORCE POLICE USE OF LETHAL FORCE IN THE UNITED STATES</a:t>
            </a:r>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dirty="0" err="1">
                <a:effectLst/>
                <a:latin typeface="Calibri"/>
                <a:ea typeface="Calibri" panose="020F0502020204030204" pitchFamily="34" charset="0"/>
                <a:cs typeface="Calibri"/>
              </a:rPr>
              <a:t>Fafo</a:t>
            </a:r>
            <a:r>
              <a:rPr lang="nb-NO" sz="1200" dirty="0">
                <a:effectLst/>
                <a:latin typeface="Calibri"/>
                <a:ea typeface="Calibri" panose="020F0502020204030204" pitchFamily="34" charset="0"/>
                <a:cs typeface="Calibri"/>
              </a:rPr>
              <a:t> (2019) </a:t>
            </a:r>
            <a:r>
              <a:rPr lang="nb-NO" sz="1200" u="sng" dirty="0">
                <a:solidFill>
                  <a:srgbClr val="0563C1"/>
                </a:solidFill>
                <a:effectLst/>
                <a:latin typeface="Calibri"/>
                <a:ea typeface="Calibri" panose="020F0502020204030204" pitchFamily="34" charset="0"/>
                <a:cs typeface="Calibri"/>
                <a:hlinkClick r:id="rId8"/>
              </a:rPr>
              <a:t>Holdninger til diskriminering, likestilling og hatprat i Norge</a:t>
            </a:r>
            <a:r>
              <a:rPr lang="nb-NO" dirty="0">
                <a:latin typeface="Calibri"/>
                <a:ea typeface="Calibri" panose="020F0502020204030204" pitchFamily="34" charset="0"/>
                <a:cs typeface="Calibri"/>
              </a:rPr>
              <a:t> </a:t>
            </a:r>
          </a:p>
          <a:p>
            <a:r>
              <a:rPr lang="nb-NO" dirty="0">
                <a:latin typeface="Calibri" panose="020F0502020204030204" pitchFamily="34" charset="0"/>
                <a:ea typeface="Calibri" panose="020F0502020204030204" pitchFamily="34" charset="0"/>
              </a:rPr>
              <a:t> </a:t>
            </a:r>
          </a:p>
          <a:p>
            <a:r>
              <a:rPr lang="nb-NO" sz="1200" dirty="0" err="1">
                <a:effectLst/>
                <a:latin typeface="Calibri"/>
                <a:ea typeface="Calibri" panose="020F0502020204030204" pitchFamily="34" charset="0"/>
                <a:cs typeface="Calibri"/>
              </a:rPr>
              <a:t>Minotenk</a:t>
            </a:r>
            <a:r>
              <a:rPr lang="nb-NO" sz="1200" dirty="0">
                <a:effectLst/>
                <a:latin typeface="Calibri"/>
                <a:ea typeface="Calibri" panose="020F0502020204030204" pitchFamily="34" charset="0"/>
                <a:cs typeface="Calibri"/>
              </a:rPr>
              <a:t> (2018) </a:t>
            </a:r>
            <a:r>
              <a:rPr lang="nb-NO" sz="1200" u="sng" dirty="0">
                <a:solidFill>
                  <a:srgbClr val="0563C1"/>
                </a:solidFill>
                <a:effectLst/>
                <a:latin typeface="Calibri"/>
                <a:ea typeface="Calibri" panose="020F0502020204030204" pitchFamily="34" charset="0"/>
                <a:cs typeface="Calibri"/>
                <a:hlinkClick r:id="rId9"/>
              </a:rPr>
              <a:t>‘Muslimfiendtlige holdninger i Norge’</a:t>
            </a:r>
            <a:r>
              <a:rPr lang="nb-NO" dirty="0">
                <a:latin typeface="Calibri"/>
                <a:ea typeface="Calibri" panose="020F0502020204030204" pitchFamily="34" charset="0"/>
                <a:cs typeface="Calibri"/>
              </a:rPr>
              <a:t> </a:t>
            </a:r>
          </a:p>
          <a:p>
            <a:r>
              <a:rPr lang="nb-NO" dirty="0">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dirty="0">
                <a:effectLst/>
                <a:latin typeface="Calibri" panose="020F0502020204030204" pitchFamily="34" charset="0"/>
                <a:ea typeface="Calibri" panose="020F0502020204030204" pitchFamily="34" charset="0"/>
              </a:rPr>
              <a:t> </a:t>
            </a:r>
          </a:p>
          <a:p>
            <a:r>
              <a:rPr lang="nb-NO" sz="1200" dirty="0">
                <a:effectLst/>
                <a:latin typeface="Calibri" panose="020F0502020204030204" pitchFamily="34" charset="0"/>
                <a:ea typeface="Calibri" panose="020F0502020204030204" pitchFamily="34" charset="0"/>
              </a:rPr>
              <a:t> </a:t>
            </a:r>
          </a:p>
          <a:p>
            <a:r>
              <a:rPr lang="nb-NO" sz="1200" u="sng" dirty="0">
                <a:effectLst/>
                <a:latin typeface="Calibri" panose="020F0502020204030204" pitchFamily="34" charset="0"/>
                <a:ea typeface="Calibri" panose="020F0502020204030204" pitchFamily="34" charset="0"/>
              </a:rPr>
              <a:t>Video/ klipp </a:t>
            </a:r>
            <a:endParaRPr lang="nb-NO" sz="1200" dirty="0">
              <a:effectLst/>
              <a:latin typeface="Calibri" panose="020F0502020204030204" pitchFamily="34" charset="0"/>
              <a:ea typeface="Calibri" panose="020F0502020204030204" pitchFamily="34" charset="0"/>
            </a:endParaRPr>
          </a:p>
          <a:p>
            <a:r>
              <a:rPr lang="en-US" sz="1200" dirty="0">
                <a:effectLst/>
                <a:latin typeface="Calibri"/>
                <a:ea typeface="Calibri" panose="020F0502020204030204" pitchFamily="34" charset="0"/>
                <a:cs typeface="Calibri"/>
              </a:rPr>
              <a:t>David </a:t>
            </a:r>
            <a:r>
              <a:rPr lang="en-US" sz="1200" dirty="0" err="1">
                <a:effectLst/>
                <a:latin typeface="Calibri"/>
                <a:ea typeface="Calibri" panose="020F0502020204030204" pitchFamily="34" charset="0"/>
                <a:cs typeface="Calibri"/>
              </a:rPr>
              <a:t>Ikard</a:t>
            </a:r>
            <a:r>
              <a:rPr lang="en-US" sz="1200" dirty="0">
                <a:effectLst/>
                <a:latin typeface="Calibri"/>
                <a:ea typeface="Calibri" panose="020F0502020204030204" pitchFamily="34" charset="0"/>
                <a:cs typeface="Calibri"/>
              </a:rPr>
              <a:t> (2018) </a:t>
            </a:r>
            <a:r>
              <a:rPr lang="en-US" sz="1200" u="sng" dirty="0">
                <a:solidFill>
                  <a:srgbClr val="0563C1"/>
                </a:solidFill>
                <a:effectLst/>
                <a:latin typeface="Calibri"/>
                <a:ea typeface="Calibri" panose="020F0502020204030204" pitchFamily="34" charset="0"/>
                <a:cs typeface="Calibri"/>
                <a:hlinkClick r:id="rId10"/>
              </a:rPr>
              <a:t>‘The real story of Rosa Parks and why we need to confront myths about black history.</a:t>
            </a:r>
            <a:r>
              <a:rPr lang="en-US" dirty="0">
                <a:latin typeface="Calibri"/>
                <a:ea typeface="Calibri" panose="020F0502020204030204" pitchFamily="34" charset="0"/>
                <a:cs typeface="Calibri"/>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Poland (2016) ‘Look beyond borders: 4 minute experiment’. </a:t>
            </a:r>
            <a:endParaRPr lang="nb-NO" sz="1200" dirty="0">
              <a:effectLst/>
              <a:latin typeface="Calibri" panose="020F0502020204030204" pitchFamily="34" charset="0"/>
              <a:ea typeface="Calibri" panose="020F0502020204030204" pitchFamily="34" charset="0"/>
            </a:endParaRPr>
          </a:p>
          <a:p>
            <a:r>
              <a:rPr lang="en-US" sz="1200" u="sng" dirty="0">
                <a:solidFill>
                  <a:srgbClr val="0563C1"/>
                </a:solidFill>
                <a:effectLst/>
                <a:latin typeface="Calibri" panose="020F0502020204030204" pitchFamily="34" charset="0"/>
                <a:ea typeface="Calibri" panose="020F0502020204030204" pitchFamily="34" charset="0"/>
                <a:hlinkClick r:id="rId11"/>
              </a:rPr>
              <a:t>https://www.youtube.com/watch?v=iqGWFSE6bmU</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u="sng" dirty="0" err="1">
                <a:effectLst/>
                <a:latin typeface="Calibri"/>
                <a:ea typeface="Calibri" panose="020F0502020204030204" pitchFamily="34" charset="0"/>
                <a:cs typeface="Calibri"/>
              </a:rPr>
              <a:t>Bøker</a:t>
            </a:r>
            <a:endParaRPr lang="nb-NO" sz="1200" dirty="0">
              <a:effectLst/>
              <a:latin typeface="Calibri"/>
              <a:ea typeface="Calibri" panose="020F0502020204030204" pitchFamily="34" charset="0"/>
              <a:cs typeface="Calibri"/>
            </a:endParaRPr>
          </a:p>
          <a:p>
            <a:r>
              <a:rPr lang="en-US" sz="1200" dirty="0">
                <a:effectLst/>
                <a:latin typeface="Calibri"/>
                <a:ea typeface="Calibri" panose="020F0502020204030204" pitchFamily="34" charset="0"/>
                <a:cs typeface="Calibri"/>
              </a:rPr>
              <a:t>David </a:t>
            </a:r>
            <a:r>
              <a:rPr lang="en-US" sz="1200" dirty="0" err="1">
                <a:effectLst/>
                <a:latin typeface="Calibri"/>
                <a:ea typeface="Calibri" panose="020F0502020204030204" pitchFamily="34" charset="0"/>
                <a:cs typeface="Calibri"/>
              </a:rPr>
              <a:t>Ikard</a:t>
            </a:r>
            <a:r>
              <a:rPr lang="en-US" sz="1200" dirty="0">
                <a:effectLst/>
                <a:latin typeface="Calibri"/>
                <a:ea typeface="Calibri" panose="020F0502020204030204" pitchFamily="34" charset="0"/>
                <a:cs typeface="Calibri"/>
              </a:rPr>
              <a:t> (2013) ‘Blinded by the Whites (Blacks in the Diaspora)’</a:t>
            </a:r>
            <a:endParaRPr lang="nb-NO" sz="1200" dirty="0">
              <a:effectLst/>
              <a:latin typeface="Calibri"/>
              <a:ea typeface="Calibri" panose="020F0502020204030204" pitchFamily="34" charset="0"/>
              <a:cs typeface="Calibri"/>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dirty="0" err="1">
                <a:effectLst/>
                <a:latin typeface="Calibri"/>
                <a:ea typeface="Calibri" panose="020F0502020204030204" pitchFamily="34" charset="0"/>
                <a:cs typeface="Calibri"/>
              </a:rPr>
              <a:t>Minotenk</a:t>
            </a:r>
            <a:r>
              <a:rPr lang="nb-NO" sz="1200" dirty="0">
                <a:effectLst/>
                <a:latin typeface="Calibri"/>
                <a:ea typeface="Calibri" panose="020F0502020204030204" pitchFamily="34" charset="0"/>
                <a:cs typeface="Calibri"/>
              </a:rPr>
              <a:t> (2020) Skal liksom liksom-passet ditt bety noe? </a:t>
            </a:r>
            <a:r>
              <a:rPr lang="nb-NO" sz="1200" dirty="0" err="1">
                <a:effectLst/>
                <a:latin typeface="Calibri"/>
                <a:ea typeface="Calibri" panose="020F0502020204030204" pitchFamily="34" charset="0"/>
                <a:cs typeface="Calibri"/>
              </a:rPr>
              <a:t>Resume</a:t>
            </a:r>
            <a:r>
              <a:rPr lang="nb-NO" sz="1200" dirty="0">
                <a:effectLst/>
                <a:latin typeface="Calibri"/>
                <a:ea typeface="Calibri" panose="020F0502020204030204" pitchFamily="34" charset="0"/>
                <a:cs typeface="Calibri"/>
              </a:rPr>
              <a:t> finner du her: </a:t>
            </a:r>
            <a:r>
              <a:rPr lang="nb-NO" sz="1200" u="sng" dirty="0">
                <a:solidFill>
                  <a:srgbClr val="0563C1"/>
                </a:solidFill>
                <a:effectLst/>
                <a:latin typeface="Calibri"/>
                <a:ea typeface="Calibri" panose="020F0502020204030204" pitchFamily="34" charset="0"/>
                <a:cs typeface="Calibri"/>
                <a:hlinkClick r:id="rId12"/>
              </a:rPr>
              <a:t>https://minotenk.no/skal-liksom-liksom-passet-ditt-bety-noe/</a:t>
            </a:r>
            <a:endParaRPr lang="nb-NO" sz="1200" dirty="0">
              <a:effectLst/>
              <a:latin typeface="Calibri"/>
              <a:ea typeface="Calibri" panose="020F0502020204030204" pitchFamily="34" charset="0"/>
              <a:cs typeface="Calibri"/>
            </a:endParaRP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45</a:t>
            </a:fld>
            <a:endParaRPr lang="nb-NO"/>
          </a:p>
        </p:txBody>
      </p:sp>
    </p:spTree>
    <p:extLst>
      <p:ext uri="{BB962C8B-B14F-4D97-AF65-F5344CB8AC3E}">
        <p14:creationId xmlns:p14="http://schemas.microsoft.com/office/powerpoint/2010/main" val="3750224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Do </a:t>
            </a:r>
            <a:r>
              <a:rPr lang="nb-NO" b="1" err="1"/>
              <a:t>you</a:t>
            </a:r>
            <a:r>
              <a:rPr lang="nb-NO" b="1"/>
              <a:t> </a:t>
            </a:r>
            <a:r>
              <a:rPr lang="nb-NO" b="1" err="1"/>
              <a:t>wish</a:t>
            </a:r>
            <a:r>
              <a:rPr lang="nb-NO" b="1"/>
              <a:t> to </a:t>
            </a:r>
            <a:r>
              <a:rPr lang="nb-NO" b="1" err="1"/>
              <a:t>contact</a:t>
            </a:r>
            <a:r>
              <a:rPr lang="nb-NO" b="1"/>
              <a:t> Amnesty </a:t>
            </a:r>
            <a:r>
              <a:rPr lang="nb-NO" b="1" err="1"/>
              <a:t>about</a:t>
            </a:r>
            <a:r>
              <a:rPr lang="nb-NO" b="1"/>
              <a:t> </a:t>
            </a:r>
            <a:r>
              <a:rPr lang="nb-NO" b="1" err="1"/>
              <a:t>this</a:t>
            </a:r>
            <a:r>
              <a:rPr lang="nb-NO" b="1"/>
              <a:t> </a:t>
            </a:r>
            <a:r>
              <a:rPr lang="nb-NO" b="1" err="1"/>
              <a:t>lesson</a:t>
            </a:r>
            <a:r>
              <a:rPr lang="nb-NO" b="1"/>
              <a:t>? </a:t>
            </a:r>
            <a:r>
              <a:rPr lang="nb-NO" b="1" err="1"/>
              <a:t>Contact</a:t>
            </a:r>
            <a:r>
              <a:rPr lang="nb-NO" b="1"/>
              <a:t> </a:t>
            </a:r>
            <a:r>
              <a:rPr lang="nb-NO" b="1" err="1"/>
              <a:t>us</a:t>
            </a:r>
            <a:r>
              <a:rPr lang="nb-NO" b="1"/>
              <a:t> at </a:t>
            </a:r>
            <a:r>
              <a:rPr lang="nb-NO" sz="1800" b="0" i="0" u="sng" strike="noStrike" baseline="0">
                <a:solidFill>
                  <a:srgbClr val="000000"/>
                </a:solidFill>
                <a:latin typeface="Amnesty Trade Gothic"/>
              </a:rPr>
              <a:t>opplaering@amnesty.no</a:t>
            </a:r>
            <a:endParaRPr lang="nb-NO" b="1" u="sng"/>
          </a:p>
          <a:p>
            <a:pPr lvl="0"/>
            <a:endParaRPr lang="nb-NO" sz="1600"/>
          </a:p>
          <a:p>
            <a:endParaRPr lang="nb-NO"/>
          </a:p>
        </p:txBody>
      </p:sp>
      <p:sp>
        <p:nvSpPr>
          <p:cNvPr id="4" name="Plassholder for lysbildenummer 3"/>
          <p:cNvSpPr>
            <a:spLocks noGrp="1"/>
          </p:cNvSpPr>
          <p:nvPr>
            <p:ph type="sldNum" sz="quarter" idx="5"/>
          </p:nvPr>
        </p:nvSpPr>
        <p:spPr/>
        <p:txBody>
          <a:bodyPr/>
          <a:lstStyle/>
          <a:p>
            <a:fld id="{450DA003-5BE0-994A-9B43-36366698BBB5}" type="slidenum">
              <a:rPr lang="nb-NO" smtClean="0"/>
              <a:t>46</a:t>
            </a:fld>
            <a:endParaRPr lang="nb-NO"/>
          </a:p>
        </p:txBody>
      </p:sp>
    </p:spTree>
    <p:extLst>
      <p:ext uri="{BB962C8B-B14F-4D97-AF65-F5344CB8AC3E}">
        <p14:creationId xmlns:p14="http://schemas.microsoft.com/office/powerpoint/2010/main" val="31322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indent="0">
              <a:buNone/>
            </a:pPr>
            <a:r>
              <a:rPr lang="nb-NO" dirty="0">
                <a:solidFill>
                  <a:srgbClr val="0563C1"/>
                </a:solidFill>
              </a:rPr>
              <a:t>Ask </a:t>
            </a:r>
            <a:r>
              <a:rPr lang="nb-NO" dirty="0" err="1">
                <a:solidFill>
                  <a:srgbClr val="0563C1"/>
                </a:solidFill>
              </a:rPr>
              <a:t>the</a:t>
            </a:r>
            <a:r>
              <a:rPr lang="nb-NO" dirty="0">
                <a:solidFill>
                  <a:srgbClr val="0563C1"/>
                </a:solidFill>
              </a:rPr>
              <a:t> students </a:t>
            </a:r>
            <a:r>
              <a:rPr lang="nb-NO" dirty="0" err="1">
                <a:solidFill>
                  <a:srgbClr val="0563C1"/>
                </a:solidFill>
              </a:rPr>
              <a:t>what</a:t>
            </a:r>
            <a:r>
              <a:rPr lang="nb-NO" dirty="0">
                <a:solidFill>
                  <a:srgbClr val="0563C1"/>
                </a:solidFill>
              </a:rPr>
              <a:t> </a:t>
            </a:r>
            <a:r>
              <a:rPr lang="nb-NO" dirty="0" err="1">
                <a:solidFill>
                  <a:srgbClr val="0563C1"/>
                </a:solidFill>
              </a:rPr>
              <a:t>they</a:t>
            </a:r>
            <a:r>
              <a:rPr lang="nb-NO" dirty="0">
                <a:solidFill>
                  <a:srgbClr val="0563C1"/>
                </a:solidFill>
              </a:rPr>
              <a:t> </a:t>
            </a:r>
            <a:r>
              <a:rPr lang="nb-NO" dirty="0" err="1">
                <a:solidFill>
                  <a:srgbClr val="0563C1"/>
                </a:solidFill>
              </a:rPr>
              <a:t>know</a:t>
            </a:r>
            <a:r>
              <a:rPr lang="nb-NO" dirty="0">
                <a:solidFill>
                  <a:srgbClr val="0563C1"/>
                </a:solidFill>
              </a:rPr>
              <a:t> </a:t>
            </a:r>
            <a:r>
              <a:rPr lang="nb-NO" dirty="0" err="1">
                <a:solidFill>
                  <a:srgbClr val="0563C1"/>
                </a:solidFill>
              </a:rPr>
              <a:t>about</a:t>
            </a:r>
            <a:r>
              <a:rPr lang="nb-NO" dirty="0">
                <a:solidFill>
                  <a:srgbClr val="0563C1"/>
                </a:solidFill>
              </a:rPr>
              <a:t> </a:t>
            </a:r>
            <a:r>
              <a:rPr lang="nb-NO" dirty="0" err="1">
                <a:solidFill>
                  <a:srgbClr val="0563C1"/>
                </a:solidFill>
              </a:rPr>
              <a:t>their</a:t>
            </a:r>
            <a:r>
              <a:rPr lang="nb-NO" dirty="0">
                <a:solidFill>
                  <a:srgbClr val="0563C1"/>
                </a:solidFill>
              </a:rPr>
              <a:t> human </a:t>
            </a:r>
            <a:r>
              <a:rPr lang="nb-NO" dirty="0" err="1">
                <a:solidFill>
                  <a:srgbClr val="0563C1"/>
                </a:solidFill>
              </a:rPr>
              <a:t>rights</a:t>
            </a:r>
            <a:r>
              <a:rPr lang="nb-NO" dirty="0">
                <a:solidFill>
                  <a:srgbClr val="0563C1"/>
                </a:solidFill>
              </a:rPr>
              <a:t>.</a:t>
            </a:r>
          </a:p>
          <a:p>
            <a:pPr marL="0" indent="0">
              <a:buNone/>
            </a:pPr>
            <a:r>
              <a:rPr lang="nb-NO" dirty="0">
                <a:solidFill>
                  <a:srgbClr val="0563C1"/>
                </a:solidFill>
              </a:rPr>
              <a:t>Show </a:t>
            </a:r>
            <a:r>
              <a:rPr lang="nb-NO" dirty="0" err="1">
                <a:solidFill>
                  <a:srgbClr val="0563C1"/>
                </a:solidFill>
              </a:rPr>
              <a:t>the</a:t>
            </a:r>
            <a:r>
              <a:rPr lang="nb-NO" dirty="0">
                <a:solidFill>
                  <a:srgbClr val="0563C1"/>
                </a:solidFill>
              </a:rPr>
              <a:t> video: </a:t>
            </a:r>
            <a:r>
              <a:rPr lang="en-US" dirty="0">
                <a:hlinkClick r:id="rId3"/>
              </a:rPr>
              <a:t>(43) What are Human Rights? – YouTube</a:t>
            </a:r>
            <a:endParaRPr lang="en-US" dirty="0"/>
          </a:p>
          <a:p>
            <a:pPr marL="0" indent="0">
              <a:buNone/>
            </a:pPr>
            <a:endParaRPr lang="en-US" dirty="0">
              <a:solidFill>
                <a:srgbClr val="0563C1"/>
              </a:solidFill>
              <a:cs typeface="Calibri"/>
            </a:endParaRPr>
          </a:p>
          <a:p>
            <a:pPr marL="0" indent="0">
              <a:buNone/>
            </a:pPr>
            <a:r>
              <a:rPr lang="en-US" dirty="0">
                <a:solidFill>
                  <a:srgbClr val="0563C1"/>
                </a:solidFill>
                <a:cs typeface="Calibri"/>
              </a:rPr>
              <a:t>After watching the video they can look at their human rights (click on “Your human rights”) in depth to find those that regard the topic racism and discrimination. Which do they find most relevant? Get the answers in plenary.  Many articles are indirectly related to the topic. Highlight articles </a:t>
            </a:r>
            <a:r>
              <a:rPr lang="en-US" b="1" dirty="0">
                <a:solidFill>
                  <a:srgbClr val="0563C1"/>
                </a:solidFill>
                <a:cs typeface="Calibri"/>
              </a:rPr>
              <a:t>1, 2 and 7.</a:t>
            </a:r>
            <a:endParaRPr lang="nb-NO" b="1" dirty="0">
              <a:solidFill>
                <a:srgbClr val="0563C1"/>
              </a:solidFill>
              <a:cs typeface="Calibri"/>
            </a:endParaRPr>
          </a:p>
          <a:p>
            <a:endParaRPr lang="nb-NO" sz="1200" kern="1200" dirty="0">
              <a:solidFill>
                <a:schemeClr val="tx1"/>
              </a:solidFill>
              <a:effectLst/>
              <a:latin typeface="+mn-lt"/>
              <a:ea typeface="+mn-ea"/>
              <a:cs typeface="+mn-cs"/>
            </a:endParaRPr>
          </a:p>
          <a:p>
            <a:r>
              <a:rPr lang="nb-NO" sz="1200" kern="1200" dirty="0" err="1">
                <a:solidFill>
                  <a:schemeClr val="tx1"/>
                </a:solidFill>
                <a:effectLst/>
                <a:latin typeface="+mn-lt"/>
                <a:ea typeface="+mn-ea"/>
                <a:cs typeface="+mn-cs"/>
              </a:rPr>
              <a:t>Article</a:t>
            </a:r>
            <a:r>
              <a:rPr lang="nb-NO" sz="1200" kern="1200" dirty="0">
                <a:solidFill>
                  <a:schemeClr val="tx1"/>
                </a:solidFill>
                <a:effectLst/>
                <a:latin typeface="+mn-lt"/>
                <a:ea typeface="+mn-ea"/>
                <a:cs typeface="+mn-cs"/>
              </a:rPr>
              <a:t> 1: All human </a:t>
            </a:r>
            <a:r>
              <a:rPr lang="nb-NO" sz="1200" kern="1200" dirty="0" err="1">
                <a:solidFill>
                  <a:schemeClr val="tx1"/>
                </a:solidFill>
                <a:effectLst/>
                <a:latin typeface="+mn-lt"/>
                <a:ea typeface="+mn-ea"/>
                <a:cs typeface="+mn-cs"/>
              </a:rPr>
              <a:t>beings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born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free</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equal</a:t>
            </a:r>
            <a:endParaRPr lang="nb-NO" sz="1200" kern="1200" dirty="0">
              <a:solidFill>
                <a:schemeClr val="tx1"/>
              </a:solidFill>
              <a:effectLst/>
              <a:latin typeface="+mn-lt"/>
              <a:cs typeface="Calibri"/>
            </a:endParaRPr>
          </a:p>
          <a:p>
            <a:r>
              <a:rPr lang="nb-NO" sz="1200" kern="1200" dirty="0" err="1">
                <a:solidFill>
                  <a:schemeClr val="tx1"/>
                </a:solidFill>
                <a:effectLst/>
                <a:latin typeface="+mn-lt"/>
                <a:ea typeface="+mn-ea"/>
                <a:cs typeface="+mn-cs"/>
              </a:rPr>
              <a:t>Article</a:t>
            </a:r>
            <a:r>
              <a:rPr lang="nb-NO" sz="1200" kern="1200" dirty="0">
                <a:solidFill>
                  <a:schemeClr val="tx1"/>
                </a:solidFill>
                <a:effectLst/>
                <a:latin typeface="+mn-lt"/>
                <a:ea typeface="+mn-ea"/>
                <a:cs typeface="+mn-cs"/>
              </a:rPr>
              <a:t> 2: </a:t>
            </a:r>
            <a:r>
              <a:rPr lang="nb-NO" sz="1200" kern="1200" dirty="0" err="1">
                <a:solidFill>
                  <a:schemeClr val="tx1"/>
                </a:solidFill>
                <a:effectLst/>
                <a:latin typeface="+mn-lt"/>
                <a:ea typeface="+mn-ea"/>
                <a:cs typeface="+mn-cs"/>
              </a:rPr>
              <a:t>Everyone</a:t>
            </a:r>
            <a:r>
              <a:rPr lang="nb-NO" sz="1200" kern="1200" dirty="0">
                <a:solidFill>
                  <a:schemeClr val="tx1"/>
                </a:solidFill>
                <a:effectLst/>
                <a:latin typeface="+mn-lt"/>
                <a:ea typeface="+mn-ea"/>
                <a:cs typeface="+mn-cs"/>
              </a:rPr>
              <a:t> is </a:t>
            </a:r>
            <a:r>
              <a:rPr lang="nb-NO" sz="1200" kern="1200" dirty="0" err="1">
                <a:solidFill>
                  <a:schemeClr val="tx1"/>
                </a:solidFill>
                <a:effectLst/>
                <a:latin typeface="+mn-lt"/>
                <a:ea typeface="+mn-ea"/>
                <a:cs typeface="+mn-cs"/>
              </a:rPr>
              <a:t>equal</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regardless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race, </a:t>
            </a:r>
            <a:r>
              <a:rPr lang="nb-NO" sz="1200" kern="1200" dirty="0" err="1">
                <a:solidFill>
                  <a:schemeClr val="tx1"/>
                </a:solidFill>
                <a:effectLst/>
                <a:latin typeface="+mn-lt"/>
                <a:ea typeface="+mn-ea"/>
                <a:cs typeface="+mn-cs"/>
              </a:rPr>
              <a:t>color</a:t>
            </a:r>
            <a:r>
              <a:rPr lang="nb-NO" sz="1200" kern="1200" dirty="0">
                <a:solidFill>
                  <a:schemeClr val="tx1"/>
                </a:solidFill>
                <a:effectLst/>
                <a:latin typeface="+mn-lt"/>
                <a:ea typeface="+mn-ea"/>
                <a:cs typeface="+mn-cs"/>
              </a:rPr>
              <a:t>, sex, </a:t>
            </a:r>
            <a:r>
              <a:rPr lang="nb-NO" sz="1200" kern="1200" dirty="0" err="1">
                <a:solidFill>
                  <a:schemeClr val="tx1"/>
                </a:solidFill>
                <a:effectLst/>
                <a:latin typeface="+mn-lt"/>
                <a:ea typeface="+mn-ea"/>
                <a:cs typeface="+mn-cs"/>
              </a:rPr>
              <a:t>language</a:t>
            </a:r>
            <a:r>
              <a:rPr lang="nb-NO" sz="1200" kern="1200" dirty="0">
                <a:solidFill>
                  <a:schemeClr val="tx1"/>
                </a:solidFill>
                <a:effectLst/>
                <a:latin typeface="+mn-lt"/>
                <a:ea typeface="+mn-ea"/>
                <a:cs typeface="+mn-cs"/>
              </a:rPr>
              <a:t>, religion, </a:t>
            </a:r>
            <a:r>
              <a:rPr lang="nb-NO" sz="1200" kern="1200" dirty="0" err="1">
                <a:solidFill>
                  <a:schemeClr val="tx1"/>
                </a:solidFill>
                <a:effectLst/>
                <a:latin typeface="+mn-lt"/>
                <a:ea typeface="+mn-ea"/>
                <a:cs typeface="+mn-cs"/>
              </a:rPr>
              <a:t>politics</a:t>
            </a:r>
            <a:r>
              <a:rPr lang="nb-NO" sz="1200" kern="1200" dirty="0">
                <a:solidFill>
                  <a:schemeClr val="tx1"/>
                </a:solidFill>
                <a:effectLst/>
                <a:latin typeface="+mn-lt"/>
                <a:ea typeface="+mn-ea"/>
                <a:cs typeface="+mn-cs"/>
              </a:rPr>
              <a:t> or </a:t>
            </a:r>
            <a:r>
              <a:rPr lang="nb-NO" sz="1200" kern="1200" dirty="0" err="1">
                <a:solidFill>
                  <a:schemeClr val="tx1"/>
                </a:solidFill>
                <a:effectLst/>
                <a:latin typeface="+mn-lt"/>
                <a:ea typeface="+mn-ea"/>
                <a:cs typeface="+mn-cs"/>
              </a:rPr>
              <a:t>place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birth</a:t>
            </a:r>
            <a:r>
              <a:rPr lang="nb-NO" sz="1200" kern="1200" dirty="0">
                <a:solidFill>
                  <a:schemeClr val="tx1"/>
                </a:solidFill>
                <a:effectLst/>
                <a:latin typeface="+mn-lt"/>
                <a:ea typeface="+mn-ea"/>
                <a:cs typeface="+mn-cs"/>
              </a:rPr>
              <a:t>.</a:t>
            </a:r>
          </a:p>
          <a:p>
            <a:r>
              <a:rPr lang="nb-NO" sz="1200" kern="1200" dirty="0">
                <a:solidFill>
                  <a:schemeClr val="tx1"/>
                </a:solidFill>
                <a:effectLst/>
                <a:latin typeface="+mn-lt"/>
                <a:ea typeface="+mn-ea"/>
                <a:cs typeface="+mn-cs"/>
              </a:rPr>
              <a:t>Artikkel 7: </a:t>
            </a:r>
            <a:r>
              <a:rPr lang="nb-NO" sz="1200" kern="1200" dirty="0" err="1">
                <a:solidFill>
                  <a:schemeClr val="tx1"/>
                </a:solidFill>
                <a:effectLst/>
                <a:latin typeface="+mn-lt"/>
                <a:ea typeface="+mn-ea"/>
                <a:cs typeface="+mn-cs"/>
              </a:rPr>
              <a:t>We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are</a:t>
            </a:r>
            <a:r>
              <a:rPr lang="nb-NO" sz="1200" kern="1200" dirty="0">
                <a:solidFill>
                  <a:schemeClr val="tx1"/>
                </a:solidFill>
                <a:effectLst/>
                <a:latin typeface="+mn-lt"/>
                <a:ea typeface="+mn-ea"/>
                <a:cs typeface="+mn-cs"/>
              </a:rPr>
              <a:t> all </a:t>
            </a:r>
            <a:r>
              <a:rPr lang="nb-NO" sz="1200" kern="1200" dirty="0" err="1">
                <a:solidFill>
                  <a:schemeClr val="tx1"/>
                </a:solidFill>
                <a:effectLst/>
                <a:latin typeface="+mn-lt"/>
                <a:ea typeface="+mn-ea"/>
                <a:cs typeface="+mn-cs"/>
              </a:rPr>
              <a:t>equal</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before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law</a:t>
            </a:r>
            <a:endParaRPr lang="nb-NO" dirty="0"/>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5</a:t>
            </a:fld>
            <a:endParaRPr lang="nb-NO"/>
          </a:p>
        </p:txBody>
      </p:sp>
    </p:spTree>
    <p:extLst>
      <p:ext uri="{BB962C8B-B14F-4D97-AF65-F5344CB8AC3E}">
        <p14:creationId xmlns:p14="http://schemas.microsoft.com/office/powerpoint/2010/main" val="171117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effectLst/>
              <a:latin typeface="Calibri"/>
              <a:ea typeface="DengXian"/>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dirty="0">
                <a:effectLst/>
                <a:latin typeface="Calibri"/>
                <a:ea typeface="DengXian"/>
                <a:cs typeface="Calibri"/>
              </a:rPr>
              <a:t>(In </a:t>
            </a:r>
            <a:r>
              <a:rPr lang="nb-NO" sz="1200" b="1" dirty="0" err="1">
                <a:effectLst/>
                <a:latin typeface="Calibri"/>
                <a:ea typeface="DengXian"/>
                <a:cs typeface="Calibri"/>
              </a:rPr>
              <a:t>this</a:t>
            </a:r>
            <a:r>
              <a:rPr lang="nb-NO" sz="1200" b="1" dirty="0">
                <a:effectLst/>
                <a:latin typeface="Calibri"/>
                <a:ea typeface="DengXian"/>
                <a:cs typeface="Calibri"/>
              </a:rPr>
              <a:t> part </a:t>
            </a:r>
            <a:r>
              <a:rPr lang="nb-NO" sz="1200" b="1" dirty="0" err="1">
                <a:effectLst/>
                <a:latin typeface="Calibri"/>
                <a:ea typeface="DengXian"/>
                <a:cs typeface="Calibri"/>
              </a:rPr>
              <a:t>the</a:t>
            </a:r>
            <a:r>
              <a:rPr lang="nb-NO" sz="1200" b="1" dirty="0">
                <a:effectLst/>
                <a:latin typeface="Calibri"/>
                <a:ea typeface="DengXian"/>
                <a:cs typeface="Calibri"/>
              </a:rPr>
              <a:t> </a:t>
            </a:r>
            <a:r>
              <a:rPr lang="nb-NO" sz="1200" b="1" dirty="0" err="1">
                <a:effectLst/>
                <a:latin typeface="Calibri"/>
                <a:ea typeface="DengXian"/>
                <a:cs typeface="Calibri"/>
              </a:rPr>
              <a:t>pupils</a:t>
            </a:r>
            <a:r>
              <a:rPr lang="nb-NO" sz="1200" b="1" dirty="0">
                <a:effectLst/>
                <a:latin typeface="Calibri"/>
                <a:ea typeface="DengXian"/>
                <a:cs typeface="Calibri"/>
              </a:rPr>
              <a:t> must be </a:t>
            </a:r>
            <a:r>
              <a:rPr lang="nb-NO" sz="1200" b="1" dirty="0" err="1">
                <a:effectLst/>
                <a:latin typeface="Calibri"/>
                <a:ea typeface="DengXian"/>
                <a:cs typeface="Calibri"/>
              </a:rPr>
              <a:t>divided</a:t>
            </a:r>
            <a:r>
              <a:rPr lang="nb-NO" sz="1200" b="1" dirty="0">
                <a:effectLst/>
                <a:latin typeface="Calibri"/>
                <a:ea typeface="DengXian"/>
                <a:cs typeface="Calibri"/>
              </a:rPr>
              <a:t> </a:t>
            </a:r>
            <a:r>
              <a:rPr lang="nb-NO" sz="1200" b="1" dirty="0" err="1">
                <a:effectLst/>
                <a:latin typeface="Calibri"/>
                <a:ea typeface="DengXian"/>
                <a:cs typeface="Calibri"/>
              </a:rPr>
              <a:t>into</a:t>
            </a:r>
            <a:r>
              <a:rPr lang="nb-NO" sz="1200" b="1" dirty="0">
                <a:effectLst/>
                <a:latin typeface="Calibri"/>
                <a:ea typeface="DengXian"/>
                <a:cs typeface="Calibri"/>
              </a:rPr>
              <a:t> </a:t>
            </a:r>
            <a:r>
              <a:rPr lang="nb-NO" sz="1200" b="1" dirty="0" err="1">
                <a:effectLst/>
                <a:latin typeface="Calibri"/>
                <a:ea typeface="DengXian"/>
                <a:cs typeface="Calibri"/>
              </a:rPr>
              <a:t>groups</a:t>
            </a:r>
            <a:r>
              <a:rPr lang="nb-NO" sz="1200" b="1" dirty="0">
                <a:effectLst/>
                <a:latin typeface="Calibri"/>
                <a:ea typeface="DengXian"/>
                <a:cs typeface="Calibri"/>
              </a:rPr>
              <a:t> </a:t>
            </a:r>
            <a:r>
              <a:rPr lang="nb-NO" sz="1200" b="1" dirty="0" err="1">
                <a:effectLst/>
                <a:latin typeface="Calibri"/>
                <a:ea typeface="DengXian"/>
                <a:cs typeface="Calibri"/>
              </a:rPr>
              <a:t>if</a:t>
            </a:r>
            <a:r>
              <a:rPr lang="nb-NO" sz="1200" b="1" dirty="0">
                <a:effectLst/>
                <a:latin typeface="Calibri"/>
                <a:ea typeface="DengXian"/>
                <a:cs typeface="Calibri"/>
              </a:rPr>
              <a:t> </a:t>
            </a:r>
            <a:r>
              <a:rPr lang="nb-NO" sz="1200" b="1" dirty="0" err="1">
                <a:effectLst/>
                <a:latin typeface="Calibri"/>
                <a:ea typeface="DengXian"/>
                <a:cs typeface="Calibri"/>
              </a:rPr>
              <a:t>they</a:t>
            </a:r>
            <a:r>
              <a:rPr lang="nb-NO" sz="1200" b="1" dirty="0">
                <a:effectLst/>
                <a:latin typeface="Calibri"/>
                <a:ea typeface="DengXian"/>
                <a:cs typeface="Calibri"/>
              </a:rPr>
              <a:t> </a:t>
            </a:r>
            <a:r>
              <a:rPr lang="nb-NO" sz="1200" b="1" dirty="0" err="1">
                <a:effectLst/>
                <a:latin typeface="Calibri"/>
                <a:ea typeface="DengXian"/>
                <a:cs typeface="Calibri"/>
              </a:rPr>
              <a:t>are</a:t>
            </a:r>
            <a:r>
              <a:rPr lang="nb-NO" sz="1200" b="1" dirty="0">
                <a:effectLst/>
                <a:latin typeface="Calibri"/>
                <a:ea typeface="DengXian"/>
                <a:cs typeface="Calibri"/>
              </a:rPr>
              <a:t> more </a:t>
            </a:r>
            <a:r>
              <a:rPr lang="nb-NO" sz="1200" b="1" dirty="0" err="1">
                <a:effectLst/>
                <a:latin typeface="Calibri"/>
                <a:ea typeface="DengXian"/>
                <a:cs typeface="Calibri"/>
              </a:rPr>
              <a:t>than</a:t>
            </a:r>
            <a:r>
              <a:rPr lang="nb-NO" sz="1200" b="1" dirty="0">
                <a:effectLst/>
                <a:latin typeface="Calibri"/>
                <a:ea typeface="DengXian"/>
                <a:cs typeface="Calibri"/>
              </a:rPr>
              <a:t> </a:t>
            </a:r>
            <a:r>
              <a:rPr lang="nb-NO" sz="1200" b="1" dirty="0" err="1">
                <a:effectLst/>
                <a:latin typeface="Calibri"/>
                <a:ea typeface="DengXian"/>
                <a:cs typeface="Calibri"/>
              </a:rPr>
              <a:t>six</a:t>
            </a:r>
            <a:r>
              <a:rPr lang="nb-NO" sz="1200" b="1" dirty="0">
                <a:effectLst/>
                <a:latin typeface="Calibri"/>
                <a:ea typeface="DengXian"/>
                <a:cs typeface="Calibri"/>
              </a:rPr>
              <a:t> </a:t>
            </a:r>
            <a:r>
              <a:rPr lang="nb-NO" sz="1200" b="1" dirty="0" err="1">
                <a:effectLst/>
                <a:latin typeface="Calibri"/>
                <a:ea typeface="DengXian"/>
                <a:cs typeface="Calibri"/>
              </a:rPr>
              <a:t>individuals</a:t>
            </a:r>
            <a:r>
              <a:rPr lang="nb-NO" sz="1200" b="1" dirty="0">
                <a:effectLst/>
                <a:latin typeface="Calibri"/>
                <a:ea typeface="DengXian"/>
                <a:cs typeface="Calibr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dirty="0">
                <a:effectLst/>
                <a:latin typeface="Calibri"/>
                <a:ea typeface="DengXian"/>
                <a:cs typeface="Calibri"/>
              </a:rPr>
              <a:t>Present </a:t>
            </a:r>
            <a:r>
              <a:rPr lang="nb-NO" sz="1200" b="0" dirty="0" err="1">
                <a:effectLst/>
                <a:latin typeface="Calibri"/>
                <a:ea typeface="DengXian"/>
                <a:cs typeface="Calibri"/>
              </a:rPr>
              <a:t>the</a:t>
            </a:r>
            <a:r>
              <a:rPr lang="nb-NO" sz="1200" b="0" dirty="0">
                <a:effectLst/>
                <a:latin typeface="Calibri"/>
                <a:ea typeface="DengXian"/>
                <a:cs typeface="Calibri"/>
              </a:rPr>
              <a:t> guidelines for </a:t>
            </a:r>
            <a:r>
              <a:rPr lang="nb-NO" sz="1200" b="0" dirty="0" err="1">
                <a:effectLst/>
                <a:latin typeface="Calibri"/>
                <a:ea typeface="DengXian"/>
                <a:cs typeface="Calibri"/>
              </a:rPr>
              <a:t>the</a:t>
            </a:r>
            <a:r>
              <a:rPr lang="nb-NO" sz="1200" b="0" dirty="0">
                <a:effectLst/>
                <a:latin typeface="Calibri"/>
                <a:ea typeface="DengXian"/>
                <a:cs typeface="Calibri"/>
              </a:rPr>
              <a:t> </a:t>
            </a:r>
            <a:r>
              <a:rPr lang="nb-NO" sz="1200" b="0" dirty="0" err="1">
                <a:effectLst/>
                <a:latin typeface="Calibri"/>
                <a:ea typeface="DengXian"/>
                <a:cs typeface="Calibri"/>
              </a:rPr>
              <a:t>dialogue</a:t>
            </a:r>
            <a:r>
              <a:rPr lang="nb-NO" sz="1200" b="0" dirty="0">
                <a:effectLst/>
                <a:latin typeface="Calibri"/>
                <a:ea typeface="DengXian"/>
                <a:cs typeface="Calibri"/>
              </a:rPr>
              <a:t> (</a:t>
            </a:r>
            <a:r>
              <a:rPr lang="nb-NO" sz="1200" b="0" dirty="0" err="1">
                <a:effectLst/>
                <a:latin typeface="Calibri"/>
                <a:ea typeface="DengXian"/>
                <a:cs typeface="Calibri"/>
              </a:rPr>
              <a:t>these</a:t>
            </a:r>
            <a:r>
              <a:rPr lang="nb-NO" sz="1200" b="0" dirty="0">
                <a:effectLst/>
                <a:latin typeface="Calibri"/>
                <a:ea typeface="DengXian"/>
                <a:cs typeface="Calibri"/>
              </a:rPr>
              <a:t> </a:t>
            </a:r>
            <a:r>
              <a:rPr lang="nb-NO" sz="1200" b="0" dirty="0" err="1">
                <a:effectLst/>
                <a:latin typeface="Calibri"/>
                <a:ea typeface="DengXian"/>
                <a:cs typeface="Calibri"/>
              </a:rPr>
              <a:t>can</a:t>
            </a:r>
            <a:r>
              <a:rPr lang="nb-NO" sz="1200" b="0" dirty="0">
                <a:effectLst/>
                <a:latin typeface="Calibri"/>
                <a:ea typeface="DengXian"/>
                <a:cs typeface="Calibri"/>
              </a:rPr>
              <a:t> </a:t>
            </a:r>
            <a:r>
              <a:rPr lang="nb-NO" sz="1200" b="0" dirty="0" err="1">
                <a:effectLst/>
                <a:latin typeface="Calibri"/>
                <a:ea typeface="DengXian"/>
                <a:cs typeface="Calibri"/>
              </a:rPr>
              <a:t>also</a:t>
            </a:r>
            <a:r>
              <a:rPr lang="nb-NO" sz="1200" b="0" dirty="0">
                <a:effectLst/>
                <a:latin typeface="Calibri"/>
                <a:ea typeface="DengXian"/>
                <a:cs typeface="Calibri"/>
              </a:rPr>
              <a:t> be </a:t>
            </a:r>
            <a:r>
              <a:rPr lang="nb-NO" sz="1200" b="0" dirty="0" err="1">
                <a:effectLst/>
                <a:latin typeface="Calibri"/>
                <a:ea typeface="DengXian"/>
                <a:cs typeface="Calibri"/>
              </a:rPr>
              <a:t>printed</a:t>
            </a:r>
            <a:r>
              <a:rPr lang="nb-NO" sz="1200" b="0" dirty="0">
                <a:effectLst/>
                <a:latin typeface="Calibri"/>
                <a:ea typeface="DengXian"/>
                <a:cs typeface="Calibri"/>
              </a:rPr>
              <a:t> and </a:t>
            </a:r>
            <a:r>
              <a:rPr lang="nb-NO" sz="1200" b="0" dirty="0" err="1">
                <a:effectLst/>
                <a:latin typeface="Calibri"/>
                <a:ea typeface="DengXian"/>
                <a:cs typeface="Calibri"/>
              </a:rPr>
              <a:t>handed</a:t>
            </a:r>
            <a:r>
              <a:rPr lang="nb-NO" sz="1200" b="0" dirty="0">
                <a:effectLst/>
                <a:latin typeface="Calibri"/>
                <a:ea typeface="DengXian"/>
                <a:cs typeface="Calibri"/>
              </a:rPr>
              <a:t> </a:t>
            </a:r>
            <a:r>
              <a:rPr lang="nb-NO" sz="1200" b="0" dirty="0" err="1">
                <a:effectLst/>
                <a:latin typeface="Calibri"/>
                <a:ea typeface="DengXian"/>
                <a:cs typeface="Calibri"/>
              </a:rPr>
              <a:t>out</a:t>
            </a:r>
            <a:r>
              <a:rPr lang="nb-NO" sz="1200" b="0" dirty="0">
                <a:effectLst/>
                <a:latin typeface="Calibri"/>
                <a:ea typeface="DengXian"/>
                <a:cs typeface="Calibri"/>
              </a:rPr>
              <a:t>), and </a:t>
            </a:r>
            <a:r>
              <a:rPr lang="nb-NO" sz="1200" b="0" dirty="0" err="1">
                <a:effectLst/>
                <a:latin typeface="Calibri"/>
                <a:ea typeface="DengXian"/>
                <a:cs typeface="Calibri"/>
              </a:rPr>
              <a:t>highlight</a:t>
            </a:r>
            <a:r>
              <a:rPr lang="nb-NO" sz="1200" b="0" dirty="0">
                <a:effectLst/>
                <a:latin typeface="Calibri"/>
                <a:ea typeface="DengXian"/>
                <a:cs typeface="Calibri"/>
              </a:rPr>
              <a:t> </a:t>
            </a:r>
            <a:r>
              <a:rPr lang="nb-NO" sz="1200" b="0" dirty="0" err="1">
                <a:effectLst/>
                <a:latin typeface="Calibri"/>
                <a:ea typeface="DengXian"/>
                <a:cs typeface="Calibri"/>
              </a:rPr>
              <a:t>the</a:t>
            </a:r>
            <a:r>
              <a:rPr lang="nb-NO" sz="1200" b="0" dirty="0">
                <a:effectLst/>
                <a:latin typeface="Calibri"/>
                <a:ea typeface="DengXian"/>
                <a:cs typeface="Calibri"/>
              </a:rPr>
              <a:t> </a:t>
            </a:r>
            <a:r>
              <a:rPr lang="nb-NO" sz="1200" b="0" dirty="0" err="1">
                <a:effectLst/>
                <a:latin typeface="Calibri"/>
                <a:ea typeface="DengXian"/>
                <a:cs typeface="Calibri"/>
              </a:rPr>
              <a:t>importance</a:t>
            </a:r>
            <a:r>
              <a:rPr lang="nb-NO" sz="1200" b="0" dirty="0">
                <a:effectLst/>
                <a:latin typeface="Calibri"/>
                <a:ea typeface="DengXian"/>
                <a:cs typeface="Calibri"/>
              </a:rPr>
              <a:t> </a:t>
            </a:r>
            <a:r>
              <a:rPr lang="nb-NO" sz="1200" b="0" dirty="0" err="1">
                <a:effectLst/>
                <a:latin typeface="Calibri"/>
                <a:ea typeface="DengXian"/>
                <a:cs typeface="Calibri"/>
              </a:rPr>
              <a:t>of</a:t>
            </a:r>
            <a:r>
              <a:rPr lang="nb-NO" sz="1200" b="0" dirty="0">
                <a:effectLst/>
                <a:latin typeface="Calibri"/>
                <a:ea typeface="DengXian"/>
                <a:cs typeface="Calibri"/>
              </a:rPr>
              <a:t> </a:t>
            </a:r>
            <a:r>
              <a:rPr lang="nb-NO" sz="1200" b="0" dirty="0" err="1">
                <a:effectLst/>
                <a:latin typeface="Calibri"/>
                <a:ea typeface="DengXian"/>
                <a:cs typeface="Calibri"/>
              </a:rPr>
              <a:t>listening</a:t>
            </a:r>
            <a:r>
              <a:rPr lang="nb-NO" sz="1200" b="0" dirty="0">
                <a:effectLst/>
                <a:latin typeface="Calibri"/>
                <a:ea typeface="DengXian"/>
                <a:cs typeface="Calibri"/>
              </a:rPr>
              <a:t>, </a:t>
            </a:r>
            <a:r>
              <a:rPr lang="nb-NO" sz="1200" b="0" dirty="0" err="1">
                <a:effectLst/>
                <a:latin typeface="Calibri"/>
                <a:ea typeface="DengXian"/>
                <a:cs typeface="Calibri"/>
              </a:rPr>
              <a:t>respecting</a:t>
            </a:r>
            <a:r>
              <a:rPr lang="nb-NO" sz="1200" b="0" dirty="0">
                <a:effectLst/>
                <a:latin typeface="Calibri"/>
                <a:ea typeface="DengXian"/>
                <a:cs typeface="Calibri"/>
              </a:rPr>
              <a:t> and </a:t>
            </a:r>
            <a:r>
              <a:rPr lang="nb-NO" sz="1200" b="0" dirty="0" err="1">
                <a:effectLst/>
                <a:latin typeface="Calibri"/>
                <a:ea typeface="DengXian"/>
                <a:cs typeface="Calibri"/>
              </a:rPr>
              <a:t>participating</a:t>
            </a:r>
            <a:r>
              <a:rPr lang="nb-NO" sz="1200" b="0" dirty="0">
                <a:effectLst/>
                <a:latin typeface="Calibri"/>
                <a:ea typeface="DengXian"/>
                <a:cs typeface="Calibri"/>
              </a:rPr>
              <a:t> in </a:t>
            </a:r>
            <a:r>
              <a:rPr lang="nb-NO" sz="1200" b="0" dirty="0" err="1">
                <a:effectLst/>
                <a:latin typeface="Calibri"/>
                <a:ea typeface="DengXian"/>
                <a:cs typeface="Calibri"/>
              </a:rPr>
              <a:t>the</a:t>
            </a:r>
            <a:r>
              <a:rPr lang="nb-NO" sz="1200" b="0" dirty="0">
                <a:effectLst/>
                <a:latin typeface="Calibri"/>
                <a:ea typeface="DengXian"/>
                <a:cs typeface="Calibri"/>
              </a:rPr>
              <a:t> </a:t>
            </a:r>
            <a:r>
              <a:rPr lang="nb-NO" sz="1200" b="0" dirty="0" err="1">
                <a:effectLst/>
                <a:latin typeface="Calibri"/>
                <a:ea typeface="DengXian"/>
                <a:cs typeface="Calibri"/>
              </a:rPr>
              <a:t>conversation</a:t>
            </a:r>
            <a:r>
              <a:rPr lang="nb-NO" sz="1200" b="0" dirty="0">
                <a:effectLst/>
                <a:latin typeface="Calibri"/>
                <a:ea typeface="DengXian"/>
                <a:cs typeface="Calibri"/>
              </a:rPr>
              <a:t>. The </a:t>
            </a:r>
            <a:r>
              <a:rPr lang="nb-NO" sz="1200" b="0" dirty="0" err="1">
                <a:effectLst/>
                <a:latin typeface="Calibri"/>
                <a:ea typeface="DengXian"/>
                <a:cs typeface="Calibri"/>
              </a:rPr>
              <a:t>topic</a:t>
            </a:r>
            <a:r>
              <a:rPr lang="nb-NO" sz="1200" b="0" dirty="0">
                <a:effectLst/>
                <a:latin typeface="Calibri"/>
                <a:ea typeface="DengXian"/>
                <a:cs typeface="Calibri"/>
              </a:rPr>
              <a:t> </a:t>
            </a:r>
            <a:r>
              <a:rPr lang="nb-NO" sz="1200" b="0" dirty="0" err="1">
                <a:effectLst/>
                <a:latin typeface="Calibri"/>
                <a:ea typeface="DengXian"/>
                <a:cs typeface="Calibri"/>
              </a:rPr>
              <a:t>may</a:t>
            </a:r>
            <a:r>
              <a:rPr lang="nb-NO" sz="1200" b="0" dirty="0">
                <a:effectLst/>
                <a:latin typeface="Calibri"/>
                <a:ea typeface="DengXian"/>
                <a:cs typeface="Calibri"/>
              </a:rPr>
              <a:t> be sensitive for </a:t>
            </a:r>
            <a:r>
              <a:rPr lang="nb-NO" sz="1200" b="0" dirty="0" err="1">
                <a:effectLst/>
                <a:latin typeface="Calibri"/>
                <a:ea typeface="DengXian"/>
                <a:cs typeface="Calibri"/>
              </a:rPr>
              <a:t>some</a:t>
            </a:r>
            <a:r>
              <a:rPr lang="nb-NO" sz="1200" b="0" dirty="0">
                <a:effectLst/>
                <a:latin typeface="Calibri"/>
                <a:ea typeface="DengXian"/>
                <a:cs typeface="Calibri"/>
              </a:rPr>
              <a:t> and </a:t>
            </a:r>
            <a:r>
              <a:rPr lang="nb-NO" sz="1200" b="0" dirty="0" err="1">
                <a:effectLst/>
                <a:latin typeface="Calibri"/>
                <a:ea typeface="DengXian"/>
                <a:cs typeface="Calibri"/>
              </a:rPr>
              <a:t>everyone</a:t>
            </a:r>
            <a:r>
              <a:rPr lang="nb-NO" sz="1200" b="0" dirty="0">
                <a:effectLst/>
                <a:latin typeface="Calibri"/>
                <a:ea typeface="DengXian"/>
                <a:cs typeface="Calibri"/>
              </a:rPr>
              <a:t> </a:t>
            </a:r>
            <a:r>
              <a:rPr lang="nb-NO" sz="1200" b="0" dirty="0" err="1">
                <a:effectLst/>
                <a:latin typeface="Calibri"/>
                <a:ea typeface="DengXian"/>
                <a:cs typeface="Calibri"/>
              </a:rPr>
              <a:t>should</a:t>
            </a:r>
            <a:r>
              <a:rPr lang="nb-NO" sz="1200" b="0" dirty="0">
                <a:effectLst/>
                <a:latin typeface="Calibri"/>
                <a:ea typeface="DengXian"/>
                <a:cs typeface="Calibri"/>
              </a:rPr>
              <a:t> have </a:t>
            </a:r>
            <a:r>
              <a:rPr lang="nb-NO" sz="1200" b="0" dirty="0" err="1">
                <a:effectLst/>
                <a:latin typeface="Calibri"/>
                <a:ea typeface="DengXian"/>
                <a:cs typeface="Calibri"/>
              </a:rPr>
              <a:t>the</a:t>
            </a:r>
            <a:r>
              <a:rPr lang="nb-NO" sz="1200" b="0" dirty="0">
                <a:effectLst/>
                <a:latin typeface="Calibri"/>
                <a:ea typeface="DengXian"/>
                <a:cs typeface="Calibri"/>
              </a:rPr>
              <a:t> </a:t>
            </a:r>
            <a:r>
              <a:rPr lang="nb-NO" sz="1200" b="0" dirty="0" err="1">
                <a:effectLst/>
                <a:latin typeface="Calibri"/>
                <a:ea typeface="DengXian"/>
                <a:cs typeface="Calibri"/>
              </a:rPr>
              <a:t>opportunity</a:t>
            </a:r>
            <a:r>
              <a:rPr lang="nb-NO" sz="1200" b="0" dirty="0">
                <a:effectLst/>
                <a:latin typeface="Calibri"/>
                <a:ea typeface="DengXian"/>
                <a:cs typeface="Calibri"/>
              </a:rPr>
              <a:t> to </a:t>
            </a:r>
            <a:r>
              <a:rPr lang="nb-NO" sz="1200" b="0" dirty="0" err="1">
                <a:effectLst/>
                <a:latin typeface="Calibri"/>
                <a:ea typeface="DengXian"/>
                <a:cs typeface="Calibri"/>
              </a:rPr>
              <a:t>participate</a:t>
            </a:r>
            <a:r>
              <a:rPr lang="nb-NO" sz="1200" b="0" dirty="0">
                <a:effectLst/>
                <a:latin typeface="Calibri"/>
                <a:ea typeface="DengXian"/>
                <a:cs typeface="Calibri"/>
              </a:rPr>
              <a:t>. Se </a:t>
            </a:r>
            <a:r>
              <a:rPr lang="nb-NO" sz="1200" b="0" dirty="0" err="1">
                <a:effectLst/>
                <a:latin typeface="Calibri"/>
                <a:ea typeface="DengXian"/>
                <a:cs typeface="Calibri"/>
              </a:rPr>
              <a:t>the</a:t>
            </a:r>
            <a:r>
              <a:rPr lang="nb-NO" sz="1200" b="0" dirty="0">
                <a:effectLst/>
                <a:latin typeface="Calibri"/>
                <a:ea typeface="DengXian"/>
                <a:cs typeface="Calibri"/>
              </a:rPr>
              <a:t> guidelines for </a:t>
            </a:r>
            <a:r>
              <a:rPr lang="nb-NO" sz="1200" b="0" dirty="0" err="1">
                <a:effectLst/>
                <a:latin typeface="Calibri"/>
                <a:ea typeface="DengXian"/>
                <a:cs typeface="Calibri"/>
              </a:rPr>
              <a:t>the</a:t>
            </a:r>
            <a:r>
              <a:rPr lang="nb-NO" sz="1200" b="0" dirty="0">
                <a:effectLst/>
                <a:latin typeface="Calibri"/>
                <a:ea typeface="DengXian"/>
                <a:cs typeface="Calibri"/>
              </a:rPr>
              <a:t> </a:t>
            </a:r>
            <a:r>
              <a:rPr lang="nb-NO" sz="1200" b="0" dirty="0" err="1">
                <a:effectLst/>
                <a:latin typeface="Calibri"/>
                <a:ea typeface="DengXian"/>
                <a:cs typeface="Calibri"/>
              </a:rPr>
              <a:t>conversation</a:t>
            </a:r>
            <a:r>
              <a:rPr lang="nb-NO" sz="1200" b="0" dirty="0">
                <a:effectLst/>
                <a:latin typeface="Calibri"/>
                <a:ea typeface="DengXian"/>
                <a:cs typeface="Calibri"/>
              </a:rPr>
              <a:t> in </a:t>
            </a:r>
            <a:r>
              <a:rPr lang="nb-NO" sz="1200" b="0" dirty="0" err="1">
                <a:effectLst/>
                <a:latin typeface="Calibri"/>
                <a:ea typeface="DengXian"/>
                <a:cs typeface="Calibri"/>
              </a:rPr>
              <a:t>the</a:t>
            </a:r>
            <a:r>
              <a:rPr lang="nb-NO" sz="1200" b="0" dirty="0">
                <a:effectLst/>
                <a:latin typeface="Calibri"/>
                <a:ea typeface="DengXian"/>
                <a:cs typeface="Calibri"/>
              </a:rPr>
              <a:t> </a:t>
            </a:r>
            <a:r>
              <a:rPr lang="nb-NO" sz="1200" b="0" dirty="0" err="1">
                <a:effectLst/>
                <a:latin typeface="Calibri"/>
                <a:ea typeface="DengXian"/>
                <a:cs typeface="Calibri"/>
              </a:rPr>
              <a:t>next</a:t>
            </a:r>
            <a:r>
              <a:rPr lang="nb-NO" sz="1200" b="0" dirty="0">
                <a:effectLst/>
                <a:latin typeface="Calibri"/>
                <a:ea typeface="DengXian"/>
                <a:cs typeface="Calibri"/>
              </a:rPr>
              <a:t> slide.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dirty="0">
              <a:effectLst/>
              <a:latin typeface="Calibri"/>
              <a:ea typeface="DengXian"/>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1" u="sng" dirty="0" err="1">
                <a:effectLst/>
                <a:latin typeface="Calibri"/>
                <a:ea typeface="DengXian"/>
                <a:cs typeface="Calibri"/>
              </a:rPr>
              <a:t>Explain</a:t>
            </a:r>
            <a:r>
              <a:rPr lang="nb-NO" sz="1200" b="0" i="1" u="sng" dirty="0">
                <a:effectLst/>
                <a:latin typeface="Calibri"/>
                <a:ea typeface="DengXian"/>
                <a:cs typeface="Calibri"/>
              </a:rPr>
              <a:t> </a:t>
            </a:r>
            <a:r>
              <a:rPr lang="nb-NO" sz="1200" b="0" i="1" u="sng" dirty="0" err="1">
                <a:effectLst/>
                <a:latin typeface="Calibri"/>
                <a:ea typeface="DengXian"/>
                <a:cs typeface="Calibri"/>
              </a:rPr>
              <a:t>the</a:t>
            </a:r>
            <a:r>
              <a:rPr lang="nb-NO" sz="1200" b="0" i="1" u="sng" dirty="0">
                <a:effectLst/>
                <a:latin typeface="Calibri"/>
                <a:ea typeface="DengXian"/>
                <a:cs typeface="Calibri"/>
              </a:rPr>
              <a:t> </a:t>
            </a:r>
            <a:r>
              <a:rPr lang="nb-NO" sz="1200" b="0" i="1" u="sng" dirty="0" err="1">
                <a:effectLst/>
                <a:latin typeface="Calibri"/>
                <a:ea typeface="DengXian"/>
                <a:cs typeface="Calibri"/>
              </a:rPr>
              <a:t>activity</a:t>
            </a:r>
            <a:r>
              <a:rPr lang="nb-NO" sz="1200" b="0" i="1" u="sng" dirty="0">
                <a:effectLst/>
                <a:latin typeface="Calibri"/>
                <a:ea typeface="DengXian"/>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a:effectLst/>
                <a:latin typeface="Calibri"/>
                <a:ea typeface="DengXian"/>
                <a:cs typeface="Calibri"/>
              </a:rPr>
              <a:t>The </a:t>
            </a:r>
            <a:r>
              <a:rPr lang="nb-NO" sz="1200" b="0" i="0" u="none" dirty="0" err="1">
                <a:effectLst/>
                <a:latin typeface="Calibri"/>
                <a:ea typeface="DengXian"/>
                <a:cs typeface="Calibri"/>
              </a:rPr>
              <a:t>pupils</a:t>
            </a:r>
            <a:r>
              <a:rPr lang="nb-NO" sz="1200" b="0" i="0" u="none" dirty="0">
                <a:effectLst/>
                <a:latin typeface="Calibri"/>
                <a:ea typeface="DengXian"/>
                <a:cs typeface="Calibri"/>
              </a:rPr>
              <a:t> </a:t>
            </a:r>
            <a:r>
              <a:rPr lang="nb-NO" sz="1200" b="0" i="0" u="none" dirty="0" err="1">
                <a:effectLst/>
                <a:latin typeface="Calibri"/>
                <a:ea typeface="DengXian"/>
                <a:cs typeface="Calibri"/>
              </a:rPr>
              <a:t>will</a:t>
            </a:r>
            <a:r>
              <a:rPr lang="nb-NO" sz="1200" b="0" i="0" u="none" dirty="0">
                <a:effectLst/>
                <a:latin typeface="Calibri"/>
                <a:ea typeface="DengXian"/>
                <a:cs typeface="Calibri"/>
              </a:rPr>
              <a:t> talk and </a:t>
            </a:r>
            <a:r>
              <a:rPr lang="nb-NO" sz="1200" b="0" i="0" u="none" dirty="0" err="1">
                <a:effectLst/>
                <a:latin typeface="Calibri"/>
                <a:ea typeface="DengXian"/>
                <a:cs typeface="Calibri"/>
              </a:rPr>
              <a:t>share</a:t>
            </a:r>
            <a:r>
              <a:rPr lang="nb-NO" sz="1200" b="0" i="0" u="none" dirty="0">
                <a:effectLst/>
                <a:latin typeface="Calibri"/>
                <a:ea typeface="DengXian"/>
                <a:cs typeface="Calibri"/>
              </a:rPr>
              <a:t> </a:t>
            </a:r>
            <a:r>
              <a:rPr lang="nb-NO" sz="1200" b="0" i="0" u="none" dirty="0" err="1">
                <a:effectLst/>
                <a:latin typeface="Calibri"/>
                <a:ea typeface="DengXian"/>
                <a:cs typeface="Calibri"/>
              </a:rPr>
              <a:t>their</a:t>
            </a:r>
            <a:r>
              <a:rPr lang="nb-NO" sz="1200" b="0" i="0" u="none" dirty="0">
                <a:effectLst/>
                <a:latin typeface="Calibri"/>
                <a:ea typeface="DengXian"/>
                <a:cs typeface="Calibri"/>
              </a:rPr>
              <a:t> opinions </a:t>
            </a:r>
            <a:r>
              <a:rPr lang="nb-NO" sz="1200" b="0" i="0" u="none" dirty="0" err="1">
                <a:effectLst/>
                <a:latin typeface="Calibri"/>
                <a:ea typeface="DengXian"/>
                <a:cs typeface="Calibri"/>
              </a:rPr>
              <a:t>about</a:t>
            </a:r>
            <a:r>
              <a:rPr lang="nb-NO" sz="1200" b="0" i="0" u="none" dirty="0">
                <a:effectLst/>
                <a:latin typeface="Calibri"/>
                <a:ea typeface="DengXian"/>
                <a:cs typeface="Calibri"/>
              </a:rPr>
              <a:t> a statement. </a:t>
            </a:r>
            <a:r>
              <a:rPr lang="nb-NO" sz="1200" b="0" i="0" u="none" dirty="0" err="1">
                <a:effectLst/>
                <a:latin typeface="Calibri"/>
                <a:ea typeface="DengXian"/>
                <a:cs typeface="Calibri"/>
              </a:rPr>
              <a:t>There</a:t>
            </a:r>
            <a:r>
              <a:rPr lang="nb-NO" sz="1200" b="0" i="0" u="none" dirty="0">
                <a:effectLst/>
                <a:latin typeface="Calibri"/>
                <a:ea typeface="DengXian"/>
                <a:cs typeface="Calibri"/>
              </a:rPr>
              <a:t> is </a:t>
            </a:r>
            <a:r>
              <a:rPr lang="nb-NO" sz="1200" b="0" i="0" u="none" dirty="0" err="1">
                <a:effectLst/>
                <a:latin typeface="Calibri"/>
                <a:ea typeface="DengXian"/>
                <a:cs typeface="Calibri"/>
              </a:rPr>
              <a:t>no</a:t>
            </a:r>
            <a:r>
              <a:rPr lang="nb-NO" sz="1200" b="0" i="0" u="none" dirty="0">
                <a:effectLst/>
                <a:latin typeface="Calibri"/>
                <a:ea typeface="DengXian"/>
                <a:cs typeface="Calibri"/>
              </a:rPr>
              <a:t> </a:t>
            </a:r>
            <a:r>
              <a:rPr lang="nb-NO" sz="1200" b="0" i="0" u="none" dirty="0" err="1">
                <a:effectLst/>
                <a:latin typeface="Calibri"/>
                <a:ea typeface="DengXian"/>
                <a:cs typeface="Calibri"/>
              </a:rPr>
              <a:t>one</a:t>
            </a:r>
            <a:r>
              <a:rPr lang="nb-NO" sz="1200" b="0" i="0" u="none" dirty="0">
                <a:effectLst/>
                <a:latin typeface="Calibri"/>
                <a:ea typeface="DengXian"/>
                <a:cs typeface="Calibri"/>
              </a:rPr>
              <a:t> right </a:t>
            </a:r>
            <a:r>
              <a:rPr lang="nb-NO" sz="1200" b="0" i="0" u="none" dirty="0" err="1">
                <a:effectLst/>
                <a:latin typeface="Calibri"/>
                <a:ea typeface="DengXian"/>
                <a:cs typeface="Calibri"/>
              </a:rPr>
              <a:t>answer</a:t>
            </a:r>
            <a:r>
              <a:rPr lang="nb-NO" sz="1200" b="0" i="0" u="none" dirty="0">
                <a:effectLst/>
                <a:latin typeface="Calibri"/>
                <a:ea typeface="DengXian"/>
                <a:cs typeface="Calibri"/>
              </a:rPr>
              <a:t> to </a:t>
            </a:r>
            <a:r>
              <a:rPr lang="nb-NO" sz="1200" b="0" i="0" u="none" dirty="0" err="1">
                <a:effectLst/>
                <a:latin typeface="Calibri"/>
                <a:ea typeface="DengXian"/>
                <a:cs typeface="Calibri"/>
              </a:rPr>
              <a:t>the</a:t>
            </a:r>
            <a:r>
              <a:rPr lang="nb-NO" sz="1200" b="0" i="0" u="none" dirty="0">
                <a:effectLst/>
                <a:latin typeface="Calibri"/>
                <a:ea typeface="DengXian"/>
                <a:cs typeface="Calibri"/>
              </a:rPr>
              <a:t> statement. It is </a:t>
            </a:r>
            <a:r>
              <a:rPr lang="nb-NO" sz="1200" b="0" i="0" u="none" dirty="0" err="1">
                <a:effectLst/>
                <a:latin typeface="Calibri"/>
                <a:ea typeface="DengXian"/>
                <a:cs typeface="Calibri"/>
              </a:rPr>
              <a:t>meant</a:t>
            </a:r>
            <a:r>
              <a:rPr lang="nb-NO" sz="1200" b="0" i="0" u="none" dirty="0">
                <a:effectLst/>
                <a:latin typeface="Calibri"/>
                <a:ea typeface="DengXian"/>
                <a:cs typeface="Calibri"/>
              </a:rPr>
              <a:t> as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frame</a:t>
            </a:r>
            <a:r>
              <a:rPr lang="nb-NO" sz="1200" b="0" i="0" u="none" dirty="0">
                <a:effectLst/>
                <a:latin typeface="Calibri"/>
                <a:ea typeface="DengXian"/>
                <a:cs typeface="Calibri"/>
              </a:rPr>
              <a:t> </a:t>
            </a:r>
            <a:r>
              <a:rPr lang="nb-NO" sz="1200" b="0" i="0" u="none" dirty="0" err="1">
                <a:effectLst/>
                <a:latin typeface="Calibri"/>
                <a:ea typeface="DengXian"/>
                <a:cs typeface="Calibri"/>
              </a:rPr>
              <a:t>within</a:t>
            </a:r>
            <a:r>
              <a:rPr lang="nb-NO" sz="1200" b="0" i="0" u="none" dirty="0">
                <a:effectLst/>
                <a:latin typeface="Calibri"/>
                <a:ea typeface="DengXian"/>
                <a:cs typeface="Calibri"/>
              </a:rPr>
              <a:t> </a:t>
            </a:r>
            <a:r>
              <a:rPr lang="nb-NO" sz="1200" b="0" i="0" u="none" dirty="0" err="1">
                <a:effectLst/>
                <a:latin typeface="Calibri"/>
                <a:ea typeface="DengXian"/>
                <a:cs typeface="Calibri"/>
              </a:rPr>
              <a:t>which</a:t>
            </a:r>
            <a:r>
              <a:rPr lang="nb-NO" sz="1200" b="0" i="0" u="none" dirty="0">
                <a:effectLst/>
                <a:latin typeface="Calibri"/>
                <a:ea typeface="DengXian"/>
                <a:cs typeface="Calibri"/>
              </a:rPr>
              <a:t>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dialogue</a:t>
            </a:r>
            <a:r>
              <a:rPr lang="nb-NO" sz="1200" b="0" i="0" u="none" dirty="0">
                <a:effectLst/>
                <a:latin typeface="Calibri"/>
                <a:ea typeface="DengXian"/>
                <a:cs typeface="Calibri"/>
              </a:rPr>
              <a:t> </a:t>
            </a:r>
            <a:r>
              <a:rPr lang="nb-NO" sz="1200" b="0" i="0" u="none" dirty="0" err="1">
                <a:effectLst/>
                <a:latin typeface="Calibri"/>
                <a:ea typeface="DengXian"/>
                <a:cs typeface="Calibri"/>
              </a:rPr>
              <a:t>will</a:t>
            </a:r>
            <a:r>
              <a:rPr lang="nb-NO" sz="1200" b="0" i="0" u="none" dirty="0">
                <a:effectLst/>
                <a:latin typeface="Calibri"/>
                <a:ea typeface="DengXian"/>
                <a:cs typeface="Calibri"/>
              </a:rPr>
              <a:t> be held.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a:effectLst/>
                <a:latin typeface="Calibri"/>
                <a:ea typeface="DengXian"/>
                <a:cs typeface="Calibri"/>
              </a:rPr>
              <a:t>The </a:t>
            </a:r>
            <a:r>
              <a:rPr lang="nb-NO" sz="1200" b="0" i="0" u="none" dirty="0" err="1">
                <a:effectLst/>
                <a:latin typeface="Calibri"/>
                <a:ea typeface="DengXian"/>
                <a:cs typeface="Calibri"/>
              </a:rPr>
              <a:t>dialogue-cards</a:t>
            </a:r>
            <a:r>
              <a:rPr lang="nb-NO" sz="1200" b="0" i="0" u="none" dirty="0">
                <a:effectLst/>
                <a:latin typeface="Calibri"/>
                <a:ea typeface="DengXian"/>
                <a:cs typeface="Calibri"/>
              </a:rPr>
              <a:t> </a:t>
            </a:r>
            <a:r>
              <a:rPr lang="nb-NO" sz="1200" b="0" i="0" u="none" dirty="0" err="1">
                <a:effectLst/>
                <a:latin typeface="Calibri"/>
                <a:ea typeface="DengXian"/>
                <a:cs typeface="Calibri"/>
              </a:rPr>
              <a:t>which</a:t>
            </a:r>
            <a:r>
              <a:rPr lang="nb-NO" sz="1200" b="0" i="0" u="none" dirty="0">
                <a:effectLst/>
                <a:latin typeface="Calibri"/>
                <a:ea typeface="DengXian"/>
                <a:cs typeface="Calibri"/>
              </a:rPr>
              <a:t> </a:t>
            </a:r>
            <a:r>
              <a:rPr lang="nb-NO" sz="1200" b="0" i="0" u="none" dirty="0" err="1">
                <a:effectLst/>
                <a:latin typeface="Calibri"/>
                <a:ea typeface="DengXian"/>
                <a:cs typeface="Calibri"/>
              </a:rPr>
              <a:t>will</a:t>
            </a:r>
            <a:r>
              <a:rPr lang="nb-NO" sz="1200" b="0" i="0" u="none" dirty="0">
                <a:effectLst/>
                <a:latin typeface="Calibri"/>
                <a:ea typeface="DengXian"/>
                <a:cs typeface="Calibri"/>
              </a:rPr>
              <a:t> be </a:t>
            </a:r>
            <a:r>
              <a:rPr lang="nb-NO" sz="1200" b="0" i="0" u="none" dirty="0" err="1">
                <a:effectLst/>
                <a:latin typeface="Calibri"/>
                <a:ea typeface="DengXian"/>
                <a:cs typeface="Calibri"/>
              </a:rPr>
              <a:t>presented</a:t>
            </a:r>
            <a:r>
              <a:rPr lang="nb-NO" sz="1200" b="0" i="0" u="none" dirty="0">
                <a:effectLst/>
                <a:latin typeface="Calibri"/>
                <a:ea typeface="DengXian"/>
                <a:cs typeface="Calibri"/>
              </a:rPr>
              <a:t> during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activity</a:t>
            </a:r>
            <a:r>
              <a:rPr lang="nb-NO" sz="1200" b="0" i="0" u="none" dirty="0">
                <a:effectLst/>
                <a:latin typeface="Calibri"/>
                <a:ea typeface="DengXian"/>
                <a:cs typeface="Calibri"/>
              </a:rPr>
              <a:t> by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teacher</a:t>
            </a:r>
            <a:r>
              <a:rPr lang="nb-NO" sz="1200" b="0" i="0" u="none" dirty="0">
                <a:effectLst/>
                <a:latin typeface="Calibri"/>
                <a:ea typeface="DengXian"/>
                <a:cs typeface="Calibri"/>
              </a:rPr>
              <a:t> (moderator) </a:t>
            </a:r>
            <a:r>
              <a:rPr lang="nb-NO" sz="1200" b="0" i="0" u="none" dirty="0" err="1">
                <a:effectLst/>
                <a:latin typeface="Calibri"/>
                <a:ea typeface="DengXian"/>
                <a:cs typeface="Calibri"/>
              </a:rPr>
              <a:t>will</a:t>
            </a:r>
            <a:r>
              <a:rPr lang="nb-NO" sz="1200" b="0" i="0" u="none" dirty="0">
                <a:effectLst/>
                <a:latin typeface="Calibri"/>
                <a:ea typeface="DengXian"/>
                <a:cs typeface="Calibri"/>
              </a:rPr>
              <a:t> </a:t>
            </a:r>
            <a:r>
              <a:rPr lang="nb-NO" sz="1200" b="0" i="0" u="none" dirty="0" err="1">
                <a:effectLst/>
                <a:latin typeface="Calibri"/>
                <a:ea typeface="DengXian"/>
                <a:cs typeface="Calibri"/>
              </a:rPr>
              <a:t>highlight</a:t>
            </a:r>
            <a:r>
              <a:rPr lang="nb-NO" sz="1200" b="0" i="0" u="none" dirty="0">
                <a:effectLst/>
                <a:latin typeface="Calibri"/>
                <a:ea typeface="DengXian"/>
                <a:cs typeface="Calibri"/>
              </a:rPr>
              <a:t> </a:t>
            </a:r>
            <a:r>
              <a:rPr lang="nb-NO" sz="1200" b="0" i="0" u="none" dirty="0" err="1">
                <a:effectLst/>
                <a:latin typeface="Calibri"/>
                <a:ea typeface="DengXian"/>
                <a:cs typeface="Calibri"/>
              </a:rPr>
              <a:t>the</a:t>
            </a:r>
            <a:r>
              <a:rPr lang="nb-NO" sz="1200" b="0" i="0" u="none" dirty="0">
                <a:effectLst/>
                <a:latin typeface="Calibri"/>
                <a:ea typeface="DengXian"/>
                <a:cs typeface="Calibri"/>
              </a:rPr>
              <a:t> statement from different </a:t>
            </a:r>
            <a:r>
              <a:rPr lang="nb-NO" sz="1200" b="0" i="0" u="none" dirty="0" err="1">
                <a:effectLst/>
                <a:latin typeface="Calibri"/>
                <a:ea typeface="DengXian"/>
                <a:cs typeface="Calibri"/>
              </a:rPr>
              <a:t>perspectives</a:t>
            </a:r>
            <a:r>
              <a:rPr lang="nb-NO" sz="1200" b="0" i="0" u="none" dirty="0">
                <a:effectLst/>
                <a:latin typeface="Calibri"/>
                <a:ea typeface="DengXian"/>
                <a:cs typeface="Calibri"/>
              </a:rPr>
              <a:t> and </a:t>
            </a:r>
            <a:r>
              <a:rPr lang="nb-NO" sz="1200" b="0" i="0" u="none" dirty="0" err="1">
                <a:effectLst/>
                <a:latin typeface="Calibri"/>
                <a:ea typeface="DengXian"/>
                <a:cs typeface="Calibri"/>
              </a:rPr>
              <a:t>are</a:t>
            </a:r>
            <a:r>
              <a:rPr lang="nb-NO" sz="1200" b="0" i="0" u="none" dirty="0">
                <a:effectLst/>
                <a:latin typeface="Calibri"/>
                <a:ea typeface="DengXian"/>
                <a:cs typeface="Calibri"/>
              </a:rPr>
              <a:t> </a:t>
            </a:r>
            <a:r>
              <a:rPr lang="nb-NO" sz="1200" b="0" i="0" u="none" dirty="0" err="1">
                <a:effectLst/>
                <a:latin typeface="Calibri"/>
                <a:ea typeface="DengXian"/>
                <a:cs typeface="Calibri"/>
              </a:rPr>
              <a:t>meant</a:t>
            </a:r>
            <a:r>
              <a:rPr lang="nb-NO" sz="1200" b="0" i="0" u="none" dirty="0">
                <a:effectLst/>
                <a:latin typeface="Calibri"/>
                <a:ea typeface="DengXian"/>
                <a:cs typeface="Calibri"/>
              </a:rPr>
              <a:t> to </a:t>
            </a:r>
            <a:r>
              <a:rPr lang="nb-NO" sz="1200" b="0" i="0" u="none" dirty="0" err="1">
                <a:effectLst/>
                <a:latin typeface="Calibri"/>
                <a:ea typeface="DengXian"/>
                <a:cs typeface="Calibri"/>
              </a:rPr>
              <a:t>give</a:t>
            </a:r>
            <a:r>
              <a:rPr lang="nb-NO" sz="1200" b="0" i="0" u="none" dirty="0">
                <a:effectLst/>
                <a:latin typeface="Calibri"/>
                <a:ea typeface="DengXian"/>
                <a:cs typeface="Calibri"/>
              </a:rPr>
              <a:t>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pupils</a:t>
            </a:r>
            <a:r>
              <a:rPr lang="nb-NO" sz="1200" b="0" i="0" u="none" dirty="0">
                <a:effectLst/>
                <a:latin typeface="Calibri"/>
                <a:ea typeface="DengXian"/>
                <a:cs typeface="Calibri"/>
              </a:rPr>
              <a:t> </a:t>
            </a:r>
            <a:r>
              <a:rPr lang="nb-NO" sz="1200" b="0" i="0" u="none" dirty="0" err="1">
                <a:effectLst/>
                <a:latin typeface="Calibri"/>
                <a:ea typeface="DengXian"/>
                <a:cs typeface="Calibri"/>
              </a:rPr>
              <a:t>new</a:t>
            </a:r>
            <a:r>
              <a:rPr lang="nb-NO" sz="1200" b="0" i="0" u="none" dirty="0">
                <a:effectLst/>
                <a:latin typeface="Calibri"/>
                <a:ea typeface="DengXian"/>
                <a:cs typeface="Calibri"/>
              </a:rPr>
              <a:t> </a:t>
            </a:r>
            <a:r>
              <a:rPr lang="nb-NO" sz="1200" b="0" i="0" u="none" dirty="0" err="1">
                <a:effectLst/>
                <a:latin typeface="Calibri"/>
                <a:ea typeface="DengXian"/>
                <a:cs typeface="Calibri"/>
              </a:rPr>
              <a:t>insight</a:t>
            </a:r>
            <a:r>
              <a:rPr lang="nb-NO" sz="1200" b="0" i="0" u="none" dirty="0">
                <a:effectLst/>
                <a:latin typeface="Calibri"/>
                <a:ea typeface="DengXian"/>
                <a:cs typeface="Calibri"/>
              </a:rPr>
              <a:t> </a:t>
            </a:r>
            <a:r>
              <a:rPr lang="nb-NO" sz="1200" b="0" i="0" u="none" dirty="0" err="1">
                <a:effectLst/>
                <a:latin typeface="Calibri"/>
                <a:ea typeface="DengXian"/>
                <a:cs typeface="Calibri"/>
              </a:rPr>
              <a:t>into</a:t>
            </a:r>
            <a:r>
              <a:rPr lang="nb-NO" sz="1200" b="0" i="0" u="none" dirty="0">
                <a:effectLst/>
                <a:latin typeface="Calibri"/>
                <a:ea typeface="DengXian"/>
                <a:cs typeface="Calibri"/>
              </a:rPr>
              <a:t>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topic</a:t>
            </a:r>
            <a:r>
              <a:rPr lang="nb-NO" sz="1200" b="0" i="0" u="none" dirty="0">
                <a:effectLst/>
                <a:latin typeface="Calibri"/>
                <a:ea typeface="DengXian"/>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a:effectLst/>
                <a:latin typeface="Calibri"/>
                <a:ea typeface="DengXian"/>
                <a:cs typeface="Calibri"/>
              </a:rPr>
              <a:t>Present </a:t>
            </a:r>
            <a:r>
              <a:rPr lang="nb-NO" sz="1200" b="0" i="0" u="none" dirty="0" err="1">
                <a:effectLst/>
                <a:latin typeface="Calibri"/>
                <a:ea typeface="DengXian"/>
                <a:cs typeface="Calibri"/>
              </a:rPr>
              <a:t>the</a:t>
            </a:r>
            <a:r>
              <a:rPr lang="nb-NO" sz="1200" b="0" i="0" u="none" dirty="0">
                <a:effectLst/>
                <a:latin typeface="Calibri"/>
                <a:ea typeface="DengXian"/>
                <a:cs typeface="Calibri"/>
              </a:rPr>
              <a:t> guidelines and </a:t>
            </a:r>
            <a:r>
              <a:rPr lang="nb-NO" sz="1200" b="0" i="0" u="none" dirty="0" err="1">
                <a:effectLst/>
                <a:latin typeface="Calibri"/>
                <a:ea typeface="DengXian"/>
                <a:cs typeface="Calibri"/>
              </a:rPr>
              <a:t>highlight</a:t>
            </a:r>
            <a:r>
              <a:rPr lang="nb-NO" sz="1200" b="0" i="0" u="none" dirty="0">
                <a:effectLst/>
                <a:latin typeface="Calibri"/>
                <a:ea typeface="DengXian"/>
                <a:cs typeface="Calibri"/>
              </a:rPr>
              <a:t>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importance</a:t>
            </a:r>
            <a:r>
              <a:rPr lang="nb-NO" sz="1200" b="0" i="0" u="none" dirty="0">
                <a:effectLst/>
                <a:latin typeface="Calibri"/>
                <a:ea typeface="DengXian"/>
                <a:cs typeface="Calibri"/>
              </a:rPr>
              <a:t> </a:t>
            </a:r>
            <a:r>
              <a:rPr lang="nb-NO" sz="1200" b="0" i="0" u="none" dirty="0" err="1">
                <a:effectLst/>
                <a:latin typeface="Calibri"/>
                <a:ea typeface="DengXian"/>
                <a:cs typeface="Calibri"/>
              </a:rPr>
              <a:t>of</a:t>
            </a:r>
            <a:r>
              <a:rPr lang="nb-NO" sz="1200" b="0" i="0" u="none" dirty="0">
                <a:effectLst/>
                <a:latin typeface="Calibri"/>
                <a:ea typeface="DengXian"/>
                <a:cs typeface="Calibri"/>
              </a:rPr>
              <a:t> </a:t>
            </a:r>
            <a:r>
              <a:rPr lang="nb-NO" sz="1200" b="0" i="0" u="none" dirty="0" err="1">
                <a:effectLst/>
                <a:latin typeface="Calibri"/>
                <a:ea typeface="DengXian"/>
                <a:cs typeface="Calibri"/>
              </a:rPr>
              <a:t>listening</a:t>
            </a:r>
            <a:r>
              <a:rPr lang="nb-NO" sz="1200" b="0" i="0" u="none" dirty="0">
                <a:effectLst/>
                <a:latin typeface="Calibri"/>
                <a:ea typeface="DengXian"/>
                <a:cs typeface="Calibri"/>
              </a:rPr>
              <a:t>, </a:t>
            </a:r>
            <a:r>
              <a:rPr lang="nb-NO" sz="1200" b="0" i="0" u="none" dirty="0" err="1">
                <a:effectLst/>
                <a:latin typeface="Calibri"/>
                <a:ea typeface="DengXian"/>
                <a:cs typeface="Calibri"/>
              </a:rPr>
              <a:t>respecting</a:t>
            </a:r>
            <a:r>
              <a:rPr lang="nb-NO" sz="1200" b="0" i="0" u="none" dirty="0">
                <a:effectLst/>
                <a:latin typeface="Calibri"/>
                <a:ea typeface="DengXian"/>
                <a:cs typeface="Calibri"/>
              </a:rPr>
              <a:t> and </a:t>
            </a:r>
            <a:r>
              <a:rPr lang="nb-NO" sz="1200" b="0" i="0" u="none" dirty="0" err="1">
                <a:effectLst/>
                <a:latin typeface="Calibri"/>
                <a:ea typeface="DengXian"/>
                <a:cs typeface="Calibri"/>
              </a:rPr>
              <a:t>participating</a:t>
            </a:r>
            <a:r>
              <a:rPr lang="nb-NO" sz="1200" b="0" i="0" u="none" dirty="0">
                <a:effectLst/>
                <a:latin typeface="Calibri"/>
                <a:ea typeface="DengXian"/>
                <a:cs typeface="Calibri"/>
              </a:rPr>
              <a:t> in a </a:t>
            </a:r>
            <a:r>
              <a:rPr lang="nb-NO" sz="1200" b="0" i="0" u="none" dirty="0" err="1">
                <a:effectLst/>
                <a:latin typeface="Calibri"/>
                <a:ea typeface="DengXian"/>
                <a:cs typeface="Calibri"/>
              </a:rPr>
              <a:t>good</a:t>
            </a:r>
            <a:r>
              <a:rPr lang="nb-NO" sz="1200" b="0" i="0" u="none" dirty="0">
                <a:effectLst/>
                <a:latin typeface="Calibri"/>
                <a:ea typeface="DengXian"/>
                <a:cs typeface="Calibri"/>
              </a:rPr>
              <a:t> </a:t>
            </a:r>
            <a:r>
              <a:rPr lang="nb-NO" sz="1200" b="0" i="0" u="none" dirty="0" err="1">
                <a:effectLst/>
                <a:latin typeface="Calibri"/>
                <a:ea typeface="DengXian"/>
                <a:cs typeface="Calibri"/>
              </a:rPr>
              <a:t>dialogue</a:t>
            </a:r>
            <a:r>
              <a:rPr lang="nb-NO" sz="1200" b="0" i="0" u="none" dirty="0">
                <a:effectLst/>
                <a:latin typeface="Calibri"/>
                <a:ea typeface="DengXian"/>
                <a:cs typeface="Calibri"/>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err="1">
                <a:effectLst/>
                <a:latin typeface="Calibri"/>
                <a:ea typeface="DengXian"/>
                <a:cs typeface="Calibri"/>
              </a:rPr>
              <a:t>You</a:t>
            </a:r>
            <a:r>
              <a:rPr lang="nb-NO" sz="1200" b="0" i="0" u="none" dirty="0">
                <a:effectLst/>
                <a:latin typeface="Calibri"/>
                <a:ea typeface="DengXian"/>
                <a:cs typeface="Calibri"/>
              </a:rPr>
              <a:t> </a:t>
            </a:r>
            <a:r>
              <a:rPr lang="nb-NO" sz="1200" b="0" i="0" u="none" dirty="0" err="1">
                <a:effectLst/>
                <a:latin typeface="Calibri"/>
                <a:ea typeface="DengXian"/>
                <a:cs typeface="Calibri"/>
              </a:rPr>
              <a:t>can</a:t>
            </a:r>
            <a:r>
              <a:rPr lang="nb-NO" sz="1200" b="0" i="0" u="none" dirty="0">
                <a:effectLst/>
                <a:latin typeface="Calibri"/>
                <a:ea typeface="DengXian"/>
                <a:cs typeface="Calibri"/>
              </a:rPr>
              <a:t> hand </a:t>
            </a:r>
            <a:r>
              <a:rPr lang="nb-NO" sz="1200" b="0" i="0" u="none" dirty="0" err="1">
                <a:effectLst/>
                <a:latin typeface="Calibri"/>
                <a:ea typeface="DengXian"/>
                <a:cs typeface="Calibri"/>
              </a:rPr>
              <a:t>out</a:t>
            </a:r>
            <a:r>
              <a:rPr lang="nb-NO" sz="1200" b="0" i="0" u="none" dirty="0">
                <a:effectLst/>
                <a:latin typeface="Calibri"/>
                <a:ea typeface="DengXian"/>
                <a:cs typeface="Calibri"/>
              </a:rPr>
              <a:t> </a:t>
            </a:r>
            <a:r>
              <a:rPr lang="nb-NO" sz="1200" b="0" i="0" u="none" dirty="0" err="1">
                <a:effectLst/>
                <a:latin typeface="Calibri"/>
                <a:ea typeface="DengXian"/>
                <a:cs typeface="Calibri"/>
              </a:rPr>
              <a:t>the</a:t>
            </a:r>
            <a:r>
              <a:rPr lang="nb-NO" sz="1200" b="0" i="0" u="none" dirty="0">
                <a:effectLst/>
                <a:latin typeface="Calibri"/>
                <a:ea typeface="DengXian"/>
                <a:cs typeface="Calibri"/>
              </a:rPr>
              <a:t> guidelines or show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Powerpoint</a:t>
            </a:r>
            <a:r>
              <a:rPr lang="nb-NO" sz="1200" b="0" i="0" u="none" dirty="0">
                <a:effectLst/>
                <a:latin typeface="Calibri"/>
                <a:ea typeface="DengXian"/>
                <a:cs typeface="Calibri"/>
              </a:rPr>
              <a:t>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err="1">
                <a:effectLst/>
                <a:latin typeface="Calibri"/>
                <a:ea typeface="DengXian"/>
                <a:cs typeface="Calibri"/>
              </a:rPr>
              <a:t>You</a:t>
            </a:r>
            <a:r>
              <a:rPr lang="nb-NO" sz="1200" b="0" i="0" u="none" dirty="0">
                <a:effectLst/>
                <a:latin typeface="Calibri"/>
                <a:ea typeface="DengXian"/>
                <a:cs typeface="Calibri"/>
              </a:rPr>
              <a:t> </a:t>
            </a:r>
            <a:r>
              <a:rPr lang="nb-NO" sz="1200" b="0" i="0" u="none" dirty="0" err="1">
                <a:effectLst/>
                <a:latin typeface="Calibri"/>
                <a:ea typeface="DengXian"/>
                <a:cs typeface="Calibri"/>
              </a:rPr>
              <a:t>can</a:t>
            </a:r>
            <a:r>
              <a:rPr lang="nb-NO" sz="1200" b="0" i="0" u="none" dirty="0">
                <a:effectLst/>
                <a:latin typeface="Calibri"/>
                <a:ea typeface="DengXian"/>
                <a:cs typeface="Calibri"/>
              </a:rPr>
              <a:t> hand </a:t>
            </a:r>
            <a:r>
              <a:rPr lang="nb-NO" sz="1200" b="0" i="0" u="none" dirty="0" err="1">
                <a:effectLst/>
                <a:latin typeface="Calibri"/>
                <a:ea typeface="DengXian"/>
                <a:cs typeface="Calibri"/>
              </a:rPr>
              <a:t>out</a:t>
            </a:r>
            <a:r>
              <a:rPr lang="nb-NO" sz="1200" b="0" i="0" u="none" dirty="0">
                <a:effectLst/>
                <a:latin typeface="Calibri"/>
                <a:ea typeface="DengXian"/>
                <a:cs typeface="Calibri"/>
              </a:rPr>
              <a:t> or show </a:t>
            </a:r>
            <a:r>
              <a:rPr lang="nb-NO" sz="1200" b="0" i="0" u="none" dirty="0" err="1">
                <a:effectLst/>
                <a:latin typeface="Calibri"/>
                <a:ea typeface="DengXian"/>
                <a:cs typeface="Calibri"/>
              </a:rPr>
              <a:t>the</a:t>
            </a:r>
            <a:r>
              <a:rPr lang="nb-NO" sz="1200" b="0" i="0" u="none" dirty="0">
                <a:effectLst/>
                <a:latin typeface="Calibri"/>
                <a:ea typeface="DengXian"/>
                <a:cs typeface="Calibri"/>
              </a:rPr>
              <a:t> suggested </a:t>
            </a:r>
            <a:r>
              <a:rPr lang="nb-NO" sz="1200" b="0" i="0" u="none" dirty="0" err="1">
                <a:effectLst/>
                <a:latin typeface="Calibri"/>
                <a:ea typeface="DengXian"/>
                <a:cs typeface="Calibri"/>
              </a:rPr>
              <a:t>follow</a:t>
            </a:r>
            <a:r>
              <a:rPr lang="nb-NO" sz="1200" b="0" i="0" u="none" dirty="0">
                <a:effectLst/>
                <a:latin typeface="Calibri"/>
                <a:ea typeface="DengXian"/>
                <a:cs typeface="Calibri"/>
              </a:rPr>
              <a:t>-up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err="1">
                <a:effectLst/>
                <a:latin typeface="Calibri"/>
                <a:ea typeface="DengXian"/>
                <a:cs typeface="Calibri"/>
              </a:rPr>
              <a:t>Encourage</a:t>
            </a:r>
            <a:r>
              <a:rPr lang="nb-NO" sz="1200" b="0" i="0" u="none" dirty="0">
                <a:effectLst/>
                <a:latin typeface="Calibri"/>
                <a:ea typeface="DengXian"/>
                <a:cs typeface="Calibri"/>
              </a:rPr>
              <a:t> </a:t>
            </a:r>
            <a:r>
              <a:rPr lang="nb-NO" sz="1200" b="0" i="0" u="none" dirty="0" err="1">
                <a:effectLst/>
                <a:latin typeface="Calibri"/>
                <a:ea typeface="DengXian"/>
                <a:cs typeface="Calibri"/>
              </a:rPr>
              <a:t>your</a:t>
            </a:r>
            <a:r>
              <a:rPr lang="nb-NO" sz="1200" b="0" i="0" u="none" dirty="0">
                <a:effectLst/>
                <a:latin typeface="Calibri"/>
                <a:ea typeface="DengXian"/>
                <a:cs typeface="Calibri"/>
              </a:rPr>
              <a:t> </a:t>
            </a:r>
            <a:r>
              <a:rPr lang="nb-NO" sz="1200" b="0" i="0" u="none" dirty="0" err="1">
                <a:effectLst/>
                <a:latin typeface="Calibri"/>
                <a:ea typeface="DengXian"/>
                <a:cs typeface="Calibri"/>
              </a:rPr>
              <a:t>pupils</a:t>
            </a:r>
            <a:r>
              <a:rPr lang="nb-NO" sz="1200" b="0" i="0" u="none" dirty="0">
                <a:effectLst/>
                <a:latin typeface="Calibri"/>
                <a:ea typeface="DengXian"/>
                <a:cs typeface="Calibri"/>
              </a:rPr>
              <a:t> to ask questions, be </a:t>
            </a:r>
            <a:r>
              <a:rPr lang="nb-NO" sz="1200" b="0" i="0" u="none" dirty="0" err="1">
                <a:effectLst/>
                <a:latin typeface="Calibri"/>
                <a:ea typeface="DengXian"/>
                <a:cs typeface="Calibri"/>
              </a:rPr>
              <a:t>curious</a:t>
            </a:r>
            <a:r>
              <a:rPr lang="nb-NO" sz="1200" b="0" i="0" u="none" dirty="0">
                <a:effectLst/>
                <a:latin typeface="Calibri"/>
                <a:ea typeface="DengXian"/>
                <a:cs typeface="Calibri"/>
              </a:rPr>
              <a:t> and </a:t>
            </a:r>
            <a:r>
              <a:rPr lang="nb-NO" sz="1200" b="0" i="0" u="none" dirty="0" err="1">
                <a:effectLst/>
                <a:latin typeface="Calibri"/>
                <a:ea typeface="DengXian"/>
                <a:cs typeface="Calibri"/>
              </a:rPr>
              <a:t>participate</a:t>
            </a:r>
            <a:r>
              <a:rPr lang="nb-NO" sz="1200" b="0" i="0" u="none" dirty="0">
                <a:effectLst/>
                <a:latin typeface="Calibri"/>
                <a:ea typeface="DengXian"/>
                <a:cs typeface="Calibri"/>
              </a:rPr>
              <a:t> in </a:t>
            </a:r>
            <a:r>
              <a:rPr lang="nb-NO" sz="1200" b="0" i="0" u="none" dirty="0" err="1">
                <a:effectLst/>
                <a:latin typeface="Calibri"/>
                <a:ea typeface="DengXian"/>
                <a:cs typeface="Calibri"/>
              </a:rPr>
              <a:t>the</a:t>
            </a:r>
            <a:r>
              <a:rPr lang="nb-NO" sz="1200" b="0" i="0" u="none" dirty="0">
                <a:effectLst/>
                <a:latin typeface="Calibri"/>
                <a:ea typeface="DengXian"/>
                <a:cs typeface="Calibri"/>
              </a:rPr>
              <a:t> </a:t>
            </a:r>
            <a:r>
              <a:rPr lang="nb-NO" sz="1200" b="0" i="0" u="none" dirty="0" err="1">
                <a:effectLst/>
                <a:latin typeface="Calibri"/>
                <a:ea typeface="DengXian"/>
                <a:cs typeface="Calibri"/>
              </a:rPr>
              <a:t>conversation</a:t>
            </a:r>
            <a:r>
              <a:rPr lang="nb-NO" sz="1200" b="0" i="0" u="none" dirty="0">
                <a:effectLst/>
                <a:latin typeface="Calibri"/>
                <a:ea typeface="DengXian"/>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dirty="0" err="1">
                <a:effectLst/>
                <a:latin typeface="Calibri"/>
                <a:ea typeface="DengXian"/>
                <a:cs typeface="Calibri"/>
              </a:rPr>
              <a:t>Check</a:t>
            </a:r>
            <a:r>
              <a:rPr lang="nb-NO" sz="1200" b="0" i="0" u="none" dirty="0">
                <a:effectLst/>
                <a:latin typeface="Calibri"/>
                <a:ea typeface="DengXian"/>
                <a:cs typeface="Calibri"/>
              </a:rPr>
              <a:t> </a:t>
            </a:r>
            <a:r>
              <a:rPr lang="nb-NO" sz="1200" b="0" i="0" u="none" dirty="0" err="1">
                <a:effectLst/>
                <a:latin typeface="Calibri"/>
                <a:ea typeface="DengXian"/>
                <a:cs typeface="Calibri"/>
              </a:rPr>
              <a:t>with</a:t>
            </a:r>
            <a:r>
              <a:rPr lang="nb-NO" sz="1200" b="0" i="0" u="none" dirty="0">
                <a:effectLst/>
                <a:latin typeface="Calibri"/>
                <a:ea typeface="DengXian"/>
                <a:cs typeface="Calibri"/>
              </a:rPr>
              <a:t> </a:t>
            </a:r>
            <a:r>
              <a:rPr lang="nb-NO" sz="1200" b="0" i="0" u="none" dirty="0" err="1">
                <a:effectLst/>
                <a:latin typeface="Calibri"/>
                <a:ea typeface="DengXian"/>
                <a:cs typeface="Calibri"/>
              </a:rPr>
              <a:t>them</a:t>
            </a:r>
            <a:r>
              <a:rPr lang="nb-NO" sz="1200" b="0" i="0" u="none" dirty="0">
                <a:effectLst/>
                <a:latin typeface="Calibri"/>
                <a:ea typeface="DengXian"/>
                <a:cs typeface="Calibri"/>
              </a:rPr>
              <a:t> </a:t>
            </a:r>
            <a:r>
              <a:rPr lang="nb-NO" sz="1200" b="0" i="0" u="none" dirty="0" err="1">
                <a:effectLst/>
                <a:latin typeface="Calibri"/>
                <a:ea typeface="DengXian"/>
                <a:cs typeface="Calibri"/>
              </a:rPr>
              <a:t>if</a:t>
            </a:r>
            <a:r>
              <a:rPr lang="nb-NO" sz="1200" b="0" i="0" u="none" dirty="0">
                <a:effectLst/>
                <a:latin typeface="Calibri"/>
                <a:ea typeface="DengXian"/>
                <a:cs typeface="Calibri"/>
              </a:rPr>
              <a:t> </a:t>
            </a:r>
            <a:r>
              <a:rPr lang="nb-NO" sz="1200" b="0" i="0" u="none" dirty="0" err="1">
                <a:effectLst/>
                <a:latin typeface="Calibri"/>
                <a:ea typeface="DengXian"/>
                <a:cs typeface="Calibri"/>
              </a:rPr>
              <a:t>anything</a:t>
            </a:r>
            <a:r>
              <a:rPr lang="nb-NO" sz="1200" b="0" i="0" u="none" dirty="0">
                <a:effectLst/>
                <a:latin typeface="Calibri"/>
                <a:ea typeface="DengXian"/>
                <a:cs typeface="Calibri"/>
              </a:rPr>
              <a:t> is </a:t>
            </a:r>
            <a:r>
              <a:rPr lang="nb-NO" sz="1200" b="0" i="0" u="none" dirty="0" err="1">
                <a:effectLst/>
                <a:latin typeface="Calibri"/>
                <a:ea typeface="DengXian"/>
                <a:cs typeface="Calibri"/>
              </a:rPr>
              <a:t>unclear</a:t>
            </a:r>
            <a:r>
              <a:rPr lang="nb-NO" sz="1200" b="0" i="0" u="none" dirty="0">
                <a:effectLst/>
                <a:latin typeface="Calibri"/>
                <a:ea typeface="DengXian"/>
                <a:cs typeface="Calibri"/>
              </a:rPr>
              <a:t>.</a:t>
            </a:r>
            <a:endParaRPr lang="nb-NO" b="0" i="0" u="none" dirty="0">
              <a:latin typeface="Amnesty Trade Gothic"/>
              <a:ea typeface="Yu Mincho"/>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6</a:t>
            </a:fld>
            <a:endParaRPr lang="nb-NO"/>
          </a:p>
        </p:txBody>
      </p:sp>
    </p:spTree>
    <p:extLst>
      <p:ext uri="{BB962C8B-B14F-4D97-AF65-F5344CB8AC3E}">
        <p14:creationId xmlns:p14="http://schemas.microsoft.com/office/powerpoint/2010/main" val="124813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a:t>Read </a:t>
            </a:r>
            <a:r>
              <a:rPr lang="nb-NO" err="1"/>
              <a:t>the</a:t>
            </a:r>
            <a:r>
              <a:rPr lang="nb-NO"/>
              <a:t> guidelines </a:t>
            </a:r>
            <a:r>
              <a:rPr lang="nb-NO" err="1"/>
              <a:t>out</a:t>
            </a:r>
            <a:r>
              <a:rPr lang="nb-NO"/>
              <a:t> </a:t>
            </a:r>
            <a:r>
              <a:rPr lang="nb-NO" err="1"/>
              <a:t>loud</a:t>
            </a:r>
            <a:r>
              <a:rPr lang="nb-NO"/>
              <a:t> for </a:t>
            </a:r>
            <a:r>
              <a:rPr lang="nb-NO" err="1"/>
              <a:t>the</a:t>
            </a:r>
            <a:r>
              <a:rPr lang="nb-NO"/>
              <a:t> </a:t>
            </a:r>
            <a:r>
              <a:rPr lang="nb-NO" err="1"/>
              <a:t>pupils</a:t>
            </a:r>
            <a:r>
              <a:rPr lang="nb-NO"/>
              <a:t> and underline </a:t>
            </a:r>
            <a:r>
              <a:rPr lang="nb-NO" err="1"/>
              <a:t>the</a:t>
            </a:r>
            <a:r>
              <a:rPr lang="nb-NO"/>
              <a:t> </a:t>
            </a:r>
            <a:r>
              <a:rPr lang="nb-NO" err="1"/>
              <a:t>importance</a:t>
            </a:r>
            <a:r>
              <a:rPr lang="nb-NO"/>
              <a:t> </a:t>
            </a:r>
            <a:r>
              <a:rPr lang="nb-NO" err="1"/>
              <a:t>of</a:t>
            </a:r>
            <a:r>
              <a:rPr lang="nb-NO"/>
              <a:t> </a:t>
            </a:r>
            <a:r>
              <a:rPr lang="nb-NO" err="1"/>
              <a:t>understanding</a:t>
            </a:r>
            <a:r>
              <a:rPr lang="nb-NO"/>
              <a:t> and </a:t>
            </a:r>
            <a:r>
              <a:rPr lang="nb-NO" err="1"/>
              <a:t>respect</a:t>
            </a:r>
            <a:r>
              <a:rPr lang="nb-NO"/>
              <a:t> in </a:t>
            </a:r>
            <a:r>
              <a:rPr lang="nb-NO" err="1"/>
              <a:t>the</a:t>
            </a:r>
            <a:r>
              <a:rPr lang="nb-NO"/>
              <a:t> </a:t>
            </a:r>
            <a:r>
              <a:rPr lang="nb-NO" err="1"/>
              <a:t>conversation</a:t>
            </a:r>
            <a:r>
              <a:rPr lang="nb-NO"/>
              <a:t>.</a:t>
            </a:r>
          </a:p>
          <a:p>
            <a:r>
              <a:rPr lang="nb-NO" err="1"/>
              <a:t>Some</a:t>
            </a:r>
            <a:r>
              <a:rPr lang="nb-NO"/>
              <a:t> </a:t>
            </a:r>
            <a:r>
              <a:rPr lang="nb-NO" err="1"/>
              <a:t>may</a:t>
            </a:r>
            <a:r>
              <a:rPr lang="nb-NO"/>
              <a:t> </a:t>
            </a:r>
            <a:r>
              <a:rPr lang="nb-NO" err="1"/>
              <a:t>feel</a:t>
            </a:r>
            <a:r>
              <a:rPr lang="nb-NO"/>
              <a:t> </a:t>
            </a:r>
            <a:r>
              <a:rPr lang="nb-NO" err="1"/>
              <a:t>that</a:t>
            </a:r>
            <a:r>
              <a:rPr lang="nb-NO"/>
              <a:t> it is </a:t>
            </a:r>
            <a:r>
              <a:rPr lang="nb-NO" err="1"/>
              <a:t>uncomfortable</a:t>
            </a:r>
            <a:r>
              <a:rPr lang="nb-NO"/>
              <a:t> to talk </a:t>
            </a:r>
            <a:r>
              <a:rPr lang="nb-NO" err="1"/>
              <a:t>about</a:t>
            </a:r>
            <a:r>
              <a:rPr lang="nb-NO"/>
              <a:t> </a:t>
            </a:r>
            <a:r>
              <a:rPr lang="nb-NO" err="1"/>
              <a:t>the</a:t>
            </a:r>
            <a:r>
              <a:rPr lang="nb-NO"/>
              <a:t> </a:t>
            </a:r>
            <a:r>
              <a:rPr lang="nb-NO" err="1"/>
              <a:t>topic</a:t>
            </a:r>
            <a:r>
              <a:rPr lang="nb-NO"/>
              <a:t> </a:t>
            </a:r>
            <a:r>
              <a:rPr lang="nb-NO" err="1"/>
              <a:t>because</a:t>
            </a:r>
            <a:r>
              <a:rPr lang="nb-NO"/>
              <a:t> </a:t>
            </a:r>
            <a:r>
              <a:rPr lang="nb-NO" err="1"/>
              <a:t>they</a:t>
            </a:r>
            <a:r>
              <a:rPr lang="nb-NO"/>
              <a:t> do not </a:t>
            </a:r>
            <a:r>
              <a:rPr lang="nb-NO" err="1"/>
              <a:t>represent</a:t>
            </a:r>
            <a:r>
              <a:rPr lang="nb-NO"/>
              <a:t> a </a:t>
            </a:r>
            <a:r>
              <a:rPr lang="nb-NO" err="1"/>
              <a:t>minority</a:t>
            </a:r>
            <a:r>
              <a:rPr lang="nb-NO"/>
              <a:t> or </a:t>
            </a:r>
            <a:r>
              <a:rPr lang="nb-NO" err="1"/>
              <a:t>maybe</a:t>
            </a:r>
            <a:r>
              <a:rPr lang="nb-NO"/>
              <a:t> </a:t>
            </a:r>
            <a:r>
              <a:rPr lang="nb-NO" err="1"/>
              <a:t>they</a:t>
            </a:r>
            <a:r>
              <a:rPr lang="nb-NO"/>
              <a:t> </a:t>
            </a:r>
            <a:r>
              <a:rPr lang="nb-NO" err="1"/>
              <a:t>are</a:t>
            </a:r>
            <a:r>
              <a:rPr lang="nb-NO"/>
              <a:t> </a:t>
            </a:r>
            <a:r>
              <a:rPr lang="nb-NO" err="1"/>
              <a:t>the</a:t>
            </a:r>
            <a:r>
              <a:rPr lang="nb-NO"/>
              <a:t> </a:t>
            </a:r>
            <a:r>
              <a:rPr lang="nb-NO" err="1"/>
              <a:t>only</a:t>
            </a:r>
            <a:r>
              <a:rPr lang="nb-NO"/>
              <a:t> </a:t>
            </a:r>
            <a:r>
              <a:rPr lang="nb-NO" err="1"/>
              <a:t>minority</a:t>
            </a:r>
            <a:r>
              <a:rPr lang="nb-NO"/>
              <a:t> </a:t>
            </a:r>
            <a:r>
              <a:rPr lang="nb-NO" err="1"/>
              <a:t>individual</a:t>
            </a:r>
            <a:r>
              <a:rPr lang="nb-NO"/>
              <a:t> in </a:t>
            </a:r>
            <a:r>
              <a:rPr lang="nb-NO" err="1"/>
              <a:t>the</a:t>
            </a:r>
            <a:r>
              <a:rPr lang="nb-NO"/>
              <a:t> </a:t>
            </a:r>
            <a:r>
              <a:rPr lang="nb-NO" err="1"/>
              <a:t>class</a:t>
            </a:r>
            <a:r>
              <a:rPr lang="nb-NO"/>
              <a:t>, </a:t>
            </a:r>
            <a:r>
              <a:rPr lang="nb-NO" err="1"/>
              <a:t>that</a:t>
            </a:r>
            <a:r>
              <a:rPr lang="nb-NO"/>
              <a:t> is </a:t>
            </a:r>
            <a:r>
              <a:rPr lang="nb-NO" err="1"/>
              <a:t>why</a:t>
            </a:r>
            <a:r>
              <a:rPr lang="nb-NO"/>
              <a:t> it is </a:t>
            </a:r>
            <a:r>
              <a:rPr lang="nb-NO" err="1"/>
              <a:t>important</a:t>
            </a:r>
            <a:r>
              <a:rPr lang="nb-NO"/>
              <a:t> to have a </a:t>
            </a:r>
            <a:r>
              <a:rPr lang="nb-NO" err="1"/>
              <a:t>good</a:t>
            </a:r>
            <a:r>
              <a:rPr lang="nb-NO"/>
              <a:t> </a:t>
            </a:r>
            <a:r>
              <a:rPr lang="nb-NO" err="1"/>
              <a:t>dialogue</a:t>
            </a:r>
            <a:r>
              <a:rPr lang="nb-NO"/>
              <a:t>. </a:t>
            </a:r>
          </a:p>
        </p:txBody>
      </p:sp>
      <p:sp>
        <p:nvSpPr>
          <p:cNvPr id="4" name="Plassholder for lysbildenummer 3"/>
          <p:cNvSpPr>
            <a:spLocks noGrp="1"/>
          </p:cNvSpPr>
          <p:nvPr>
            <p:ph type="sldNum" sz="quarter" idx="5"/>
          </p:nvPr>
        </p:nvSpPr>
        <p:spPr/>
        <p:txBody>
          <a:bodyPr/>
          <a:lstStyle/>
          <a:p>
            <a:fld id="{450DA003-5BE0-994A-9B43-36366698BBB5}" type="slidenum">
              <a:rPr lang="nb-NO" smtClean="0"/>
              <a:t>7</a:t>
            </a:fld>
            <a:endParaRPr lang="nb-NO"/>
          </a:p>
        </p:txBody>
      </p:sp>
    </p:spTree>
    <p:extLst>
      <p:ext uri="{BB962C8B-B14F-4D97-AF65-F5344CB8AC3E}">
        <p14:creationId xmlns:p14="http://schemas.microsoft.com/office/powerpoint/2010/main" val="250792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a:cs typeface="Calibri"/>
              </a:rPr>
              <a:t>Read </a:t>
            </a:r>
            <a:r>
              <a:rPr lang="nb-NO" dirty="0" err="1">
                <a:cs typeface="Calibri"/>
              </a:rPr>
              <a:t>out</a:t>
            </a:r>
            <a:r>
              <a:rPr lang="nb-NO" dirty="0">
                <a:cs typeface="Calibri"/>
              </a:rPr>
              <a:t> </a:t>
            </a:r>
            <a:r>
              <a:rPr lang="nb-NO" dirty="0" err="1">
                <a:cs typeface="Calibri"/>
              </a:rPr>
              <a:t>loud</a:t>
            </a:r>
            <a:r>
              <a:rPr lang="nb-NO" dirty="0">
                <a:cs typeface="Calibri"/>
              </a:rPr>
              <a:t> for </a:t>
            </a:r>
            <a:r>
              <a:rPr lang="nb-NO" dirty="0" err="1">
                <a:cs typeface="Calibri"/>
              </a:rPr>
              <a:t>the</a:t>
            </a:r>
            <a:r>
              <a:rPr lang="nb-NO" dirty="0">
                <a:cs typeface="Calibri"/>
              </a:rPr>
              <a:t> </a:t>
            </a:r>
            <a:r>
              <a:rPr lang="nb-NO" dirty="0" err="1">
                <a:cs typeface="Calibri"/>
              </a:rPr>
              <a:t>pupils</a:t>
            </a:r>
            <a:r>
              <a:rPr lang="nb-NO" dirty="0">
                <a:cs typeface="Calibri"/>
              </a:rPr>
              <a:t>. </a:t>
            </a:r>
            <a:r>
              <a:rPr lang="nb-NO" dirty="0" err="1">
                <a:cs typeface="Calibri"/>
              </a:rPr>
              <a:t>Specify</a:t>
            </a:r>
            <a:r>
              <a:rPr lang="nb-NO" dirty="0">
                <a:cs typeface="Calibri"/>
              </a:rPr>
              <a:t> </a:t>
            </a:r>
            <a:r>
              <a:rPr lang="nb-NO" dirty="0" err="1">
                <a:cs typeface="Calibri"/>
              </a:rPr>
              <a:t>that</a:t>
            </a:r>
            <a:r>
              <a:rPr lang="nb-NO" dirty="0">
                <a:cs typeface="Calibri"/>
              </a:rPr>
              <a:t> it is up to </a:t>
            </a:r>
            <a:r>
              <a:rPr lang="nb-NO" dirty="0" err="1">
                <a:cs typeface="Calibri"/>
              </a:rPr>
              <a:t>the</a:t>
            </a:r>
            <a:r>
              <a:rPr lang="nb-NO" dirty="0">
                <a:cs typeface="Calibri"/>
              </a:rPr>
              <a:t> </a:t>
            </a:r>
            <a:r>
              <a:rPr lang="nb-NO" dirty="0" err="1">
                <a:cs typeface="Calibri"/>
              </a:rPr>
              <a:t>pupils</a:t>
            </a:r>
            <a:r>
              <a:rPr lang="nb-NO" dirty="0">
                <a:cs typeface="Calibri"/>
              </a:rPr>
              <a:t> </a:t>
            </a:r>
            <a:r>
              <a:rPr lang="nb-NO" dirty="0" err="1">
                <a:cs typeface="Calibri"/>
              </a:rPr>
              <a:t>themselves</a:t>
            </a:r>
            <a:r>
              <a:rPr lang="nb-NO" dirty="0">
                <a:cs typeface="Calibri"/>
              </a:rPr>
              <a:t> to </a:t>
            </a:r>
            <a:r>
              <a:rPr lang="nb-NO" dirty="0" err="1">
                <a:cs typeface="Calibri"/>
              </a:rPr>
              <a:t>create</a:t>
            </a:r>
            <a:r>
              <a:rPr lang="nb-NO" dirty="0">
                <a:cs typeface="Calibri"/>
              </a:rPr>
              <a:t> and </a:t>
            </a:r>
            <a:r>
              <a:rPr lang="nb-NO" dirty="0" err="1">
                <a:cs typeface="Calibri"/>
              </a:rPr>
              <a:t>define</a:t>
            </a:r>
            <a:r>
              <a:rPr lang="nb-NO" dirty="0">
                <a:cs typeface="Calibri"/>
              </a:rPr>
              <a:t> </a:t>
            </a:r>
            <a:r>
              <a:rPr lang="nb-NO" dirty="0" err="1">
                <a:cs typeface="Calibri"/>
              </a:rPr>
              <a:t>the</a:t>
            </a:r>
            <a:r>
              <a:rPr lang="nb-NO" dirty="0">
                <a:cs typeface="Calibri"/>
              </a:rPr>
              <a:t> </a:t>
            </a:r>
            <a:r>
              <a:rPr lang="nb-NO" dirty="0" err="1">
                <a:cs typeface="Calibri"/>
              </a:rPr>
              <a:t>dialogue</a:t>
            </a:r>
            <a:r>
              <a:rPr lang="nb-NO" dirty="0">
                <a:cs typeface="Calibri"/>
              </a:rPr>
              <a:t> in </a:t>
            </a:r>
            <a:r>
              <a:rPr lang="nb-NO" dirty="0" err="1">
                <a:cs typeface="Calibri"/>
              </a:rPr>
              <a:t>the</a:t>
            </a:r>
            <a:r>
              <a:rPr lang="nb-NO" dirty="0">
                <a:cs typeface="Calibri"/>
              </a:rPr>
              <a:t> </a:t>
            </a:r>
            <a:r>
              <a:rPr lang="nb-NO" dirty="0" err="1">
                <a:cs typeface="Calibri"/>
              </a:rPr>
              <a:t>group</a:t>
            </a:r>
            <a:r>
              <a:rPr lang="nb-NO" dirty="0">
                <a:cs typeface="Calibri"/>
              </a:rPr>
              <a:t>. It is up to </a:t>
            </a:r>
            <a:r>
              <a:rPr lang="nb-NO" dirty="0" err="1">
                <a:cs typeface="Calibri"/>
              </a:rPr>
              <a:t>you</a:t>
            </a:r>
            <a:r>
              <a:rPr lang="nb-NO" dirty="0">
                <a:cs typeface="Calibri"/>
              </a:rPr>
              <a:t> as moderator to </a:t>
            </a:r>
            <a:r>
              <a:rPr lang="nb-NO" dirty="0" err="1">
                <a:cs typeface="Calibri"/>
              </a:rPr>
              <a:t>adjust</a:t>
            </a:r>
            <a:r>
              <a:rPr lang="nb-NO" dirty="0">
                <a:cs typeface="Calibri"/>
              </a:rPr>
              <a:t> </a:t>
            </a:r>
            <a:r>
              <a:rPr lang="nb-NO" dirty="0" err="1">
                <a:cs typeface="Calibri"/>
              </a:rPr>
              <a:t>the</a:t>
            </a:r>
            <a:r>
              <a:rPr lang="nb-NO" dirty="0">
                <a:cs typeface="Calibri"/>
              </a:rPr>
              <a:t> time and </a:t>
            </a:r>
            <a:r>
              <a:rPr lang="nb-NO" dirty="0" err="1">
                <a:cs typeface="Calibri"/>
              </a:rPr>
              <a:t>content</a:t>
            </a:r>
            <a:r>
              <a:rPr lang="nb-NO" dirty="0">
                <a:cs typeface="Calibri"/>
              </a:rPr>
              <a:t>, and </a:t>
            </a:r>
            <a:r>
              <a:rPr lang="nb-NO" dirty="0" err="1">
                <a:cs typeface="Calibri"/>
              </a:rPr>
              <a:t>adjust</a:t>
            </a:r>
            <a:r>
              <a:rPr lang="nb-NO" dirty="0">
                <a:cs typeface="Calibri"/>
              </a:rPr>
              <a:t> </a:t>
            </a:r>
            <a:r>
              <a:rPr lang="nb-NO" dirty="0" err="1">
                <a:cs typeface="Calibri"/>
              </a:rPr>
              <a:t>the</a:t>
            </a:r>
            <a:r>
              <a:rPr lang="nb-NO" dirty="0">
                <a:cs typeface="Calibri"/>
              </a:rPr>
              <a:t> </a:t>
            </a:r>
            <a:r>
              <a:rPr lang="nb-NO" dirty="0" err="1">
                <a:cs typeface="Calibri"/>
              </a:rPr>
              <a:t>activity</a:t>
            </a:r>
            <a:r>
              <a:rPr lang="nb-NO" dirty="0">
                <a:cs typeface="Calibri"/>
              </a:rPr>
              <a:t> </a:t>
            </a:r>
            <a:r>
              <a:rPr lang="nb-NO" dirty="0" err="1">
                <a:cs typeface="Calibri"/>
              </a:rPr>
              <a:t>accordingly</a:t>
            </a:r>
            <a:r>
              <a:rPr lang="nb-NO" dirty="0">
                <a:cs typeface="Calibri"/>
              </a:rPr>
              <a:t> to </a:t>
            </a:r>
            <a:r>
              <a:rPr lang="nb-NO" dirty="0" err="1">
                <a:cs typeface="Calibri"/>
              </a:rPr>
              <a:t>the</a:t>
            </a:r>
            <a:r>
              <a:rPr lang="nb-NO" dirty="0">
                <a:cs typeface="Calibri"/>
              </a:rPr>
              <a:t> </a:t>
            </a:r>
            <a:r>
              <a:rPr lang="nb-NO" dirty="0" err="1">
                <a:cs typeface="Calibri"/>
              </a:rPr>
              <a:t>group</a:t>
            </a:r>
            <a:r>
              <a:rPr lang="nb-NO" dirty="0">
                <a:cs typeface="Calibri"/>
              </a:rPr>
              <a:t>.</a:t>
            </a:r>
          </a:p>
          <a:p>
            <a:r>
              <a:rPr lang="nb-NO" dirty="0" err="1">
                <a:cs typeface="Calibri"/>
              </a:rPr>
              <a:t>Remember</a:t>
            </a:r>
            <a:r>
              <a:rPr lang="nb-NO" dirty="0">
                <a:cs typeface="Calibri"/>
              </a:rPr>
              <a:t> </a:t>
            </a:r>
            <a:r>
              <a:rPr lang="nb-NO" dirty="0" err="1">
                <a:cs typeface="Calibri"/>
              </a:rPr>
              <a:t>that</a:t>
            </a:r>
            <a:r>
              <a:rPr lang="nb-NO" dirty="0">
                <a:cs typeface="Calibri"/>
              </a:rPr>
              <a:t> </a:t>
            </a:r>
            <a:r>
              <a:rPr lang="nb-NO" dirty="0" err="1">
                <a:cs typeface="Calibri"/>
              </a:rPr>
              <a:t>the</a:t>
            </a:r>
            <a:r>
              <a:rPr lang="nb-NO" dirty="0">
                <a:cs typeface="Calibri"/>
              </a:rPr>
              <a:t> </a:t>
            </a:r>
            <a:r>
              <a:rPr lang="nb-NO" dirty="0" err="1">
                <a:cs typeface="Calibri"/>
              </a:rPr>
              <a:t>dialogue</a:t>
            </a:r>
            <a:r>
              <a:rPr lang="nb-NO" dirty="0">
                <a:cs typeface="Calibri"/>
              </a:rPr>
              <a:t> </a:t>
            </a:r>
            <a:r>
              <a:rPr lang="nb-NO" dirty="0" err="1">
                <a:cs typeface="Calibri"/>
              </a:rPr>
              <a:t>can</a:t>
            </a:r>
            <a:r>
              <a:rPr lang="nb-NO" dirty="0">
                <a:cs typeface="Calibri"/>
              </a:rPr>
              <a:t> </a:t>
            </a:r>
            <a:r>
              <a:rPr lang="nb-NO" dirty="0" err="1">
                <a:cs typeface="Calibri"/>
              </a:rPr>
              <a:t>go</a:t>
            </a:r>
            <a:r>
              <a:rPr lang="nb-NO" dirty="0">
                <a:cs typeface="Calibri"/>
              </a:rPr>
              <a:t> in different </a:t>
            </a:r>
            <a:r>
              <a:rPr lang="nb-NO" dirty="0" err="1">
                <a:cs typeface="Calibri"/>
              </a:rPr>
              <a:t>directions</a:t>
            </a:r>
            <a:r>
              <a:rPr lang="nb-NO" dirty="0">
                <a:cs typeface="Calibri"/>
              </a:rPr>
              <a:t>, and </a:t>
            </a:r>
            <a:r>
              <a:rPr lang="nb-NO" dirty="0" err="1">
                <a:cs typeface="Calibri"/>
              </a:rPr>
              <a:t>that</a:t>
            </a:r>
            <a:r>
              <a:rPr lang="nb-NO" dirty="0">
                <a:cs typeface="Calibri"/>
              </a:rPr>
              <a:t> it is </a:t>
            </a:r>
            <a:r>
              <a:rPr lang="nb-NO" dirty="0" err="1">
                <a:cs typeface="Calibri"/>
              </a:rPr>
              <a:t>the</a:t>
            </a:r>
            <a:r>
              <a:rPr lang="nb-NO" dirty="0">
                <a:cs typeface="Calibri"/>
              </a:rPr>
              <a:t> </a:t>
            </a:r>
            <a:r>
              <a:rPr lang="nb-NO" dirty="0" err="1">
                <a:cs typeface="Calibri"/>
              </a:rPr>
              <a:t>pupils</a:t>
            </a:r>
            <a:r>
              <a:rPr lang="nb-NO" dirty="0">
                <a:cs typeface="Calibri"/>
              </a:rPr>
              <a:t> </a:t>
            </a:r>
            <a:r>
              <a:rPr lang="nb-NO" dirty="0" err="1">
                <a:cs typeface="Calibri"/>
              </a:rPr>
              <a:t>who</a:t>
            </a:r>
            <a:r>
              <a:rPr lang="nb-NO" dirty="0">
                <a:cs typeface="Calibri"/>
              </a:rPr>
              <a:t> </a:t>
            </a:r>
            <a:r>
              <a:rPr lang="nb-NO" dirty="0" err="1">
                <a:cs typeface="Calibri"/>
              </a:rPr>
              <a:t>should</a:t>
            </a:r>
            <a:r>
              <a:rPr lang="nb-NO" dirty="0">
                <a:cs typeface="Calibri"/>
              </a:rPr>
              <a:t> </a:t>
            </a:r>
            <a:r>
              <a:rPr lang="nb-NO" dirty="0" err="1">
                <a:cs typeface="Calibri"/>
              </a:rPr>
              <a:t>carry</a:t>
            </a:r>
            <a:r>
              <a:rPr lang="nb-NO" dirty="0">
                <a:cs typeface="Calibri"/>
              </a:rPr>
              <a:t> </a:t>
            </a:r>
            <a:r>
              <a:rPr lang="nb-NO" dirty="0" err="1">
                <a:cs typeface="Calibri"/>
              </a:rPr>
              <a:t>out</a:t>
            </a:r>
            <a:r>
              <a:rPr lang="nb-NO" dirty="0">
                <a:cs typeface="Calibri"/>
              </a:rPr>
              <a:t> </a:t>
            </a:r>
            <a:r>
              <a:rPr lang="nb-NO" dirty="0" err="1">
                <a:cs typeface="Calibri"/>
              </a:rPr>
              <a:t>the</a:t>
            </a:r>
            <a:r>
              <a:rPr lang="nb-NO" dirty="0">
                <a:cs typeface="Calibri"/>
              </a:rPr>
              <a:t> </a:t>
            </a:r>
            <a:r>
              <a:rPr lang="nb-NO" dirty="0" err="1">
                <a:cs typeface="Calibri"/>
              </a:rPr>
              <a:t>conversation</a:t>
            </a:r>
            <a:r>
              <a:rPr lang="nb-NO" dirty="0">
                <a:cs typeface="Calibri"/>
              </a:rPr>
              <a:t>. </a:t>
            </a:r>
            <a:r>
              <a:rPr lang="nb-NO" dirty="0" err="1">
                <a:cs typeface="Calibri"/>
              </a:rPr>
              <a:t>You</a:t>
            </a:r>
            <a:r>
              <a:rPr lang="nb-NO" dirty="0">
                <a:cs typeface="Calibri"/>
              </a:rPr>
              <a:t>, </a:t>
            </a:r>
            <a:r>
              <a:rPr lang="nb-NO" dirty="0" err="1">
                <a:cs typeface="Calibri"/>
              </a:rPr>
              <a:t>the</a:t>
            </a:r>
            <a:r>
              <a:rPr lang="nb-NO" dirty="0">
                <a:cs typeface="Calibri"/>
              </a:rPr>
              <a:t> moderator, </a:t>
            </a:r>
            <a:r>
              <a:rPr lang="nb-NO" dirty="0" err="1">
                <a:cs typeface="Calibri"/>
              </a:rPr>
              <a:t>can</a:t>
            </a:r>
            <a:r>
              <a:rPr lang="nb-NO" dirty="0">
                <a:cs typeface="Calibri"/>
              </a:rPr>
              <a:t> </a:t>
            </a:r>
            <a:r>
              <a:rPr lang="nb-NO" dirty="0" err="1">
                <a:cs typeface="Calibri"/>
              </a:rPr>
              <a:t>help</a:t>
            </a:r>
            <a:r>
              <a:rPr lang="nb-NO" dirty="0">
                <a:cs typeface="Calibri"/>
              </a:rPr>
              <a:t> </a:t>
            </a:r>
            <a:r>
              <a:rPr lang="nb-NO" dirty="0" err="1">
                <a:cs typeface="Calibri"/>
              </a:rPr>
              <a:t>when</a:t>
            </a:r>
            <a:r>
              <a:rPr lang="nb-NO" dirty="0">
                <a:cs typeface="Calibri"/>
              </a:rPr>
              <a:t> </a:t>
            </a:r>
            <a:r>
              <a:rPr lang="nb-NO" dirty="0" err="1">
                <a:cs typeface="Calibri"/>
              </a:rPr>
              <a:t>needed</a:t>
            </a:r>
            <a:r>
              <a:rPr lang="nb-NO" dirty="0">
                <a:cs typeface="Calibri"/>
              </a:rPr>
              <a:t>. </a:t>
            </a: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8</a:t>
            </a:fld>
            <a:endParaRPr lang="nb-NO"/>
          </a:p>
        </p:txBody>
      </p:sp>
    </p:spTree>
    <p:extLst>
      <p:ext uri="{BB962C8B-B14F-4D97-AF65-F5344CB8AC3E}">
        <p14:creationId xmlns:p14="http://schemas.microsoft.com/office/powerpoint/2010/main" val="355824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b="1" kern="1200" dirty="0" err="1">
                <a:solidFill>
                  <a:schemeClr val="tx1"/>
                </a:solidFill>
                <a:effectLst/>
                <a:latin typeface="+mn-lt"/>
                <a:ea typeface="+mn-ea"/>
                <a:cs typeface="+mn-cs"/>
              </a:rPr>
              <a:t>You</a:t>
            </a:r>
            <a:r>
              <a:rPr lang="nb-NO" sz="1200" b="1" kern="1200" dirty="0">
                <a:solidFill>
                  <a:schemeClr val="tx1"/>
                </a:solidFill>
                <a:effectLst/>
                <a:latin typeface="+mn-lt"/>
                <a:ea typeface="+mn-ea"/>
                <a:cs typeface="+mn-cs"/>
              </a:rPr>
              <a:t> (moderator) </a:t>
            </a:r>
            <a:r>
              <a:rPr lang="nb-NO" sz="1200" b="1" kern="1200" dirty="0" err="1">
                <a:solidFill>
                  <a:schemeClr val="tx1"/>
                </a:solidFill>
                <a:effectLst/>
                <a:latin typeface="+mn-lt"/>
                <a:ea typeface="+mn-ea"/>
                <a:cs typeface="+mn-cs"/>
              </a:rPr>
              <a:t>choose</a:t>
            </a:r>
            <a:r>
              <a:rPr lang="nb-NO" sz="1200" b="1" kern="1200" dirty="0">
                <a:solidFill>
                  <a:schemeClr val="tx1"/>
                </a:solidFill>
                <a:effectLst/>
                <a:latin typeface="+mn-lt"/>
                <a:ea typeface="+mn-ea"/>
                <a:cs typeface="+mn-cs"/>
              </a:rPr>
              <a:t> ONE statement. </a:t>
            </a:r>
            <a:r>
              <a:rPr lang="nb-NO" sz="1200" b="0" kern="1200" dirty="0">
                <a:solidFill>
                  <a:schemeClr val="tx1"/>
                </a:solidFill>
                <a:effectLst/>
                <a:latin typeface="+mn-lt"/>
                <a:ea typeface="+mn-ea"/>
                <a:cs typeface="+mn-cs"/>
              </a:rPr>
              <a:t>The </a:t>
            </a:r>
            <a:r>
              <a:rPr lang="nb-NO" sz="1200" b="0" kern="1200" dirty="0" err="1">
                <a:solidFill>
                  <a:schemeClr val="tx1"/>
                </a:solidFill>
                <a:effectLst/>
                <a:latin typeface="+mn-lt"/>
                <a:ea typeface="+mn-ea"/>
                <a:cs typeface="+mn-cs"/>
              </a:rPr>
              <a:t>remaining</a:t>
            </a:r>
            <a:r>
              <a:rPr lang="nb-NO" sz="1200" b="0" kern="1200" dirty="0">
                <a:solidFill>
                  <a:schemeClr val="tx1"/>
                </a:solidFill>
                <a:effectLst/>
                <a:latin typeface="+mn-lt"/>
                <a:ea typeface="+mn-ea"/>
                <a:cs typeface="+mn-cs"/>
              </a:rPr>
              <a:t> statement </a:t>
            </a:r>
            <a:r>
              <a:rPr lang="nb-NO" sz="1200" b="0" kern="1200" dirty="0" err="1">
                <a:solidFill>
                  <a:schemeClr val="tx1"/>
                </a:solidFill>
                <a:effectLst/>
                <a:latin typeface="+mn-lt"/>
                <a:ea typeface="+mn-ea"/>
                <a:cs typeface="+mn-cs"/>
              </a:rPr>
              <a:t>which</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you</a:t>
            </a:r>
            <a:r>
              <a:rPr lang="nb-NO" sz="1200" b="0" kern="1200" dirty="0">
                <a:solidFill>
                  <a:schemeClr val="tx1"/>
                </a:solidFill>
                <a:effectLst/>
                <a:latin typeface="+mn-lt"/>
                <a:ea typeface="+mn-ea"/>
                <a:cs typeface="+mn-cs"/>
              </a:rPr>
              <a:t> do not </a:t>
            </a:r>
            <a:r>
              <a:rPr lang="nb-NO" sz="1200" b="0" kern="1200" dirty="0" err="1">
                <a:solidFill>
                  <a:schemeClr val="tx1"/>
                </a:solidFill>
                <a:effectLst/>
                <a:latin typeface="+mn-lt"/>
                <a:ea typeface="+mn-ea"/>
                <a:cs typeface="+mn-cs"/>
              </a:rPr>
              <a:t>wish</a:t>
            </a:r>
            <a:r>
              <a:rPr lang="nb-NO" sz="1200" b="0" kern="1200" dirty="0">
                <a:solidFill>
                  <a:schemeClr val="tx1"/>
                </a:solidFill>
                <a:effectLst/>
                <a:latin typeface="+mn-lt"/>
                <a:ea typeface="+mn-ea"/>
                <a:cs typeface="+mn-cs"/>
              </a:rPr>
              <a:t> to </a:t>
            </a:r>
            <a:r>
              <a:rPr lang="nb-NO" sz="1200" b="0" kern="1200" dirty="0" err="1">
                <a:solidFill>
                  <a:schemeClr val="tx1"/>
                </a:solidFill>
                <a:effectLst/>
                <a:latin typeface="+mn-lt"/>
                <a:ea typeface="+mn-ea"/>
                <a:cs typeface="+mn-cs"/>
              </a:rPr>
              <a:t>use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can</a:t>
            </a:r>
            <a:r>
              <a:rPr lang="nb-NO" sz="1200" b="0" kern="1200" dirty="0">
                <a:solidFill>
                  <a:schemeClr val="tx1"/>
                </a:solidFill>
                <a:effectLst/>
                <a:latin typeface="+mn-lt"/>
                <a:ea typeface="+mn-ea"/>
                <a:cs typeface="+mn-cs"/>
              </a:rPr>
              <a:t> be </a:t>
            </a:r>
            <a:r>
              <a:rPr lang="nb-NO" sz="1200" b="0" kern="1200" dirty="0" err="1">
                <a:solidFill>
                  <a:schemeClr val="tx1"/>
                </a:solidFill>
                <a:effectLst/>
                <a:latin typeface="+mn-lt"/>
                <a:ea typeface="+mn-ea"/>
                <a:cs typeface="+mn-cs"/>
              </a:rPr>
              <a:t>moved</a:t>
            </a:r>
            <a:r>
              <a:rPr lang="nb-NO" sz="1200" b="0" kern="1200" dirty="0">
                <a:solidFill>
                  <a:schemeClr val="tx1"/>
                </a:solidFill>
                <a:effectLst/>
                <a:latin typeface="+mn-lt"/>
                <a:ea typeface="+mn-ea"/>
                <a:cs typeface="+mn-cs"/>
              </a:rPr>
              <a:t> to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bottom</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of</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Powerpoint</a:t>
            </a:r>
            <a:r>
              <a:rPr lang="nb-NO" sz="1200" b="0" kern="1200" dirty="0">
                <a:solidFill>
                  <a:schemeClr val="tx1"/>
                </a:solidFill>
                <a:effectLst/>
                <a:latin typeface="+mn-lt"/>
                <a:ea typeface="+mn-ea"/>
                <a:cs typeface="+mn-cs"/>
              </a:rPr>
              <a:t>. </a:t>
            </a:r>
          </a:p>
          <a:p>
            <a:endParaRPr lang="nb-NO" sz="1200" b="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Place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statement-</a:t>
            </a:r>
            <a:r>
              <a:rPr lang="nb-NO" sz="1200" b="0" kern="1200" dirty="0" err="1">
                <a:solidFill>
                  <a:schemeClr val="tx1"/>
                </a:solidFill>
                <a:effectLst/>
                <a:latin typeface="+mn-lt"/>
                <a:ea typeface="+mn-ea"/>
                <a:cs typeface="+mn-cs"/>
              </a:rPr>
              <a:t>card</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on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each</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group’s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table</a:t>
            </a:r>
            <a:r>
              <a:rPr lang="nb-NO" sz="1200" b="0" kern="1200" dirty="0">
                <a:solidFill>
                  <a:schemeClr val="tx1"/>
                </a:solidFill>
                <a:effectLst/>
                <a:latin typeface="+mn-lt"/>
                <a:ea typeface="+mn-ea"/>
                <a:cs typeface="+mn-cs"/>
              </a:rPr>
              <a:t> or show it </a:t>
            </a:r>
            <a:r>
              <a:rPr lang="nb-NO" sz="1200" b="0" kern="1200" dirty="0" err="1">
                <a:solidFill>
                  <a:schemeClr val="tx1"/>
                </a:solidFill>
                <a:effectLst/>
                <a:latin typeface="+mn-lt"/>
                <a:ea typeface="+mn-ea"/>
                <a:cs typeface="+mn-cs"/>
              </a:rPr>
              <a:t>on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big</a:t>
            </a:r>
            <a:r>
              <a:rPr lang="nb-NO" sz="1200" b="0" kern="1200" dirty="0">
                <a:solidFill>
                  <a:schemeClr val="tx1"/>
                </a:solidFill>
                <a:effectLst/>
                <a:latin typeface="+mn-lt"/>
                <a:ea typeface="+mn-ea"/>
                <a:cs typeface="+mn-cs"/>
              </a:rPr>
              <a:t> screen. </a:t>
            </a:r>
            <a:r>
              <a:rPr lang="nb-NO" sz="1200" b="0" kern="1200" dirty="0" err="1">
                <a:solidFill>
                  <a:schemeClr val="tx1"/>
                </a:solidFill>
                <a:effectLst/>
                <a:latin typeface="+mn-lt"/>
                <a:ea typeface="+mn-ea"/>
                <a:cs typeface="+mn-cs"/>
              </a:rPr>
              <a:t>Give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pupils</a:t>
            </a:r>
            <a:r>
              <a:rPr lang="nb-NO" sz="1200" b="0" kern="1200" dirty="0">
                <a:solidFill>
                  <a:schemeClr val="tx1"/>
                </a:solidFill>
                <a:effectLst/>
                <a:latin typeface="+mn-lt"/>
                <a:ea typeface="+mn-ea"/>
                <a:cs typeface="+mn-cs"/>
              </a:rPr>
              <a:t> a </a:t>
            </a:r>
            <a:r>
              <a:rPr lang="nb-NO" sz="1200" b="0" kern="1200" dirty="0" err="1">
                <a:solidFill>
                  <a:schemeClr val="tx1"/>
                </a:solidFill>
                <a:effectLst/>
                <a:latin typeface="+mn-lt"/>
                <a:ea typeface="+mn-ea"/>
                <a:cs typeface="+mn-cs"/>
              </a:rPr>
              <a:t>few</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minutes</a:t>
            </a:r>
            <a:r>
              <a:rPr lang="nb-NO" sz="1200" b="0" kern="1200" dirty="0">
                <a:solidFill>
                  <a:schemeClr val="tx1"/>
                </a:solidFill>
                <a:effectLst/>
                <a:latin typeface="+mn-lt"/>
                <a:ea typeface="+mn-ea"/>
                <a:cs typeface="+mn-cs"/>
              </a:rPr>
              <a:t> to </a:t>
            </a:r>
            <a:r>
              <a:rPr lang="nb-NO" sz="1200" b="0" kern="1200" dirty="0" err="1">
                <a:solidFill>
                  <a:schemeClr val="tx1"/>
                </a:solidFill>
                <a:effectLst/>
                <a:latin typeface="+mn-lt"/>
                <a:ea typeface="+mn-ea"/>
                <a:cs typeface="+mn-cs"/>
              </a:rPr>
              <a:t>discuss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statement </a:t>
            </a:r>
            <a:r>
              <a:rPr lang="nb-NO" sz="1200" b="0" kern="1200" dirty="0" err="1">
                <a:solidFill>
                  <a:schemeClr val="tx1"/>
                </a:solidFill>
                <a:effectLst/>
                <a:latin typeface="+mn-lt"/>
                <a:ea typeface="+mn-ea"/>
                <a:cs typeface="+mn-cs"/>
              </a:rPr>
              <a:t>between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themselves</a:t>
            </a:r>
            <a:r>
              <a:rPr lang="nb-NO" sz="1200" b="0" kern="1200" dirty="0">
                <a:solidFill>
                  <a:schemeClr val="tx1"/>
                </a:solidFill>
                <a:effectLst/>
                <a:latin typeface="+mn-lt"/>
                <a:ea typeface="+mn-ea"/>
                <a:cs typeface="+mn-cs"/>
              </a:rPr>
              <a:t>. Is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statement true? </a:t>
            </a:r>
            <a:r>
              <a:rPr lang="nb-NO" sz="1200" b="0" kern="1200" dirty="0" err="1">
                <a:solidFill>
                  <a:schemeClr val="tx1"/>
                </a:solidFill>
                <a:effectLst/>
                <a:latin typeface="+mn-lt"/>
                <a:ea typeface="+mn-ea"/>
                <a:cs typeface="+mn-cs"/>
              </a:rPr>
              <a:t>Why</a:t>
            </a:r>
            <a:r>
              <a:rPr lang="nb-NO" sz="1200" b="0" kern="1200" dirty="0">
                <a:solidFill>
                  <a:schemeClr val="tx1"/>
                </a:solidFill>
                <a:effectLst/>
                <a:latin typeface="+mn-lt"/>
                <a:ea typeface="+mn-ea"/>
                <a:cs typeface="+mn-cs"/>
              </a:rPr>
              <a:t>/</a:t>
            </a:r>
            <a:r>
              <a:rPr lang="nb-NO" sz="1200" b="0" kern="1200" dirty="0" err="1">
                <a:solidFill>
                  <a:schemeClr val="tx1"/>
                </a:solidFill>
                <a:effectLst/>
                <a:latin typeface="+mn-lt"/>
                <a:ea typeface="+mn-ea"/>
                <a:cs typeface="+mn-cs"/>
              </a:rPr>
              <a:t>why</a:t>
            </a:r>
            <a:r>
              <a:rPr lang="nb-NO" sz="1200" b="0" kern="1200" dirty="0">
                <a:solidFill>
                  <a:schemeClr val="tx1"/>
                </a:solidFill>
                <a:effectLst/>
                <a:latin typeface="+mn-lt"/>
                <a:ea typeface="+mn-ea"/>
                <a:cs typeface="+mn-cs"/>
              </a:rPr>
              <a:t> not?</a:t>
            </a:r>
          </a:p>
          <a:p>
            <a:endParaRPr lang="nb-NO" sz="1200" b="0" kern="1200" dirty="0">
              <a:solidFill>
                <a:schemeClr val="tx1"/>
              </a:solidFill>
              <a:effectLst/>
              <a:latin typeface="+mn-lt"/>
              <a:ea typeface="+mn-ea"/>
              <a:cs typeface="+mn-cs"/>
            </a:endParaRPr>
          </a:p>
          <a:p>
            <a:r>
              <a:rPr lang="nb-NO" sz="1200" b="0" kern="1200" dirty="0">
                <a:solidFill>
                  <a:schemeClr val="tx1"/>
                </a:solidFill>
                <a:effectLst/>
                <a:latin typeface="+mn-lt"/>
                <a:ea typeface="+mn-ea"/>
                <a:cs typeface="+mn-cs"/>
              </a:rPr>
              <a:t>Point </a:t>
            </a:r>
            <a:r>
              <a:rPr lang="nb-NO" sz="1200" b="0" kern="1200" dirty="0" err="1">
                <a:solidFill>
                  <a:schemeClr val="tx1"/>
                </a:solidFill>
                <a:effectLst/>
                <a:latin typeface="+mn-lt"/>
                <a:ea typeface="+mn-ea"/>
                <a:cs typeface="+mn-cs"/>
              </a:rPr>
              <a:t>out</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that</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pupils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should</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keep</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this</a:t>
            </a:r>
            <a:r>
              <a:rPr lang="nb-NO" sz="1200" b="0" kern="1200" dirty="0">
                <a:solidFill>
                  <a:schemeClr val="tx1"/>
                </a:solidFill>
                <a:effectLst/>
                <a:latin typeface="+mn-lt"/>
                <a:ea typeface="+mn-ea"/>
                <a:cs typeface="+mn-cs"/>
              </a:rPr>
              <a:t> statement in </a:t>
            </a:r>
            <a:r>
              <a:rPr lang="nb-NO" sz="1200" b="0" kern="1200" dirty="0" err="1">
                <a:solidFill>
                  <a:schemeClr val="tx1"/>
                </a:solidFill>
                <a:effectLst/>
                <a:latin typeface="+mn-lt"/>
                <a:ea typeface="+mn-ea"/>
                <a:cs typeface="+mn-cs"/>
              </a:rPr>
              <a:t>mind</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when</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they</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discuss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the</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dialogue-cards</a:t>
            </a:r>
            <a:r>
              <a:rPr lang="nb-NO" sz="1200" b="0" kern="1200" dirty="0">
                <a:solidFill>
                  <a:schemeClr val="tx1"/>
                </a:solidFill>
                <a:effectLst/>
                <a:latin typeface="+mn-lt"/>
                <a:ea typeface="+mn-ea"/>
                <a:cs typeface="+mn-cs"/>
              </a:rPr>
              <a:t> </a:t>
            </a:r>
            <a:r>
              <a:rPr lang="nb-NO" sz="1200" b="0" kern="1200" dirty="0" err="1">
                <a:solidFill>
                  <a:schemeClr val="tx1"/>
                </a:solidFill>
                <a:effectLst/>
                <a:latin typeface="+mn-lt"/>
                <a:ea typeface="+mn-ea"/>
                <a:cs typeface="+mn-cs"/>
              </a:rPr>
              <a:t>following</a:t>
            </a:r>
            <a:r>
              <a:rPr lang="nb-NO" sz="1200" b="0" kern="1200" dirty="0">
                <a:solidFill>
                  <a:schemeClr val="tx1"/>
                </a:solidFill>
                <a:effectLst/>
                <a:latin typeface="+mn-lt"/>
                <a:ea typeface="+mn-ea"/>
                <a:cs typeface="+mn-cs"/>
              </a:rPr>
              <a:t>.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For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teacher</a:t>
            </a:r>
            <a:r>
              <a:rPr lang="nb-NO" sz="1200" kern="1200" dirty="0">
                <a:solidFill>
                  <a:schemeClr val="tx1"/>
                </a:solidFill>
                <a:effectLst/>
                <a:latin typeface="+mn-lt"/>
                <a:ea typeface="+mn-ea"/>
                <a:cs typeface="+mn-cs"/>
              </a:rPr>
              <a:t>/moderator: </a:t>
            </a:r>
            <a:r>
              <a:rPr lang="nb-NO" sz="1200" kern="1200" dirty="0" err="1">
                <a:solidFill>
                  <a:schemeClr val="tx1"/>
                </a:solidFill>
                <a:effectLst/>
                <a:latin typeface="+mn-lt"/>
                <a:ea typeface="+mn-ea"/>
                <a:cs typeface="+mn-cs"/>
              </a:rPr>
              <a:t>this</a:t>
            </a:r>
            <a:r>
              <a:rPr lang="nb-NO" sz="1200" kern="1200" dirty="0">
                <a:solidFill>
                  <a:schemeClr val="tx1"/>
                </a:solidFill>
                <a:effectLst/>
                <a:latin typeface="+mn-lt"/>
                <a:ea typeface="+mn-ea"/>
                <a:cs typeface="+mn-cs"/>
              </a:rPr>
              <a:t> statement is </a:t>
            </a:r>
            <a:r>
              <a:rPr lang="nb-NO" sz="1200" kern="1200" dirty="0" err="1">
                <a:solidFill>
                  <a:schemeClr val="tx1"/>
                </a:solidFill>
                <a:effectLst/>
                <a:latin typeface="+mn-lt"/>
                <a:ea typeface="+mn-ea"/>
                <a:cs typeface="+mn-cs"/>
              </a:rPr>
              <a:t>meant</a:t>
            </a:r>
            <a:r>
              <a:rPr lang="nb-NO" sz="1200" kern="1200" dirty="0">
                <a:solidFill>
                  <a:schemeClr val="tx1"/>
                </a:solidFill>
                <a:effectLst/>
                <a:latin typeface="+mn-lt"/>
                <a:ea typeface="+mn-ea"/>
                <a:cs typeface="+mn-cs"/>
              </a:rPr>
              <a:t> to </a:t>
            </a:r>
            <a:r>
              <a:rPr lang="nb-NO" sz="1200" kern="1200" dirty="0" err="1">
                <a:solidFill>
                  <a:schemeClr val="tx1"/>
                </a:solidFill>
                <a:effectLst/>
                <a:latin typeface="+mn-lt"/>
                <a:ea typeface="+mn-ea"/>
                <a:cs typeface="+mn-cs"/>
              </a:rPr>
              <a:t>promote</a:t>
            </a:r>
            <a:r>
              <a:rPr lang="nb-NO" sz="1200" kern="1200" dirty="0">
                <a:solidFill>
                  <a:schemeClr val="tx1"/>
                </a:solidFill>
                <a:effectLst/>
                <a:latin typeface="+mn-lt"/>
                <a:ea typeface="+mn-ea"/>
                <a:cs typeface="+mn-cs"/>
              </a:rPr>
              <a:t> an </a:t>
            </a:r>
            <a:r>
              <a:rPr lang="nb-NO" sz="1200" kern="1200" dirty="0" err="1">
                <a:solidFill>
                  <a:schemeClr val="tx1"/>
                </a:solidFill>
                <a:effectLst/>
                <a:latin typeface="+mn-lt"/>
                <a:ea typeface="+mn-ea"/>
                <a:cs typeface="+mn-cs"/>
              </a:rPr>
              <a:t>understanding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fact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exists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on</a:t>
            </a:r>
            <a:r>
              <a:rPr lang="nb-NO" sz="1200" kern="1200" dirty="0">
                <a:solidFill>
                  <a:schemeClr val="tx1"/>
                </a:solidFill>
                <a:effectLst/>
                <a:latin typeface="+mn-lt"/>
                <a:ea typeface="+mn-ea"/>
                <a:cs typeface="+mn-cs"/>
              </a:rPr>
              <a:t> different </a:t>
            </a:r>
            <a:r>
              <a:rPr lang="nb-NO" sz="1200" kern="1200" dirty="0" err="1">
                <a:solidFill>
                  <a:schemeClr val="tx1"/>
                </a:solidFill>
                <a:effectLst/>
                <a:latin typeface="+mn-lt"/>
                <a:ea typeface="+mn-ea"/>
                <a:cs typeface="+mn-cs"/>
              </a:rPr>
              <a:t>levels</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why</a:t>
            </a:r>
            <a:r>
              <a:rPr lang="nb-NO" sz="1200" kern="1200" dirty="0">
                <a:solidFill>
                  <a:schemeClr val="tx1"/>
                </a:solidFill>
                <a:effectLst/>
                <a:latin typeface="+mn-lt"/>
                <a:ea typeface="+mn-ea"/>
                <a:cs typeface="+mn-cs"/>
              </a:rPr>
              <a:t> it is </a:t>
            </a:r>
            <a:r>
              <a:rPr lang="nb-NO" sz="1200" kern="1200" dirty="0" err="1">
                <a:solidFill>
                  <a:schemeClr val="tx1"/>
                </a:solidFill>
                <a:effectLst/>
                <a:latin typeface="+mn-lt"/>
                <a:ea typeface="+mn-ea"/>
                <a:cs typeface="+mn-cs"/>
              </a:rPr>
              <a:t>important</a:t>
            </a:r>
            <a:r>
              <a:rPr lang="nb-NO" sz="1200" kern="1200" dirty="0">
                <a:solidFill>
                  <a:schemeClr val="tx1"/>
                </a:solidFill>
                <a:effectLst/>
                <a:latin typeface="+mn-lt"/>
                <a:ea typeface="+mn-ea"/>
                <a:cs typeface="+mn-cs"/>
              </a:rPr>
              <a:t> to </a:t>
            </a:r>
            <a:r>
              <a:rPr lang="nb-NO" sz="1200" kern="1200" dirty="0" err="1">
                <a:solidFill>
                  <a:schemeClr val="tx1"/>
                </a:solidFill>
                <a:effectLst/>
                <a:latin typeface="+mn-lt"/>
                <a:ea typeface="+mn-ea"/>
                <a:cs typeface="+mn-cs"/>
              </a:rPr>
              <a:t>combat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this</a:t>
            </a:r>
            <a:r>
              <a:rPr lang="nb-NO" sz="1200" kern="1200" dirty="0">
                <a:solidFill>
                  <a:schemeClr val="tx1"/>
                </a:solidFill>
                <a:effectLst/>
                <a:latin typeface="+mn-lt"/>
                <a:ea typeface="+mn-ea"/>
                <a:cs typeface="+mn-cs"/>
              </a:rPr>
              <a:t>. The goal is </a:t>
            </a:r>
            <a:r>
              <a:rPr lang="nb-NO" sz="1200" kern="1200" dirty="0" err="1">
                <a:solidFill>
                  <a:schemeClr val="tx1"/>
                </a:solidFill>
                <a:effectLst/>
                <a:latin typeface="+mn-lt"/>
                <a:ea typeface="+mn-ea"/>
                <a:cs typeface="+mn-cs"/>
              </a:rPr>
              <a:t>that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pupils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throught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dialogue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relect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around</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increase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their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understanding</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endParaRPr lang="nb-NO" sz="1200" kern="1200" dirty="0">
              <a:solidFill>
                <a:schemeClr val="tx1"/>
              </a:solidFill>
              <a:effectLst/>
              <a:latin typeface="+mn-lt"/>
              <a:ea typeface="+mn-ea"/>
              <a:cs typeface="+mn-cs"/>
            </a:endParaRPr>
          </a:p>
          <a:p>
            <a:pPr marL="171450" indent="-171450">
              <a:buFontTx/>
              <a:buChar char="-"/>
            </a:pPr>
            <a:r>
              <a:rPr lang="nb-NO" sz="1200" kern="1200" dirty="0" err="1">
                <a:solidFill>
                  <a:schemeClr val="tx1"/>
                </a:solidFill>
                <a:effectLst/>
                <a:latin typeface="+mn-lt"/>
                <a:ea typeface="+mn-ea"/>
                <a:cs typeface="+mn-cs"/>
              </a:rPr>
              <a:t>What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a:t>
            </a:r>
            <a:r>
              <a:rPr lang="nb-NO" sz="1200" kern="1200" dirty="0">
                <a:solidFill>
                  <a:schemeClr val="tx1"/>
                </a:solidFill>
                <a:effectLst/>
                <a:latin typeface="+mn-lt"/>
                <a:ea typeface="+mn-ea"/>
                <a:cs typeface="+mn-cs"/>
              </a:rPr>
              <a:t> is</a:t>
            </a:r>
          </a:p>
          <a:p>
            <a:pPr marL="171450" indent="-171450">
              <a:buFontTx/>
              <a:buChar char="-"/>
            </a:pPr>
            <a:r>
              <a:rPr lang="nb-NO" sz="1200" kern="1200" dirty="0" err="1">
                <a:solidFill>
                  <a:schemeClr val="tx1"/>
                </a:solidFill>
                <a:effectLst/>
                <a:latin typeface="+mn-lt"/>
                <a:ea typeface="+mn-ea"/>
                <a:cs typeface="+mn-cs"/>
              </a:rPr>
              <a:t>Which</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groups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are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subject</a:t>
            </a:r>
            <a:r>
              <a:rPr lang="nb-NO" sz="1200" kern="1200" dirty="0">
                <a:solidFill>
                  <a:schemeClr val="tx1"/>
                </a:solidFill>
                <a:effectLst/>
                <a:latin typeface="+mn-lt"/>
                <a:ea typeface="+mn-ea"/>
                <a:cs typeface="+mn-cs"/>
              </a:rPr>
              <a:t> to it</a:t>
            </a:r>
          </a:p>
          <a:p>
            <a:pPr marL="171450" indent="-171450">
              <a:buFontTx/>
              <a:buChar char="-"/>
            </a:pPr>
            <a:r>
              <a:rPr lang="nb-NO" sz="1200" kern="1200" dirty="0">
                <a:solidFill>
                  <a:schemeClr val="tx1"/>
                </a:solidFill>
                <a:effectLst/>
                <a:latin typeface="+mn-lt"/>
                <a:ea typeface="+mn-ea"/>
                <a:cs typeface="+mn-cs"/>
              </a:rPr>
              <a:t>How to </a:t>
            </a:r>
            <a:r>
              <a:rPr lang="nb-NO" sz="1200" kern="1200" dirty="0" err="1">
                <a:solidFill>
                  <a:schemeClr val="tx1"/>
                </a:solidFill>
                <a:effectLst/>
                <a:latin typeface="+mn-lt"/>
                <a:ea typeface="+mn-ea"/>
                <a:cs typeface="+mn-cs"/>
              </a:rPr>
              <a:t>prevent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racism</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prejudice</a:t>
            </a:r>
            <a:r>
              <a:rPr lang="nb-NO" sz="1200" kern="1200" dirty="0">
                <a:solidFill>
                  <a:schemeClr val="tx1"/>
                </a:solidFill>
                <a:effectLst/>
                <a:latin typeface="+mn-lt"/>
                <a:ea typeface="+mn-ea"/>
                <a:cs typeface="+mn-cs"/>
              </a:rPr>
              <a:t> in </a:t>
            </a:r>
            <a:r>
              <a:rPr lang="nb-NO" sz="1200" kern="1200" dirty="0" err="1">
                <a:solidFill>
                  <a:schemeClr val="tx1"/>
                </a:solidFill>
                <a:effectLst/>
                <a:latin typeface="+mn-lt"/>
                <a:ea typeface="+mn-ea"/>
                <a:cs typeface="+mn-cs"/>
              </a:rPr>
              <a:t>ones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own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circle</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9</a:t>
            </a:fld>
            <a:endParaRPr lang="nb-NO"/>
          </a:p>
        </p:txBody>
      </p:sp>
    </p:spTree>
    <p:extLst>
      <p:ext uri="{BB962C8B-B14F-4D97-AF65-F5344CB8AC3E}">
        <p14:creationId xmlns:p14="http://schemas.microsoft.com/office/powerpoint/2010/main" val="414248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B6ABD6-BF69-194D-A549-855B99C1C90B}"/>
              </a:ext>
            </a:extLst>
          </p:cNvPr>
          <p:cNvSpPr>
            <a:spLocks noGrp="1"/>
          </p:cNvSpPr>
          <p:nvPr>
            <p:ph type="title" hasCustomPrompt="1"/>
          </p:nvPr>
        </p:nvSpPr>
        <p:spPr>
          <a:xfrm>
            <a:off x="2438399" y="889348"/>
            <a:ext cx="7315202" cy="1527849"/>
          </a:xfrm>
        </p:spPr>
        <p:txBody>
          <a:bodyPr anchor="b"/>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243802A7-1455-BB4A-92A1-05A30AED584C}"/>
              </a:ext>
            </a:extLst>
          </p:cNvPr>
          <p:cNvSpPr>
            <a:spLocks noGrp="1"/>
          </p:cNvSpPr>
          <p:nvPr>
            <p:ph idx="1"/>
          </p:nvPr>
        </p:nvSpPr>
        <p:spPr>
          <a:xfrm>
            <a:off x="2438399" y="2722779"/>
            <a:ext cx="7315201" cy="32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7209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253CD1-35E1-F34B-AA42-7B5AA3C6B24E}"/>
              </a:ext>
            </a:extLst>
          </p:cNvPr>
          <p:cNvSpPr>
            <a:spLocks noGrp="1"/>
          </p:cNvSpPr>
          <p:nvPr>
            <p:ph type="ctrTitle" hasCustomPrompt="1"/>
          </p:nvPr>
        </p:nvSpPr>
        <p:spPr>
          <a:xfrm>
            <a:off x="2150111" y="1910082"/>
            <a:ext cx="7891780" cy="1518921"/>
          </a:xfrm>
          <a:solidFill>
            <a:schemeClr val="tx1"/>
          </a:solidFill>
        </p:spPr>
        <p:txBody>
          <a:bodyPr anchor="b"/>
          <a:lstStyle>
            <a:lvl1pPr algn="ctr">
              <a:defRPr sz="10000">
                <a:solidFill>
                  <a:schemeClr val="tx2"/>
                </a:solidFill>
              </a:defRPr>
            </a:lvl1pPr>
          </a:lstStyle>
          <a:p>
            <a:r>
              <a:rPr lang="nb-NO"/>
              <a:t>OVERKSRIFT</a:t>
            </a:r>
          </a:p>
        </p:txBody>
      </p:sp>
      <p:sp>
        <p:nvSpPr>
          <p:cNvPr id="3" name="Undertittel 2">
            <a:extLst>
              <a:ext uri="{FF2B5EF4-FFF2-40B4-BE49-F238E27FC236}">
                <a16:creationId xmlns:a16="http://schemas.microsoft.com/office/drawing/2014/main" id="{B332D2E6-8107-9D4F-BCD8-4A6475CC4565}"/>
              </a:ext>
            </a:extLst>
          </p:cNvPr>
          <p:cNvSpPr>
            <a:spLocks noGrp="1"/>
          </p:cNvSpPr>
          <p:nvPr>
            <p:ph type="subTitle" idx="1"/>
          </p:nvPr>
        </p:nvSpPr>
        <p:spPr>
          <a:xfrm>
            <a:off x="1524000" y="3990345"/>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Tree>
    <p:extLst>
      <p:ext uri="{BB962C8B-B14F-4D97-AF65-F5344CB8AC3E}">
        <p14:creationId xmlns:p14="http://schemas.microsoft.com/office/powerpoint/2010/main" val="3410669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A56EDDD-8F88-EA47-9059-FC3B42753E7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4595D81-CAA6-AD43-8CD5-1AF0891D6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DC9B07-02EB-C34B-A173-952D9AB254D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F2452-749C-1541-BF60-839119562080}" type="datetimeFigureOut">
              <a:rPr lang="nb-NO" smtClean="0"/>
              <a:t>09.05.2023</a:t>
            </a:fld>
            <a:endParaRPr lang="nb-NO"/>
          </a:p>
        </p:txBody>
      </p:sp>
      <p:sp>
        <p:nvSpPr>
          <p:cNvPr id="5" name="Plassholder for bunntekst 4">
            <a:extLst>
              <a:ext uri="{FF2B5EF4-FFF2-40B4-BE49-F238E27FC236}">
                <a16:creationId xmlns:a16="http://schemas.microsoft.com/office/drawing/2014/main" id="{35A1AEB1-AF61-9C4B-A1A6-D1353A6A6E4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FC202C6-7B0E-A044-A133-60BC3A34702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DAECF-70BF-E84C-993D-17A3F7B48619}" type="slidenum">
              <a:rPr lang="nb-NO" smtClean="0"/>
              <a:t>‹#›</a:t>
            </a:fld>
            <a:endParaRPr lang="nb-NO"/>
          </a:p>
        </p:txBody>
      </p:sp>
    </p:spTree>
    <p:extLst>
      <p:ext uri="{BB962C8B-B14F-4D97-AF65-F5344CB8AC3E}">
        <p14:creationId xmlns:p14="http://schemas.microsoft.com/office/powerpoint/2010/main" val="1105226139"/>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377"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9.emf"/><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2.emf"/></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5.emf"/><Relationship Id="rId11" Type="http://schemas.openxmlformats.org/officeDocument/2006/relationships/image" Target="../media/image40.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amnesty.org/en/what-we-do/discrimination/"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antirasistisk.n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amnesty.org/en/what-we-do/universal-declaration-of-human-rights/" TargetMode="External"/><Relationship Id="rId7" Type="http://schemas.openxmlformats.org/officeDocument/2006/relationships/hyperlink" Target="https://amnesty.no/fns-verdenserklaering-om-menneskerettighete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hyperlink" Target="https://www.youtube.com/watch?v=6e8m8L9BFa4" TargetMode="External"/><Relationship Id="rId4" Type="http://schemas.openxmlformats.org/officeDocument/2006/relationships/hyperlink" Target="https://www.youtube.com/watch?v=eEbbqPmqoTk" TargetMode="Externa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323957F-A2F5-BB8A-E4E9-0070487996BD}"/>
              </a:ext>
            </a:extLst>
          </p:cNvPr>
          <p:cNvSpPr/>
          <p:nvPr/>
        </p:nvSpPr>
        <p:spPr>
          <a:xfrm>
            <a:off x="0" y="0"/>
            <a:ext cx="12192000" cy="6858000"/>
          </a:xfrm>
          <a:prstGeom prst="rect">
            <a:avLst/>
          </a:prstGeom>
          <a:blipFill>
            <a:blip r:embed="rId3"/>
            <a:srcRect/>
            <a:stretch>
              <a:fillRect t="-6806" b="-1293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7" name="Bilde 6" descr="Et bilde som inneholder tekst&#10;&#10;Automatisk generert beskrivelse">
            <a:extLst>
              <a:ext uri="{FF2B5EF4-FFF2-40B4-BE49-F238E27FC236}">
                <a16:creationId xmlns:a16="http://schemas.microsoft.com/office/drawing/2014/main" id="{32D401FF-4876-6366-E44D-437B74644FA8}"/>
              </a:ext>
            </a:extLst>
          </p:cNvPr>
          <p:cNvPicPr>
            <a:picLocks noChangeAspect="1"/>
          </p:cNvPicPr>
          <p:nvPr/>
        </p:nvPicPr>
        <p:blipFill>
          <a:blip r:embed="rId4"/>
          <a:stretch>
            <a:fillRect/>
          </a:stretch>
        </p:blipFill>
        <p:spPr>
          <a:xfrm>
            <a:off x="327807" y="5767754"/>
            <a:ext cx="3155039" cy="824962"/>
          </a:xfrm>
          <a:prstGeom prst="rect">
            <a:avLst/>
          </a:prstGeom>
        </p:spPr>
      </p:pic>
    </p:spTree>
    <p:extLst>
      <p:ext uri="{BB962C8B-B14F-4D97-AF65-F5344CB8AC3E}">
        <p14:creationId xmlns:p14="http://schemas.microsoft.com/office/powerpoint/2010/main" val="157484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2667003" y="2757600"/>
            <a:ext cx="6857993" cy="671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err="1">
                <a:solidFill>
                  <a:schemeClr val="bg1">
                    <a:lumMod val="95000"/>
                  </a:schemeClr>
                </a:solidFill>
                <a:latin typeface="+mj-lt"/>
              </a:rPr>
              <a:t>Everyone</a:t>
            </a:r>
            <a:r>
              <a:rPr lang="nb-NO" sz="5000" b="0">
                <a:solidFill>
                  <a:schemeClr val="bg1">
                    <a:lumMod val="95000"/>
                  </a:schemeClr>
                </a:solidFill>
                <a:latin typeface="+mj-lt"/>
              </a:rPr>
              <a:t> </a:t>
            </a:r>
            <a:r>
              <a:rPr lang="nb-NO" sz="5000" b="0" err="1">
                <a:solidFill>
                  <a:schemeClr val="bg1">
                    <a:lumMod val="95000"/>
                  </a:schemeClr>
                </a:solidFill>
                <a:latin typeface="+mj-lt"/>
              </a:rPr>
              <a:t>discriminates</a:t>
            </a:r>
            <a:endParaRPr lang="nb-NO" sz="5000" b="0">
              <a:solidFill>
                <a:schemeClr val="bg1">
                  <a:lumMod val="95000"/>
                </a:schemeClr>
              </a:solidFill>
              <a:latin typeface="+mj-lt"/>
            </a:endParaRP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1"/>
                </a:solidFill>
                <a:latin typeface="Arial" panose="020B0604020202020204" pitchFamily="34" charset="0"/>
                <a:cs typeface="Arial" panose="020B0604020202020204" pitchFamily="34" charset="0"/>
              </a:rPr>
              <a:t>Racism</a:t>
            </a:r>
            <a:r>
              <a:rPr lang="nb-NO" sz="1600" b="1">
                <a:solidFill>
                  <a:schemeClr val="tx1"/>
                </a:solidFill>
                <a:latin typeface="Arial" panose="020B0604020202020204" pitchFamily="34" charset="0"/>
                <a:cs typeface="Arial" panose="020B0604020202020204" pitchFamily="34" charset="0"/>
              </a:rPr>
              <a:t> and </a:t>
            </a:r>
            <a:r>
              <a:rPr lang="nb-NO" sz="1600" b="1" err="1">
                <a:solidFill>
                  <a:schemeClr val="tx1"/>
                </a:solidFill>
                <a:latin typeface="Arial" panose="020B0604020202020204" pitchFamily="34" charset="0"/>
                <a:cs typeface="Arial" panose="020B0604020202020204" pitchFamily="34" charset="0"/>
              </a:rPr>
              <a:t>discrimination</a:t>
            </a:r>
            <a:endParaRPr lang="nb-NO" sz="1600" b="1">
              <a:solidFill>
                <a:schemeClr val="tx1"/>
              </a:solidFill>
              <a:latin typeface="Arial" panose="020B0604020202020204" pitchFamily="34" charset="0"/>
              <a:cs typeface="Arial" panose="020B0604020202020204" pitchFamily="34" charset="0"/>
            </a:endParaRPr>
          </a:p>
        </p:txBody>
      </p:sp>
      <p:sp>
        <p:nvSpPr>
          <p:cNvPr id="9" name="Tittel 5">
            <a:extLst>
              <a:ext uri="{FF2B5EF4-FFF2-40B4-BE49-F238E27FC236}">
                <a16:creationId xmlns:a16="http://schemas.microsoft.com/office/drawing/2014/main" id="{E5B4F379-441A-6EE7-17C5-3BEC5A7B7E36}"/>
              </a:ext>
            </a:extLst>
          </p:cNvPr>
          <p:cNvSpPr txBox="1">
            <a:spLocks/>
          </p:cNvSpPr>
          <p:nvPr/>
        </p:nvSpPr>
        <p:spPr>
          <a:xfrm>
            <a:off x="4850076" y="1243846"/>
            <a:ext cx="249184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STATEMENT</a:t>
            </a:r>
          </a:p>
        </p:txBody>
      </p:sp>
      <p:pic>
        <p:nvPicPr>
          <p:cNvPr id="7" name="Bilde 6" descr="Et bilde som inneholder natthimmel&#10;&#10;Automatisk generert beskrivelse">
            <a:extLst>
              <a:ext uri="{FF2B5EF4-FFF2-40B4-BE49-F238E27FC236}">
                <a16:creationId xmlns:a16="http://schemas.microsoft.com/office/drawing/2014/main" id="{DDC1435F-22A8-4A7D-39EB-DA99825E17F4}"/>
              </a:ext>
            </a:extLst>
          </p:cNvPr>
          <p:cNvPicPr>
            <a:picLocks noChangeAspect="1"/>
          </p:cNvPicPr>
          <p:nvPr/>
        </p:nvPicPr>
        <p:blipFill>
          <a:blip r:embed="rId3">
            <a:duotone>
              <a:schemeClr val="accent5">
                <a:shade val="45000"/>
                <a:satMod val="135000"/>
              </a:schemeClr>
              <a:prstClr val="white"/>
            </a:duotone>
          </a:blip>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387662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EA8B59-C95F-3741-9462-DDC25D5722B9}"/>
              </a:ext>
            </a:extLst>
          </p:cNvPr>
          <p:cNvSpPr>
            <a:spLocks noGrp="1"/>
          </p:cNvSpPr>
          <p:nvPr>
            <p:ph idx="1"/>
          </p:nvPr>
        </p:nvSpPr>
        <p:spPr>
          <a:xfrm>
            <a:off x="2564739" y="2604052"/>
            <a:ext cx="7295322" cy="2263467"/>
          </a:xfrm>
        </p:spPr>
        <p:txBody>
          <a:bodyPr vert="horz" lIns="91440" tIns="45720" rIns="91440" bIns="45720" rtlCol="0" anchor="t">
            <a:noAutofit/>
          </a:bodyPr>
          <a:lstStyle/>
          <a:p>
            <a:pPr marL="0" indent="0" algn="ctr">
              <a:lnSpc>
                <a:spcPct val="100000"/>
              </a:lnSpc>
              <a:buNone/>
            </a:pPr>
            <a:r>
              <a:rPr lang="nb-NO" sz="2400" dirty="0">
                <a:solidFill>
                  <a:schemeClr val="tx1"/>
                </a:solidFill>
                <a:latin typeface="Arial"/>
                <a:cs typeface="Arial"/>
              </a:rPr>
              <a:t>«</a:t>
            </a:r>
            <a:r>
              <a:rPr lang="nb-NO" sz="2400" dirty="0" err="1">
                <a:solidFill>
                  <a:schemeClr val="tx1"/>
                </a:solidFill>
                <a:latin typeface="Arial"/>
                <a:cs typeface="Arial"/>
              </a:rPr>
              <a:t>Miryam</a:t>
            </a:r>
            <a:r>
              <a:rPr lang="nb-NO" sz="2400" dirty="0">
                <a:solidFill>
                  <a:schemeClr val="tx1"/>
                </a:solidFill>
                <a:latin typeface="Arial"/>
                <a:cs typeface="Arial"/>
              </a:rPr>
              <a:t>»</a:t>
            </a:r>
            <a:r>
              <a:rPr lang="en-GB" sz="2400" noProof="0" dirty="0">
                <a:solidFill>
                  <a:schemeClr val="tx1"/>
                </a:solidFill>
              </a:rPr>
              <a:t> is a woman of Iranian descent, born and raised in Lillehammer. </a:t>
            </a:r>
            <a:r>
              <a:rPr lang="en-GB" sz="2400" dirty="0">
                <a:solidFill>
                  <a:schemeClr val="tx1"/>
                </a:solidFill>
              </a:rPr>
              <a:t>She</a:t>
            </a:r>
            <a:r>
              <a:rPr lang="en-GB" sz="2400" noProof="0" dirty="0">
                <a:solidFill>
                  <a:schemeClr val="tx1"/>
                </a:solidFill>
              </a:rPr>
              <a:t> participates at an event at the local library, and an unknown woman compliments </a:t>
            </a:r>
            <a:r>
              <a:rPr lang="en-GB" sz="2400" dirty="0">
                <a:solidFill>
                  <a:schemeClr val="tx1"/>
                </a:solidFill>
              </a:rPr>
              <a:t>her</a:t>
            </a:r>
            <a:r>
              <a:rPr lang="en-GB" sz="2400" noProof="0" dirty="0">
                <a:solidFill>
                  <a:schemeClr val="tx1"/>
                </a:solidFill>
              </a:rPr>
              <a:t> on </a:t>
            </a:r>
            <a:r>
              <a:rPr lang="en-GB" sz="2400" dirty="0">
                <a:solidFill>
                  <a:schemeClr val="tx1"/>
                </a:solidFill>
              </a:rPr>
              <a:t>her</a:t>
            </a:r>
            <a:r>
              <a:rPr lang="en-GB" sz="2400" noProof="0" dirty="0">
                <a:solidFill>
                  <a:schemeClr val="tx1"/>
                </a:solidFill>
              </a:rPr>
              <a:t> Norwegian pronunciation.</a:t>
            </a:r>
          </a:p>
          <a:p>
            <a:pPr marL="0" indent="0" algn="ctr">
              <a:lnSpc>
                <a:spcPct val="100000"/>
              </a:lnSpc>
              <a:buNone/>
            </a:pPr>
            <a:endParaRPr lang="nb-NO" sz="2400" dirty="0">
              <a:solidFill>
                <a:schemeClr val="tx1"/>
              </a:solidFill>
              <a:latin typeface="Arial"/>
              <a:cs typeface="Arial"/>
            </a:endParaRP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B8B5861F-1973-2745-B4DC-FF1F63A931E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F6392499-850C-323A-4ED5-9AC0E5B0410F}"/>
              </a:ext>
            </a:extLst>
          </p:cNvPr>
          <p:cNvSpPr/>
          <p:nvPr/>
        </p:nvSpPr>
        <p:spPr>
          <a:xfrm>
            <a:off x="3104321" y="4959117"/>
            <a:ext cx="6096000" cy="830997"/>
          </a:xfrm>
          <a:prstGeom prst="rect">
            <a:avLst/>
          </a:prstGeom>
        </p:spPr>
        <p:txBody>
          <a:bodyPr>
            <a:spAutoFit/>
          </a:bodyPr>
          <a:lstStyle/>
          <a:p>
            <a:pPr marL="0" indent="0" algn="ctr">
              <a:lnSpc>
                <a:spcPct val="100000"/>
              </a:lnSpc>
              <a:buNone/>
            </a:pPr>
            <a:r>
              <a:rPr lang="en-GB" sz="2400" b="1" noProof="0" dirty="0">
                <a:solidFill>
                  <a:schemeClr val="tx1"/>
                </a:solidFill>
              </a:rPr>
              <a:t>How may </a:t>
            </a:r>
            <a:r>
              <a:rPr lang="en-GB" sz="2400" b="1" noProof="0" dirty="0" err="1">
                <a:solidFill>
                  <a:schemeClr val="tx1"/>
                </a:solidFill>
              </a:rPr>
              <a:t>Miryam</a:t>
            </a:r>
            <a:r>
              <a:rPr lang="en-GB" sz="2400" b="1" noProof="0" dirty="0">
                <a:solidFill>
                  <a:schemeClr val="tx1"/>
                </a:solidFill>
              </a:rPr>
              <a:t> react to this comment?</a:t>
            </a:r>
          </a:p>
        </p:txBody>
      </p:sp>
      <p:pic>
        <p:nvPicPr>
          <p:cNvPr id="19" name="Bilde 18" descr="Et bilde som inneholder mørk, natthimmel&#10;&#10;Automatisk generert beskrivelse">
            <a:extLst>
              <a:ext uri="{FF2B5EF4-FFF2-40B4-BE49-F238E27FC236}">
                <a16:creationId xmlns:a16="http://schemas.microsoft.com/office/drawing/2014/main" id="{D308D800-7629-EDE3-E0B5-98098D448ABC}"/>
              </a:ext>
            </a:extLst>
          </p:cNvPr>
          <p:cNvPicPr>
            <a:picLocks noChangeAspect="1"/>
          </p:cNvPicPr>
          <p:nvPr/>
        </p:nvPicPr>
        <p:blipFill>
          <a:blip r:embed="rId3"/>
          <a:stretch>
            <a:fillRect/>
          </a:stretch>
        </p:blipFill>
        <p:spPr>
          <a:xfrm>
            <a:off x="10929391" y="5790114"/>
            <a:ext cx="944285" cy="786904"/>
          </a:xfrm>
          <a:prstGeom prst="rect">
            <a:avLst/>
          </a:prstGeom>
        </p:spPr>
      </p:pic>
      <p:sp>
        <p:nvSpPr>
          <p:cNvPr id="20" name="Tittel 5">
            <a:extLst>
              <a:ext uri="{FF2B5EF4-FFF2-40B4-BE49-F238E27FC236}">
                <a16:creationId xmlns:a16="http://schemas.microsoft.com/office/drawing/2014/main" id="{18BAB507-86BB-8D92-CE4E-D0B470CF9D70}"/>
              </a:ext>
            </a:extLst>
          </p:cNvPr>
          <p:cNvSpPr txBox="1">
            <a:spLocks/>
          </p:cNvSpPr>
          <p:nvPr/>
        </p:nvSpPr>
        <p:spPr>
          <a:xfrm>
            <a:off x="5538603" y="1220400"/>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pic>
        <p:nvPicPr>
          <p:cNvPr id="7" name="Bilde 6">
            <a:extLst>
              <a:ext uri="{FF2B5EF4-FFF2-40B4-BE49-F238E27FC236}">
                <a16:creationId xmlns:a16="http://schemas.microsoft.com/office/drawing/2014/main" id="{E39AC899-D576-2A77-2424-F47465D97740}"/>
              </a:ext>
            </a:extLst>
          </p:cNvPr>
          <p:cNvPicPr>
            <a:picLocks noChangeAspect="1"/>
          </p:cNvPicPr>
          <p:nvPr/>
        </p:nvPicPr>
        <p:blipFill>
          <a:blip r:embed="rId4"/>
          <a:stretch>
            <a:fillRect/>
          </a:stretch>
        </p:blipFill>
        <p:spPr>
          <a:xfrm>
            <a:off x="1086009" y="4319393"/>
            <a:ext cx="1532399" cy="2116170"/>
          </a:xfrm>
          <a:prstGeom prst="rect">
            <a:avLst/>
          </a:prstGeom>
        </p:spPr>
      </p:pic>
    </p:spTree>
    <p:extLst>
      <p:ext uri="{BB962C8B-B14F-4D97-AF65-F5344CB8AC3E}">
        <p14:creationId xmlns:p14="http://schemas.microsoft.com/office/powerpoint/2010/main" val="2927522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2670715" y="2091287"/>
            <a:ext cx="6850568" cy="3192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latin typeface="Arial"/>
                <a:cs typeface="Arial"/>
              </a:rPr>
              <a:t>«Sara» is a 25 </a:t>
            </a:r>
            <a:r>
              <a:rPr lang="nb-NO" sz="2400" dirty="0" err="1">
                <a:solidFill>
                  <a:schemeClr val="tx1"/>
                </a:solidFill>
                <a:latin typeface="Arial"/>
                <a:cs typeface="Arial"/>
              </a:rPr>
              <a:t>year</a:t>
            </a:r>
            <a:r>
              <a:rPr lang="nb-NO" sz="2400" dirty="0">
                <a:solidFill>
                  <a:schemeClr val="tx1"/>
                </a:solidFill>
                <a:latin typeface="Arial"/>
                <a:cs typeface="Arial"/>
              </a:rPr>
              <a:t> old </a:t>
            </a:r>
            <a:r>
              <a:rPr lang="nb-NO" sz="2400" dirty="0" err="1">
                <a:solidFill>
                  <a:schemeClr val="tx1"/>
                </a:solidFill>
                <a:latin typeface="Arial"/>
                <a:cs typeface="Arial"/>
              </a:rPr>
              <a:t>woman</a:t>
            </a:r>
            <a:r>
              <a:rPr lang="nb-NO" sz="2400" dirty="0">
                <a:solidFill>
                  <a:schemeClr val="tx1"/>
                </a:solidFill>
                <a:latin typeface="Arial"/>
                <a:cs typeface="Arial"/>
              </a:rPr>
              <a:t> </a:t>
            </a:r>
            <a:r>
              <a:rPr lang="nb-NO" sz="2400" dirty="0" err="1">
                <a:solidFill>
                  <a:schemeClr val="tx1"/>
                </a:solidFill>
                <a:latin typeface="Arial"/>
                <a:cs typeface="Arial"/>
              </a:rPr>
              <a:t>of</a:t>
            </a:r>
            <a:r>
              <a:rPr lang="nb-NO" sz="2400" dirty="0">
                <a:solidFill>
                  <a:schemeClr val="tx1"/>
                </a:solidFill>
                <a:latin typeface="Arial"/>
                <a:cs typeface="Arial"/>
              </a:rPr>
              <a:t> </a:t>
            </a:r>
            <a:r>
              <a:rPr lang="nb-NO" sz="2400" dirty="0" err="1">
                <a:solidFill>
                  <a:schemeClr val="tx1"/>
                </a:solidFill>
                <a:latin typeface="Arial"/>
                <a:cs typeface="Arial"/>
              </a:rPr>
              <a:t>Somalian</a:t>
            </a:r>
            <a:r>
              <a:rPr lang="nb-NO" sz="2400" dirty="0">
                <a:solidFill>
                  <a:schemeClr val="tx1"/>
                </a:solidFill>
                <a:latin typeface="Arial"/>
                <a:cs typeface="Arial"/>
              </a:rPr>
              <a:t> descent. </a:t>
            </a:r>
            <a:r>
              <a:rPr lang="nb-NO" sz="2400" dirty="0" err="1">
                <a:solidFill>
                  <a:schemeClr val="tx1"/>
                </a:solidFill>
                <a:latin typeface="Arial"/>
                <a:cs typeface="Arial"/>
              </a:rPr>
              <a:t>While</a:t>
            </a:r>
            <a:r>
              <a:rPr lang="nb-NO" sz="2400" dirty="0">
                <a:solidFill>
                  <a:schemeClr val="tx1"/>
                </a:solidFill>
                <a:latin typeface="Arial"/>
                <a:cs typeface="Arial"/>
              </a:rPr>
              <a:t> in airport </a:t>
            </a:r>
            <a:r>
              <a:rPr lang="nb-NO" sz="2400" dirty="0" err="1">
                <a:solidFill>
                  <a:schemeClr val="tx1"/>
                </a:solidFill>
                <a:latin typeface="Arial"/>
                <a:cs typeface="Arial"/>
              </a:rPr>
              <a:t>security</a:t>
            </a:r>
            <a:r>
              <a:rPr lang="nb-NO" sz="2400" dirty="0">
                <a:solidFill>
                  <a:schemeClr val="tx1"/>
                </a:solidFill>
                <a:latin typeface="Arial"/>
                <a:cs typeface="Arial"/>
              </a:rPr>
              <a:t> at Gardemoen a </a:t>
            </a:r>
            <a:r>
              <a:rPr lang="nb-NO" sz="2400" dirty="0" err="1">
                <a:solidFill>
                  <a:schemeClr val="tx1"/>
                </a:solidFill>
                <a:latin typeface="Arial"/>
                <a:cs typeface="Arial"/>
              </a:rPr>
              <a:t>security</a:t>
            </a:r>
            <a:r>
              <a:rPr lang="nb-NO" sz="2400" dirty="0">
                <a:solidFill>
                  <a:schemeClr val="tx1"/>
                </a:solidFill>
                <a:latin typeface="Arial"/>
                <a:cs typeface="Arial"/>
              </a:rPr>
              <a:t> </a:t>
            </a:r>
            <a:r>
              <a:rPr lang="nb-NO" sz="2400" dirty="0" err="1">
                <a:solidFill>
                  <a:schemeClr val="tx1"/>
                </a:solidFill>
                <a:latin typeface="Arial"/>
                <a:cs typeface="Arial"/>
              </a:rPr>
              <a:t>guard</a:t>
            </a:r>
            <a:r>
              <a:rPr lang="nb-NO" sz="2400" dirty="0">
                <a:solidFill>
                  <a:schemeClr val="tx1"/>
                </a:solidFill>
                <a:latin typeface="Arial"/>
                <a:cs typeface="Arial"/>
              </a:rPr>
              <a:t> asks her to </a:t>
            </a:r>
            <a:r>
              <a:rPr lang="nb-NO" sz="2400" dirty="0" err="1">
                <a:solidFill>
                  <a:schemeClr val="tx1"/>
                </a:solidFill>
                <a:latin typeface="Arial"/>
                <a:cs typeface="Arial"/>
              </a:rPr>
              <a:t>take</a:t>
            </a:r>
            <a:r>
              <a:rPr lang="nb-NO" sz="2400" dirty="0">
                <a:solidFill>
                  <a:schemeClr val="tx1"/>
                </a:solidFill>
                <a:latin typeface="Arial"/>
                <a:cs typeface="Arial"/>
              </a:rPr>
              <a:t> </a:t>
            </a:r>
            <a:r>
              <a:rPr lang="nb-NO" sz="2400" dirty="0" err="1">
                <a:solidFill>
                  <a:schemeClr val="tx1"/>
                </a:solidFill>
                <a:latin typeface="Arial"/>
                <a:cs typeface="Arial"/>
              </a:rPr>
              <a:t>off</a:t>
            </a:r>
            <a:r>
              <a:rPr lang="nb-NO" sz="2400" dirty="0">
                <a:solidFill>
                  <a:schemeClr val="tx1"/>
                </a:solidFill>
                <a:latin typeface="Arial"/>
                <a:cs typeface="Arial"/>
              </a:rPr>
              <a:t> her hijab in </a:t>
            </a:r>
            <a:r>
              <a:rPr lang="nb-NO" sz="2400" dirty="0" err="1">
                <a:solidFill>
                  <a:schemeClr val="tx1"/>
                </a:solidFill>
                <a:latin typeface="Arial"/>
                <a:cs typeface="Arial"/>
              </a:rPr>
              <a:t>public</a:t>
            </a:r>
            <a:r>
              <a:rPr lang="nb-NO" sz="2400" dirty="0">
                <a:solidFill>
                  <a:schemeClr val="tx1"/>
                </a:solidFill>
                <a:latin typeface="Arial"/>
                <a:cs typeface="Arial"/>
              </a:rPr>
              <a:t> for </a:t>
            </a:r>
            <a:r>
              <a:rPr lang="nb-NO" sz="2400" dirty="0" err="1">
                <a:solidFill>
                  <a:schemeClr val="tx1"/>
                </a:solidFill>
                <a:latin typeface="Arial"/>
                <a:cs typeface="Arial"/>
              </a:rPr>
              <a:t>closer</a:t>
            </a:r>
            <a:r>
              <a:rPr lang="nb-NO" sz="2400" dirty="0">
                <a:solidFill>
                  <a:schemeClr val="tx1"/>
                </a:solidFill>
                <a:latin typeface="Arial"/>
                <a:cs typeface="Arial"/>
              </a:rPr>
              <a:t> </a:t>
            </a:r>
            <a:r>
              <a:rPr lang="nb-NO" sz="2400" dirty="0" err="1">
                <a:solidFill>
                  <a:schemeClr val="tx1"/>
                </a:solidFill>
                <a:latin typeface="Arial"/>
                <a:cs typeface="Arial"/>
              </a:rPr>
              <a:t>inspection</a:t>
            </a:r>
            <a:r>
              <a:rPr lang="nb-NO" sz="2400" dirty="0">
                <a:solidFill>
                  <a:schemeClr val="tx1"/>
                </a:solidFill>
                <a:latin typeface="Arial"/>
                <a:cs typeface="Arial"/>
              </a:rPr>
              <a:t>.</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02F68FBD-7D49-EE41-BAA9-1731833CF1C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C0905A10-57C5-056B-6758-366EA6AAF015}"/>
              </a:ext>
            </a:extLst>
          </p:cNvPr>
          <p:cNvSpPr/>
          <p:nvPr/>
        </p:nvSpPr>
        <p:spPr>
          <a:xfrm>
            <a:off x="3048000" y="4452660"/>
            <a:ext cx="6096000" cy="830997"/>
          </a:xfrm>
          <a:prstGeom prst="rect">
            <a:avLst/>
          </a:prstGeom>
        </p:spPr>
        <p:txBody>
          <a:bodyPr>
            <a:spAutoFit/>
          </a:bodyPr>
          <a:lstStyle/>
          <a:p>
            <a:pPr algn="ctr"/>
            <a:r>
              <a:rPr lang="nb-NO" sz="2400" b="1" dirty="0">
                <a:cs typeface="Arial"/>
              </a:rPr>
              <a:t>To </a:t>
            </a:r>
            <a:r>
              <a:rPr lang="nb-NO" sz="2400" b="1" dirty="0" err="1">
                <a:cs typeface="Arial"/>
              </a:rPr>
              <a:t>which</a:t>
            </a:r>
            <a:r>
              <a:rPr lang="nb-NO" sz="2400" b="1" dirty="0">
                <a:cs typeface="Arial"/>
              </a:rPr>
              <a:t> </a:t>
            </a:r>
            <a:r>
              <a:rPr lang="nb-NO" sz="2400" b="1" dirty="0" err="1">
                <a:cs typeface="Arial"/>
              </a:rPr>
              <a:t>extent</a:t>
            </a:r>
            <a:r>
              <a:rPr lang="nb-NO" sz="2400" b="1" dirty="0">
                <a:cs typeface="Arial"/>
              </a:rPr>
              <a:t> do </a:t>
            </a:r>
            <a:r>
              <a:rPr lang="nb-NO" sz="2400" b="1" dirty="0" err="1">
                <a:cs typeface="Arial"/>
              </a:rPr>
              <a:t>you</a:t>
            </a:r>
            <a:r>
              <a:rPr lang="nb-NO" sz="2400" b="1" dirty="0">
                <a:cs typeface="Arial"/>
              </a:rPr>
              <a:t> </a:t>
            </a:r>
            <a:r>
              <a:rPr lang="nb-NO" sz="2400" b="1" dirty="0" err="1">
                <a:cs typeface="Arial"/>
              </a:rPr>
              <a:t>think</a:t>
            </a:r>
            <a:r>
              <a:rPr lang="nb-NO" sz="2400" b="1" dirty="0">
                <a:cs typeface="Arial"/>
              </a:rPr>
              <a:t> </a:t>
            </a:r>
            <a:r>
              <a:rPr lang="nb-NO" sz="2400" b="1" dirty="0" err="1">
                <a:cs typeface="Arial"/>
              </a:rPr>
              <a:t>this</a:t>
            </a:r>
            <a:r>
              <a:rPr lang="nb-NO" sz="2400" b="1" dirty="0">
                <a:cs typeface="Arial"/>
              </a:rPr>
              <a:t> </a:t>
            </a:r>
            <a:r>
              <a:rPr lang="nb-NO" sz="2400" b="1" dirty="0" err="1">
                <a:cs typeface="Arial"/>
              </a:rPr>
              <a:t>situation</a:t>
            </a:r>
            <a:r>
              <a:rPr lang="nb-NO" sz="2400" b="1" dirty="0">
                <a:cs typeface="Arial"/>
              </a:rPr>
              <a:t> is </a:t>
            </a:r>
            <a:r>
              <a:rPr lang="nb-NO" sz="2400" b="1" dirty="0" err="1">
                <a:cs typeface="Arial"/>
              </a:rPr>
              <a:t>about</a:t>
            </a:r>
            <a:r>
              <a:rPr lang="nb-NO" sz="2400" b="1" dirty="0">
                <a:cs typeface="Arial"/>
              </a:rPr>
              <a:t> </a:t>
            </a:r>
            <a:r>
              <a:rPr lang="nb-NO" sz="2400" b="1" dirty="0" err="1">
                <a:cs typeface="Arial"/>
              </a:rPr>
              <a:t>security</a:t>
            </a:r>
            <a:r>
              <a:rPr lang="nb-NO" sz="2400" b="1" dirty="0">
                <a:cs typeface="Arial"/>
              </a:rPr>
              <a:t>?</a:t>
            </a:r>
            <a:endParaRPr lang="nb-NO" sz="2400" dirty="0"/>
          </a:p>
        </p:txBody>
      </p:sp>
      <p:sp>
        <p:nvSpPr>
          <p:cNvPr id="18" name="Tittel 5">
            <a:extLst>
              <a:ext uri="{FF2B5EF4-FFF2-40B4-BE49-F238E27FC236}">
                <a16:creationId xmlns:a16="http://schemas.microsoft.com/office/drawing/2014/main" id="{0B8802D6-5E00-E7B7-4F24-86508565D77E}"/>
              </a:ext>
            </a:extLst>
          </p:cNvPr>
          <p:cNvSpPr txBox="1">
            <a:spLocks/>
          </p:cNvSpPr>
          <p:nvPr/>
        </p:nvSpPr>
        <p:spPr>
          <a:xfrm>
            <a:off x="5482281" y="1199851"/>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a:t>
            </a:r>
          </a:p>
        </p:txBody>
      </p:sp>
    </p:spTree>
    <p:extLst>
      <p:ext uri="{BB962C8B-B14F-4D97-AF65-F5344CB8AC3E}">
        <p14:creationId xmlns:p14="http://schemas.microsoft.com/office/powerpoint/2010/main" val="427137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703366" y="2352531"/>
            <a:ext cx="4785268" cy="2152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latin typeface="Arial"/>
                <a:cs typeface="Arial"/>
              </a:rPr>
              <a:t>A </a:t>
            </a:r>
            <a:r>
              <a:rPr lang="nb-NO" sz="2400" dirty="0" err="1">
                <a:solidFill>
                  <a:schemeClr val="tx1"/>
                </a:solidFill>
                <a:latin typeface="Arial"/>
                <a:cs typeface="Arial"/>
              </a:rPr>
              <a:t>young</a:t>
            </a:r>
            <a:r>
              <a:rPr lang="nb-NO" sz="2400" dirty="0">
                <a:solidFill>
                  <a:schemeClr val="tx1"/>
                </a:solidFill>
                <a:latin typeface="Arial"/>
                <a:cs typeface="Arial"/>
              </a:rPr>
              <a:t> boy </a:t>
            </a:r>
            <a:r>
              <a:rPr lang="nb-NO" sz="2400" dirty="0" err="1">
                <a:solidFill>
                  <a:schemeClr val="tx1"/>
                </a:solidFill>
                <a:latin typeface="Arial"/>
                <a:cs typeface="Arial"/>
              </a:rPr>
              <a:t>stops</a:t>
            </a:r>
            <a:r>
              <a:rPr lang="nb-NO" sz="2400" dirty="0">
                <a:solidFill>
                  <a:schemeClr val="tx1"/>
                </a:solidFill>
                <a:latin typeface="Arial"/>
                <a:cs typeface="Arial"/>
              </a:rPr>
              <a:t> </a:t>
            </a:r>
            <a:r>
              <a:rPr lang="nb-NO" sz="2400" dirty="0" err="1">
                <a:solidFill>
                  <a:schemeClr val="tx1"/>
                </a:solidFill>
                <a:latin typeface="Arial"/>
                <a:cs typeface="Arial"/>
              </a:rPr>
              <a:t>you</a:t>
            </a:r>
            <a:r>
              <a:rPr lang="nb-NO" sz="2400" dirty="0">
                <a:solidFill>
                  <a:schemeClr val="tx1"/>
                </a:solidFill>
                <a:latin typeface="Arial"/>
                <a:cs typeface="Arial"/>
              </a:rPr>
              <a:t> in </a:t>
            </a:r>
            <a:r>
              <a:rPr lang="nb-NO" sz="2400" dirty="0" err="1">
                <a:solidFill>
                  <a:schemeClr val="tx1"/>
                </a:solidFill>
                <a:latin typeface="Arial"/>
                <a:cs typeface="Arial"/>
              </a:rPr>
              <a:t>the</a:t>
            </a:r>
            <a:r>
              <a:rPr lang="nb-NO" sz="2400" dirty="0">
                <a:solidFill>
                  <a:schemeClr val="tx1"/>
                </a:solidFill>
                <a:latin typeface="Arial"/>
                <a:cs typeface="Arial"/>
              </a:rPr>
              <a:t> </a:t>
            </a:r>
            <a:r>
              <a:rPr lang="nb-NO" sz="2400" dirty="0" err="1">
                <a:solidFill>
                  <a:schemeClr val="tx1"/>
                </a:solidFill>
                <a:latin typeface="Arial"/>
                <a:cs typeface="Arial"/>
              </a:rPr>
              <a:t>streets</a:t>
            </a:r>
            <a:r>
              <a:rPr lang="nb-NO" sz="2400" dirty="0">
                <a:solidFill>
                  <a:schemeClr val="tx1"/>
                </a:solidFill>
                <a:latin typeface="Arial"/>
                <a:cs typeface="Arial"/>
              </a:rPr>
              <a:t> and asks to </a:t>
            </a:r>
            <a:r>
              <a:rPr lang="nb-NO" sz="2400" dirty="0" err="1">
                <a:solidFill>
                  <a:schemeClr val="tx1"/>
                </a:solidFill>
                <a:latin typeface="Arial"/>
                <a:cs typeface="Arial"/>
              </a:rPr>
              <a:t>borrow</a:t>
            </a:r>
            <a:r>
              <a:rPr lang="nb-NO" sz="2400" dirty="0">
                <a:solidFill>
                  <a:schemeClr val="tx1"/>
                </a:solidFill>
                <a:latin typeface="Arial"/>
                <a:cs typeface="Arial"/>
              </a:rPr>
              <a:t> </a:t>
            </a:r>
            <a:r>
              <a:rPr lang="nb-NO" sz="2400" dirty="0" err="1">
                <a:solidFill>
                  <a:schemeClr val="tx1"/>
                </a:solidFill>
                <a:latin typeface="Arial"/>
                <a:cs typeface="Arial"/>
              </a:rPr>
              <a:t>your</a:t>
            </a:r>
            <a:r>
              <a:rPr lang="nb-NO" sz="2400" dirty="0">
                <a:solidFill>
                  <a:schemeClr val="tx1"/>
                </a:solidFill>
                <a:latin typeface="Arial"/>
                <a:cs typeface="Arial"/>
              </a:rPr>
              <a:t> </a:t>
            </a:r>
            <a:r>
              <a:rPr lang="nb-NO" sz="2400" dirty="0" err="1">
                <a:solidFill>
                  <a:schemeClr val="tx1"/>
                </a:solidFill>
                <a:latin typeface="Arial"/>
                <a:cs typeface="Arial"/>
              </a:rPr>
              <a:t>phone</a:t>
            </a:r>
            <a:r>
              <a:rPr lang="nb-NO" sz="2400" dirty="0">
                <a:solidFill>
                  <a:schemeClr val="tx1"/>
                </a:solidFill>
                <a:latin typeface="Arial"/>
                <a:cs typeface="Arial"/>
              </a:rPr>
              <a:t> </a:t>
            </a:r>
            <a:r>
              <a:rPr lang="nb-NO" sz="2400" dirty="0" err="1">
                <a:solidFill>
                  <a:schemeClr val="tx1"/>
                </a:solidFill>
                <a:latin typeface="Arial"/>
                <a:cs typeface="Arial"/>
              </a:rPr>
              <a:t>since</a:t>
            </a:r>
            <a:r>
              <a:rPr lang="nb-NO" sz="2400" dirty="0">
                <a:solidFill>
                  <a:schemeClr val="tx1"/>
                </a:solidFill>
                <a:latin typeface="Arial"/>
                <a:cs typeface="Arial"/>
              </a:rPr>
              <a:t> his </a:t>
            </a:r>
            <a:r>
              <a:rPr lang="nb-NO" sz="2400" dirty="0" err="1">
                <a:solidFill>
                  <a:schemeClr val="tx1"/>
                </a:solidFill>
                <a:latin typeface="Arial"/>
                <a:cs typeface="Arial"/>
              </a:rPr>
              <a:t>own</a:t>
            </a:r>
            <a:r>
              <a:rPr lang="nb-NO" sz="2400" dirty="0">
                <a:solidFill>
                  <a:schemeClr val="tx1"/>
                </a:solidFill>
                <a:latin typeface="Arial"/>
                <a:cs typeface="Arial"/>
              </a:rPr>
              <a:t> has run </a:t>
            </a:r>
            <a:r>
              <a:rPr lang="nb-NO" sz="2400" dirty="0" err="1">
                <a:solidFill>
                  <a:schemeClr val="tx1"/>
                </a:solidFill>
                <a:latin typeface="Arial"/>
                <a:cs typeface="Arial"/>
              </a:rPr>
              <a:t>out</a:t>
            </a:r>
            <a:r>
              <a:rPr lang="nb-NO" sz="2400" dirty="0">
                <a:solidFill>
                  <a:schemeClr val="tx1"/>
                </a:solidFill>
                <a:latin typeface="Arial"/>
                <a:cs typeface="Arial"/>
              </a:rPr>
              <a:t> </a:t>
            </a:r>
            <a:r>
              <a:rPr lang="nb-NO" sz="2400" dirty="0" err="1">
                <a:solidFill>
                  <a:schemeClr val="tx1"/>
                </a:solidFill>
                <a:latin typeface="Arial"/>
                <a:cs typeface="Arial"/>
              </a:rPr>
              <a:t>of</a:t>
            </a:r>
            <a:r>
              <a:rPr lang="nb-NO" sz="2400" dirty="0">
                <a:solidFill>
                  <a:schemeClr val="tx1"/>
                </a:solidFill>
                <a:latin typeface="Arial"/>
                <a:cs typeface="Arial"/>
              </a:rPr>
              <a:t> </a:t>
            </a:r>
            <a:r>
              <a:rPr lang="nb-NO" sz="2400" dirty="0" err="1">
                <a:solidFill>
                  <a:schemeClr val="tx1"/>
                </a:solidFill>
                <a:latin typeface="Arial"/>
                <a:cs typeface="Arial"/>
              </a:rPr>
              <a:t>battery</a:t>
            </a:r>
            <a:r>
              <a:rPr lang="nb-NO" sz="2400" dirty="0">
                <a:solidFill>
                  <a:schemeClr val="tx1"/>
                </a:solidFill>
                <a:latin typeface="Arial"/>
                <a:cs typeface="Arial"/>
              </a:rPr>
              <a:t>. </a:t>
            </a:r>
          </a:p>
        </p:txBody>
      </p:sp>
      <p:sp>
        <p:nvSpPr>
          <p:cNvPr id="5" name="Rektangel 4">
            <a:extLst>
              <a:ext uri="{FF2B5EF4-FFF2-40B4-BE49-F238E27FC236}">
                <a16:creationId xmlns:a16="http://schemas.microsoft.com/office/drawing/2014/main" id="{A39E59D9-C4EA-8D47-B24B-BBD28CDDD42E}"/>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2" name="Tittel 5">
            <a:extLst>
              <a:ext uri="{FF2B5EF4-FFF2-40B4-BE49-F238E27FC236}">
                <a16:creationId xmlns:a16="http://schemas.microsoft.com/office/drawing/2014/main" id="{FF2BB9BA-9105-4E4E-CEB3-AB44FBEDDC58}"/>
              </a:ext>
            </a:extLst>
          </p:cNvPr>
          <p:cNvSpPr txBox="1">
            <a:spLocks/>
          </p:cNvSpPr>
          <p:nvPr/>
        </p:nvSpPr>
        <p:spPr>
          <a:xfrm>
            <a:off x="5482281" y="1220400"/>
            <a:ext cx="1227437" cy="536838"/>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pic>
        <p:nvPicPr>
          <p:cNvPr id="3" name="Bilde 2">
            <a:extLst>
              <a:ext uri="{FF2B5EF4-FFF2-40B4-BE49-F238E27FC236}">
                <a16:creationId xmlns:a16="http://schemas.microsoft.com/office/drawing/2014/main" id="{118EF28A-49F8-3787-AEFE-4F1332B07643}"/>
              </a:ext>
            </a:extLst>
          </p:cNvPr>
          <p:cNvPicPr>
            <a:picLocks noChangeAspect="1"/>
          </p:cNvPicPr>
          <p:nvPr/>
        </p:nvPicPr>
        <p:blipFill>
          <a:blip r:embed="rId3"/>
          <a:stretch>
            <a:fillRect/>
          </a:stretch>
        </p:blipFill>
        <p:spPr>
          <a:xfrm>
            <a:off x="9144000" y="2142144"/>
            <a:ext cx="2190709" cy="2152938"/>
          </a:xfrm>
          <a:prstGeom prst="rect">
            <a:avLst/>
          </a:prstGeom>
        </p:spPr>
      </p:pic>
      <p:sp>
        <p:nvSpPr>
          <p:cNvPr id="10" name="Rektangel 9">
            <a:extLst>
              <a:ext uri="{FF2B5EF4-FFF2-40B4-BE49-F238E27FC236}">
                <a16:creationId xmlns:a16="http://schemas.microsoft.com/office/drawing/2014/main" id="{A4561909-362D-57E9-3EE3-79987C29F14D}"/>
              </a:ext>
            </a:extLst>
          </p:cNvPr>
          <p:cNvSpPr/>
          <p:nvPr/>
        </p:nvSpPr>
        <p:spPr>
          <a:xfrm>
            <a:off x="3048000" y="4662979"/>
            <a:ext cx="6096000" cy="461665"/>
          </a:xfrm>
          <a:prstGeom prst="rect">
            <a:avLst/>
          </a:prstGeom>
        </p:spPr>
        <p:txBody>
          <a:bodyPr>
            <a:spAutoFit/>
          </a:bodyPr>
          <a:lstStyle/>
          <a:p>
            <a:pPr algn="ctr"/>
            <a:r>
              <a:rPr lang="nb-NO" sz="2400" b="1" dirty="0" err="1">
                <a:cs typeface="Arial"/>
              </a:rPr>
              <a:t>Would</a:t>
            </a:r>
            <a:r>
              <a:rPr lang="nb-NO" sz="2400" b="1" dirty="0">
                <a:cs typeface="Arial"/>
              </a:rPr>
              <a:t> </a:t>
            </a:r>
            <a:r>
              <a:rPr lang="nb-NO" sz="2400" b="1" dirty="0" err="1">
                <a:cs typeface="Arial"/>
              </a:rPr>
              <a:t>you</a:t>
            </a:r>
            <a:r>
              <a:rPr lang="nb-NO" sz="2400" b="1" dirty="0">
                <a:cs typeface="Arial"/>
              </a:rPr>
              <a:t> let him </a:t>
            </a:r>
            <a:r>
              <a:rPr lang="nb-NO" sz="2400" b="1" dirty="0" err="1">
                <a:cs typeface="Arial"/>
              </a:rPr>
              <a:t>borrow</a:t>
            </a:r>
            <a:r>
              <a:rPr lang="nb-NO" sz="2400" b="1" dirty="0">
                <a:cs typeface="Arial"/>
              </a:rPr>
              <a:t> it?</a:t>
            </a:r>
          </a:p>
        </p:txBody>
      </p:sp>
    </p:spTree>
    <p:extLst>
      <p:ext uri="{BB962C8B-B14F-4D97-AF65-F5344CB8AC3E}">
        <p14:creationId xmlns:p14="http://schemas.microsoft.com/office/powerpoint/2010/main" val="146995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5921FB9-434C-780B-EDE7-05270DC63B6A}"/>
              </a:ext>
            </a:extLst>
          </p:cNvPr>
          <p:cNvSpPr/>
          <p:nvPr/>
        </p:nvSpPr>
        <p:spPr>
          <a:xfrm>
            <a:off x="7253441" y="2030829"/>
            <a:ext cx="3128253"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AADB7FB-0C6E-696B-52BE-9F7CCD159ACB}"/>
              </a:ext>
            </a:extLst>
          </p:cNvPr>
          <p:cNvSpPr/>
          <p:nvPr/>
        </p:nvSpPr>
        <p:spPr>
          <a:xfrm>
            <a:off x="3277136" y="2338377"/>
            <a:ext cx="4612149"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6350696" y="2480912"/>
            <a:ext cx="3847395" cy="948088"/>
          </a:xfrm>
        </p:spPr>
        <p:txBody>
          <a:bodyPr vert="horz" lIns="91440" tIns="45720" rIns="91440" bIns="45720" rtlCol="0" anchor="t">
            <a:noAutofit/>
          </a:bodyPr>
          <a:lstStyle/>
          <a:p>
            <a:pPr marL="0" indent="0" algn="ctr">
              <a:lnSpc>
                <a:spcPct val="100000"/>
              </a:lnSpc>
              <a:buNone/>
            </a:pPr>
            <a:r>
              <a:rPr lang="nb-NO" sz="2400" dirty="0">
                <a:solidFill>
                  <a:schemeClr val="tx1"/>
                </a:solidFill>
              </a:rPr>
              <a:t>«It is </a:t>
            </a:r>
            <a:r>
              <a:rPr lang="nb-NO" sz="2400" dirty="0" err="1">
                <a:solidFill>
                  <a:schemeClr val="tx1"/>
                </a:solidFill>
              </a:rPr>
              <a:t>typically</a:t>
            </a:r>
            <a:r>
              <a:rPr lang="nb-NO" sz="2400" dirty="0">
                <a:solidFill>
                  <a:schemeClr val="tx1"/>
                </a:solidFill>
              </a:rPr>
              <a:t> Norwegian to be </a:t>
            </a:r>
            <a:r>
              <a:rPr lang="nb-NO" sz="2400" dirty="0" err="1">
                <a:solidFill>
                  <a:schemeClr val="tx1"/>
                </a:solidFill>
              </a:rPr>
              <a:t>good</a:t>
            </a:r>
            <a:r>
              <a:rPr lang="nb-NO" sz="2400" dirty="0">
                <a:solidFill>
                  <a:schemeClr val="tx1"/>
                </a:solidFill>
              </a:rPr>
              <a:t>»</a:t>
            </a:r>
            <a:br>
              <a:rPr lang="nb-NO" sz="2400" dirty="0">
                <a:solidFill>
                  <a:schemeClr val="tx1"/>
                </a:solidFill>
              </a:rPr>
            </a:br>
            <a:endParaRPr lang="nb-NO" sz="2400" dirty="0">
              <a:solidFill>
                <a:schemeClr val="tx1"/>
              </a:solidFill>
            </a:endParaRPr>
          </a:p>
          <a:p>
            <a:pPr marL="0" indent="0" algn="ctr">
              <a:buNone/>
            </a:pPr>
            <a:r>
              <a:rPr lang="nb-NO" sz="2400" dirty="0">
                <a:solidFill>
                  <a:schemeClr val="tx1"/>
                </a:solidFill>
              </a:rPr>
              <a:t>– Gro Harlem Brundtland, 1992</a:t>
            </a:r>
          </a:p>
        </p:txBody>
      </p:sp>
      <p:sp>
        <p:nvSpPr>
          <p:cNvPr id="5" name="Rektangel 4">
            <a:extLst>
              <a:ext uri="{FF2B5EF4-FFF2-40B4-BE49-F238E27FC236}">
                <a16:creationId xmlns:a16="http://schemas.microsoft.com/office/drawing/2014/main" id="{B56B07FB-81B9-8341-989A-B06A08E0908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4" name="Tittel 5">
            <a:extLst>
              <a:ext uri="{FF2B5EF4-FFF2-40B4-BE49-F238E27FC236}">
                <a16:creationId xmlns:a16="http://schemas.microsoft.com/office/drawing/2014/main" id="{707C6A8C-CABE-2BCF-7C18-32BBCA76F4D0}"/>
              </a:ext>
            </a:extLst>
          </p:cNvPr>
          <p:cNvSpPr txBox="1">
            <a:spLocks/>
          </p:cNvSpPr>
          <p:nvPr/>
        </p:nvSpPr>
        <p:spPr>
          <a:xfrm>
            <a:off x="7544717" y="1452436"/>
            <a:ext cx="145934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QUOTE</a:t>
            </a:r>
          </a:p>
        </p:txBody>
      </p:sp>
      <p:sp>
        <p:nvSpPr>
          <p:cNvPr id="2" name="Rektangel 1">
            <a:extLst>
              <a:ext uri="{FF2B5EF4-FFF2-40B4-BE49-F238E27FC236}">
                <a16:creationId xmlns:a16="http://schemas.microsoft.com/office/drawing/2014/main" id="{26869552-F936-230C-26AB-DC895042C8F6}"/>
              </a:ext>
            </a:extLst>
          </p:cNvPr>
          <p:cNvSpPr/>
          <p:nvPr/>
        </p:nvSpPr>
        <p:spPr>
          <a:xfrm>
            <a:off x="6428175" y="4762539"/>
            <a:ext cx="3692434" cy="830997"/>
          </a:xfrm>
          <a:prstGeom prst="rect">
            <a:avLst/>
          </a:prstGeom>
        </p:spPr>
        <p:txBody>
          <a:bodyPr wrap="square">
            <a:spAutoFit/>
          </a:bodyPr>
          <a:lstStyle/>
          <a:p>
            <a:pPr algn="ctr"/>
            <a:r>
              <a:rPr lang="nb-NO" sz="2400" b="1" dirty="0" err="1">
                <a:cs typeface="Arial"/>
              </a:rPr>
              <a:t>What</a:t>
            </a:r>
            <a:r>
              <a:rPr lang="nb-NO" sz="2400" b="1" dirty="0">
                <a:cs typeface="Arial"/>
              </a:rPr>
              <a:t> </a:t>
            </a:r>
            <a:r>
              <a:rPr lang="nb-NO" sz="2400" b="1" dirty="0" err="1">
                <a:cs typeface="Arial"/>
              </a:rPr>
              <a:t>does</a:t>
            </a:r>
            <a:r>
              <a:rPr lang="nb-NO" sz="2400" b="1" dirty="0">
                <a:cs typeface="Arial"/>
              </a:rPr>
              <a:t> it </a:t>
            </a:r>
            <a:r>
              <a:rPr lang="nb-NO" sz="2400" b="1" dirty="0" err="1">
                <a:cs typeface="Arial"/>
              </a:rPr>
              <a:t>mean</a:t>
            </a:r>
            <a:r>
              <a:rPr lang="nb-NO" sz="2400" b="1" dirty="0">
                <a:cs typeface="Arial"/>
              </a:rPr>
              <a:t> to be </a:t>
            </a:r>
            <a:r>
              <a:rPr lang="nb-NO" sz="2400" b="1" dirty="0" err="1">
                <a:cs typeface="Arial"/>
              </a:rPr>
              <a:t>typically</a:t>
            </a:r>
            <a:r>
              <a:rPr lang="nb-NO" sz="2400" b="1" dirty="0">
                <a:cs typeface="Arial"/>
              </a:rPr>
              <a:t> Norwegian?</a:t>
            </a:r>
          </a:p>
        </p:txBody>
      </p:sp>
      <p:pic>
        <p:nvPicPr>
          <p:cNvPr id="7" name="Bilde 6">
            <a:extLst>
              <a:ext uri="{FF2B5EF4-FFF2-40B4-BE49-F238E27FC236}">
                <a16:creationId xmlns:a16="http://schemas.microsoft.com/office/drawing/2014/main" id="{5B5AAB4D-E252-E84C-A2E0-20303B5DD04D}"/>
              </a:ext>
            </a:extLst>
          </p:cNvPr>
          <p:cNvPicPr>
            <a:picLocks noChangeAspect="1"/>
          </p:cNvPicPr>
          <p:nvPr/>
        </p:nvPicPr>
        <p:blipFill rotWithShape="1">
          <a:blip r:embed="rId3">
            <a:alphaModFix/>
          </a:blip>
          <a:srcRect l="29820" r="11017" b="15060"/>
          <a:stretch/>
        </p:blipFill>
        <p:spPr>
          <a:xfrm>
            <a:off x="1587903" y="1719137"/>
            <a:ext cx="4087037" cy="4178410"/>
          </a:xfrm>
          <a:prstGeom prst="rect">
            <a:avLst/>
          </a:prstGeom>
        </p:spPr>
      </p:pic>
      <p:sp>
        <p:nvSpPr>
          <p:cNvPr id="11" name="Rektangel 10">
            <a:extLst>
              <a:ext uri="{FF2B5EF4-FFF2-40B4-BE49-F238E27FC236}">
                <a16:creationId xmlns:a16="http://schemas.microsoft.com/office/drawing/2014/main" id="{41D40F2B-A458-CE58-EBC7-BD2099115E36}"/>
              </a:ext>
            </a:extLst>
          </p:cNvPr>
          <p:cNvSpPr/>
          <p:nvPr/>
        </p:nvSpPr>
        <p:spPr>
          <a:xfrm>
            <a:off x="3000066" y="5897789"/>
            <a:ext cx="795411"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snl 2020</a:t>
            </a:r>
          </a:p>
        </p:txBody>
      </p:sp>
    </p:spTree>
    <p:extLst>
      <p:ext uri="{BB962C8B-B14F-4D97-AF65-F5344CB8AC3E}">
        <p14:creationId xmlns:p14="http://schemas.microsoft.com/office/powerpoint/2010/main" val="198413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FC08C75A-ADEB-B835-1D46-721D333CFA4A}"/>
              </a:ext>
            </a:extLst>
          </p:cNvPr>
          <p:cNvSpPr/>
          <p:nvPr/>
        </p:nvSpPr>
        <p:spPr>
          <a:xfrm>
            <a:off x="7917093" y="2516892"/>
            <a:ext cx="3174977" cy="2816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extLst>
              <a:ext uri="{FF2B5EF4-FFF2-40B4-BE49-F238E27FC236}">
                <a16:creationId xmlns:a16="http://schemas.microsoft.com/office/drawing/2014/main" id="{57D52BE0-58AF-91B4-B903-34650173C740}"/>
              </a:ext>
            </a:extLst>
          </p:cNvPr>
          <p:cNvSpPr/>
          <p:nvPr/>
        </p:nvSpPr>
        <p:spPr>
          <a:xfrm>
            <a:off x="3000066" y="1439930"/>
            <a:ext cx="5587343" cy="4765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5619823" y="1804010"/>
            <a:ext cx="5845346" cy="3425342"/>
          </a:xfrm>
        </p:spPr>
        <p:txBody>
          <a:bodyPr vert="horz" lIns="91440" tIns="45720" rIns="91440" bIns="45720" rtlCol="0" anchor="t">
            <a:noAutofit/>
          </a:bodyPr>
          <a:lstStyle/>
          <a:p>
            <a:pPr marL="0" indent="0" algn="ctr">
              <a:lnSpc>
                <a:spcPct val="100000"/>
              </a:lnSpc>
              <a:buNone/>
            </a:pPr>
            <a:r>
              <a:rPr lang="nb-NO" sz="2400" dirty="0">
                <a:solidFill>
                  <a:schemeClr val="tx1"/>
                </a:solidFill>
                <a:latin typeface="Arial"/>
                <a:cs typeface="Arial"/>
              </a:rPr>
              <a:t>«</a:t>
            </a:r>
            <a:r>
              <a:rPr lang="en-US" sz="2400" dirty="0">
                <a:solidFill>
                  <a:schemeClr val="tx1"/>
                </a:solidFill>
                <a:latin typeface="Arial"/>
                <a:cs typeface="Arial"/>
              </a:rPr>
              <a:t>Ignorance and prejudice are the handmaidens of propaganda. Our mission, therefore, is to confront ignorance with knowledge, bigotry with tolerance, and isolation with the outstretched hand of generosity. Racism can, will, and must be defeated</a:t>
            </a:r>
            <a:r>
              <a:rPr lang="nb-NO" sz="2400" dirty="0">
                <a:solidFill>
                  <a:schemeClr val="tx1"/>
                </a:solidFill>
                <a:latin typeface="Arial"/>
                <a:cs typeface="Arial"/>
              </a:rPr>
              <a:t>»</a:t>
            </a:r>
          </a:p>
          <a:p>
            <a:pPr marL="0" indent="0" algn="ctr">
              <a:lnSpc>
                <a:spcPct val="100000"/>
              </a:lnSpc>
              <a:buNone/>
            </a:pPr>
            <a:endParaRPr lang="nb-NO" dirty="0">
              <a:solidFill>
                <a:schemeClr val="tx1"/>
              </a:solidFill>
              <a:latin typeface="Arial"/>
              <a:cs typeface="Arial"/>
            </a:endParaRPr>
          </a:p>
          <a:p>
            <a:pPr marL="0" indent="0" algn="ctr">
              <a:lnSpc>
                <a:spcPct val="100000"/>
              </a:lnSpc>
              <a:buNone/>
            </a:pPr>
            <a:r>
              <a:rPr lang="nb-NO" dirty="0">
                <a:solidFill>
                  <a:schemeClr val="tx1"/>
                </a:solidFill>
                <a:latin typeface="Arial"/>
                <a:cs typeface="Arial"/>
              </a:rPr>
              <a:t>– Kofi Annan, </a:t>
            </a:r>
            <a:r>
              <a:rPr lang="nb-NO" dirty="0" err="1">
                <a:solidFill>
                  <a:schemeClr val="tx1"/>
                </a:solidFill>
                <a:latin typeface="Arial"/>
                <a:cs typeface="Arial"/>
              </a:rPr>
              <a:t>the</a:t>
            </a:r>
            <a:r>
              <a:rPr lang="nb-NO" dirty="0">
                <a:solidFill>
                  <a:schemeClr val="tx1"/>
                </a:solidFill>
                <a:latin typeface="Arial"/>
                <a:cs typeface="Arial"/>
              </a:rPr>
              <a:t> 7th </a:t>
            </a:r>
            <a:r>
              <a:rPr lang="nb-NO" dirty="0" err="1">
                <a:solidFill>
                  <a:schemeClr val="tx1"/>
                </a:solidFill>
                <a:latin typeface="Arial"/>
                <a:cs typeface="Arial"/>
              </a:rPr>
              <a:t>secretary</a:t>
            </a:r>
            <a:r>
              <a:rPr lang="nb-NO" dirty="0">
                <a:solidFill>
                  <a:schemeClr val="tx1"/>
                </a:solidFill>
                <a:latin typeface="Arial"/>
                <a:cs typeface="Arial"/>
              </a:rPr>
              <a:t> general </a:t>
            </a:r>
            <a:r>
              <a:rPr lang="nb-NO" dirty="0" err="1">
                <a:solidFill>
                  <a:schemeClr val="tx1"/>
                </a:solidFill>
                <a:latin typeface="Arial"/>
                <a:cs typeface="Arial"/>
              </a:rPr>
              <a:t>of</a:t>
            </a:r>
            <a:r>
              <a:rPr lang="nb-NO" dirty="0">
                <a:solidFill>
                  <a:schemeClr val="tx1"/>
                </a:solidFill>
                <a:latin typeface="Arial"/>
                <a:cs typeface="Arial"/>
              </a:rPr>
              <a:t> </a:t>
            </a:r>
            <a:r>
              <a:rPr lang="nb-NO" dirty="0" err="1">
                <a:solidFill>
                  <a:schemeClr val="tx1"/>
                </a:solidFill>
                <a:latin typeface="Arial"/>
                <a:cs typeface="Arial"/>
              </a:rPr>
              <a:t>the</a:t>
            </a:r>
            <a:r>
              <a:rPr lang="nb-NO" dirty="0">
                <a:solidFill>
                  <a:schemeClr val="tx1"/>
                </a:solidFill>
                <a:latin typeface="Arial"/>
                <a:cs typeface="Arial"/>
              </a:rPr>
              <a:t> UN</a:t>
            </a:r>
          </a:p>
          <a:p>
            <a:pPr marL="0" indent="0" algn="ctr">
              <a:lnSpc>
                <a:spcPct val="100000"/>
              </a:lnSpc>
              <a:buNone/>
            </a:pPr>
            <a:endParaRPr lang="nb-NO" sz="1800" dirty="0">
              <a:solidFill>
                <a:schemeClr val="tx1"/>
              </a:solidFill>
              <a:latin typeface="Arial"/>
              <a:cs typeface="Arial"/>
            </a:endParaRPr>
          </a:p>
        </p:txBody>
      </p:sp>
      <p:sp>
        <p:nvSpPr>
          <p:cNvPr id="5" name="Rektangel 4">
            <a:extLst>
              <a:ext uri="{FF2B5EF4-FFF2-40B4-BE49-F238E27FC236}">
                <a16:creationId xmlns:a16="http://schemas.microsoft.com/office/drawing/2014/main" id="{B56B07FB-81B9-8341-989A-B06A08E0908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DD173DC3-6BF1-E84E-B645-66F3C6AFDB1A}"/>
              </a:ext>
            </a:extLst>
          </p:cNvPr>
          <p:cNvSpPr/>
          <p:nvPr/>
        </p:nvSpPr>
        <p:spPr>
          <a:xfrm>
            <a:off x="666490" y="5506689"/>
            <a:ext cx="1835816"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snl 2020</a:t>
            </a:r>
          </a:p>
        </p:txBody>
      </p:sp>
      <p:sp>
        <p:nvSpPr>
          <p:cNvPr id="2" name="Rektangel 1">
            <a:extLst>
              <a:ext uri="{FF2B5EF4-FFF2-40B4-BE49-F238E27FC236}">
                <a16:creationId xmlns:a16="http://schemas.microsoft.com/office/drawing/2014/main" id="{26869552-F936-230C-26AB-DC895042C8F6}"/>
              </a:ext>
            </a:extLst>
          </p:cNvPr>
          <p:cNvSpPr/>
          <p:nvPr/>
        </p:nvSpPr>
        <p:spPr>
          <a:xfrm>
            <a:off x="5374751" y="5506689"/>
            <a:ext cx="5962389" cy="461665"/>
          </a:xfrm>
          <a:prstGeom prst="rect">
            <a:avLst/>
          </a:prstGeom>
        </p:spPr>
        <p:txBody>
          <a:bodyPr wrap="square">
            <a:spAutoFit/>
          </a:bodyPr>
          <a:lstStyle/>
          <a:p>
            <a:pPr algn="ctr"/>
            <a:r>
              <a:rPr lang="nb-NO" sz="2400" b="1" dirty="0">
                <a:cs typeface="Arial"/>
              </a:rPr>
              <a:t>How do interpret </a:t>
            </a:r>
            <a:r>
              <a:rPr lang="nb-NO" sz="2400" b="1" dirty="0" err="1">
                <a:cs typeface="Arial"/>
              </a:rPr>
              <a:t>this</a:t>
            </a:r>
            <a:r>
              <a:rPr lang="nb-NO" sz="2400" b="1" dirty="0">
                <a:cs typeface="Arial"/>
              </a:rPr>
              <a:t> </a:t>
            </a:r>
            <a:r>
              <a:rPr lang="nb-NO" sz="2400" b="1" dirty="0" err="1">
                <a:cs typeface="Arial"/>
              </a:rPr>
              <a:t>quote</a:t>
            </a:r>
            <a:r>
              <a:rPr lang="nb-NO" sz="2400" b="1" dirty="0">
                <a:cs typeface="Arial"/>
              </a:rPr>
              <a:t>?</a:t>
            </a:r>
            <a:endParaRPr lang="nb-NO" sz="2400" b="1" dirty="0"/>
          </a:p>
        </p:txBody>
      </p:sp>
      <p:sp>
        <p:nvSpPr>
          <p:cNvPr id="19" name="Tittel 5">
            <a:extLst>
              <a:ext uri="{FF2B5EF4-FFF2-40B4-BE49-F238E27FC236}">
                <a16:creationId xmlns:a16="http://schemas.microsoft.com/office/drawing/2014/main" id="{5FB56BA4-A948-A4FA-3549-3A4CD0C94DCF}"/>
              </a:ext>
            </a:extLst>
          </p:cNvPr>
          <p:cNvSpPr txBox="1">
            <a:spLocks/>
          </p:cNvSpPr>
          <p:nvPr/>
        </p:nvSpPr>
        <p:spPr>
          <a:xfrm>
            <a:off x="7812646" y="1006129"/>
            <a:ext cx="145969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QUOTE</a:t>
            </a:r>
          </a:p>
        </p:txBody>
      </p:sp>
      <p:pic>
        <p:nvPicPr>
          <p:cNvPr id="16" name="Bilde 15">
            <a:extLst>
              <a:ext uri="{FF2B5EF4-FFF2-40B4-BE49-F238E27FC236}">
                <a16:creationId xmlns:a16="http://schemas.microsoft.com/office/drawing/2014/main" id="{537E419B-32BF-F916-F5B5-EE5EFF76B3F0}"/>
              </a:ext>
            </a:extLst>
          </p:cNvPr>
          <p:cNvPicPr>
            <a:picLocks noChangeAspect="1"/>
          </p:cNvPicPr>
          <p:nvPr/>
        </p:nvPicPr>
        <p:blipFill rotWithShape="1">
          <a:blip r:embed="rId3">
            <a:alphaModFix/>
          </a:blip>
          <a:srcRect l="22915" r="22915" b="13963"/>
          <a:stretch/>
        </p:blipFill>
        <p:spPr>
          <a:xfrm>
            <a:off x="1288333" y="1539530"/>
            <a:ext cx="3867833" cy="3954303"/>
          </a:xfrm>
          <a:prstGeom prst="rect">
            <a:avLst/>
          </a:prstGeom>
        </p:spPr>
      </p:pic>
    </p:spTree>
    <p:extLst>
      <p:ext uri="{BB962C8B-B14F-4D97-AF65-F5344CB8AC3E}">
        <p14:creationId xmlns:p14="http://schemas.microsoft.com/office/powerpoint/2010/main" val="1478081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450429" y="2660146"/>
            <a:ext cx="5291141" cy="15377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a:solidFill>
                  <a:schemeClr val="tx1"/>
                </a:solidFill>
                <a:latin typeface="Arial"/>
                <a:cs typeface="Arial"/>
              </a:rPr>
              <a:t>Abubakar Hussain</a:t>
            </a:r>
          </a:p>
          <a:p>
            <a:pPr marL="0" indent="0" algn="ctr">
              <a:lnSpc>
                <a:spcPct val="100000"/>
              </a:lnSpc>
              <a:buNone/>
            </a:pPr>
            <a:r>
              <a:rPr lang="nb-NO" sz="2400" dirty="0">
                <a:solidFill>
                  <a:schemeClr val="tx1"/>
                </a:solidFill>
                <a:latin typeface="Arial"/>
                <a:cs typeface="Arial"/>
              </a:rPr>
              <a:t>«</a:t>
            </a:r>
            <a:r>
              <a:rPr lang="nb-NO" sz="2400" dirty="0" err="1">
                <a:solidFill>
                  <a:schemeClr val="tx1"/>
                </a:solidFill>
              </a:rPr>
              <a:t>When</a:t>
            </a:r>
            <a:r>
              <a:rPr lang="nb-NO" sz="2400" dirty="0">
                <a:solidFill>
                  <a:schemeClr val="tx1"/>
                </a:solidFill>
              </a:rPr>
              <a:t> I </a:t>
            </a:r>
            <a:r>
              <a:rPr lang="nb-NO" sz="2400" dirty="0" err="1">
                <a:solidFill>
                  <a:schemeClr val="tx1"/>
                </a:solidFill>
              </a:rPr>
              <a:t>was</a:t>
            </a:r>
            <a:r>
              <a:rPr lang="nb-NO" sz="2400" dirty="0">
                <a:solidFill>
                  <a:schemeClr val="tx1"/>
                </a:solidFill>
              </a:rPr>
              <a:t> </a:t>
            </a:r>
            <a:r>
              <a:rPr lang="nb-NO" sz="2400" dirty="0" err="1">
                <a:solidFill>
                  <a:schemeClr val="tx1"/>
                </a:solidFill>
              </a:rPr>
              <a:t>seven</a:t>
            </a:r>
            <a:r>
              <a:rPr lang="nb-NO" sz="2400" dirty="0">
                <a:solidFill>
                  <a:schemeClr val="tx1"/>
                </a:solidFill>
              </a:rPr>
              <a:t> </a:t>
            </a:r>
            <a:r>
              <a:rPr lang="nb-NO" sz="2400" dirty="0" err="1">
                <a:solidFill>
                  <a:schemeClr val="tx1"/>
                </a:solidFill>
              </a:rPr>
              <a:t>years</a:t>
            </a:r>
            <a:r>
              <a:rPr lang="nb-NO" sz="2400" dirty="0">
                <a:solidFill>
                  <a:schemeClr val="tx1"/>
                </a:solidFill>
              </a:rPr>
              <a:t> old, I </a:t>
            </a:r>
            <a:r>
              <a:rPr lang="nb-NO" sz="2400" dirty="0" err="1">
                <a:solidFill>
                  <a:schemeClr val="tx1"/>
                </a:solidFill>
              </a:rPr>
              <a:t>invited</a:t>
            </a:r>
            <a:r>
              <a:rPr lang="nb-NO" sz="2400" dirty="0">
                <a:solidFill>
                  <a:schemeClr val="tx1"/>
                </a:solidFill>
              </a:rPr>
              <a:t> my </a:t>
            </a:r>
            <a:r>
              <a:rPr lang="nb-NO" sz="2400" dirty="0" err="1">
                <a:solidFill>
                  <a:schemeClr val="tx1"/>
                </a:solidFill>
              </a:rPr>
              <a:t>entire</a:t>
            </a:r>
            <a:r>
              <a:rPr lang="nb-NO" sz="2400" dirty="0">
                <a:solidFill>
                  <a:schemeClr val="tx1"/>
                </a:solidFill>
              </a:rPr>
              <a:t> </a:t>
            </a:r>
            <a:r>
              <a:rPr lang="nb-NO" sz="2400" dirty="0" err="1">
                <a:solidFill>
                  <a:schemeClr val="tx1"/>
                </a:solidFill>
              </a:rPr>
              <a:t>class</a:t>
            </a:r>
            <a:r>
              <a:rPr lang="nb-NO" sz="2400" dirty="0">
                <a:solidFill>
                  <a:schemeClr val="tx1"/>
                </a:solidFill>
              </a:rPr>
              <a:t> to my </a:t>
            </a:r>
            <a:r>
              <a:rPr lang="nb-NO" sz="2400" dirty="0" err="1">
                <a:solidFill>
                  <a:schemeClr val="tx1"/>
                </a:solidFill>
              </a:rPr>
              <a:t>birthday</a:t>
            </a:r>
            <a:r>
              <a:rPr lang="nb-NO" sz="2400" dirty="0">
                <a:solidFill>
                  <a:schemeClr val="tx1"/>
                </a:solidFill>
              </a:rPr>
              <a:t>.</a:t>
            </a:r>
            <a:br>
              <a:rPr lang="nb-NO" sz="2400" dirty="0">
                <a:solidFill>
                  <a:schemeClr val="tx1"/>
                </a:solidFill>
              </a:rPr>
            </a:br>
            <a:r>
              <a:rPr lang="nb-NO" sz="2400" dirty="0" err="1">
                <a:solidFill>
                  <a:schemeClr val="tx1"/>
                </a:solidFill>
              </a:rPr>
              <a:t>Only</a:t>
            </a:r>
            <a:r>
              <a:rPr lang="nb-NO" sz="2400" dirty="0">
                <a:solidFill>
                  <a:schemeClr val="tx1"/>
                </a:solidFill>
              </a:rPr>
              <a:t> </a:t>
            </a:r>
            <a:r>
              <a:rPr lang="nb-NO" sz="2400" dirty="0" err="1">
                <a:solidFill>
                  <a:schemeClr val="tx1"/>
                </a:solidFill>
              </a:rPr>
              <a:t>two</a:t>
            </a:r>
            <a:r>
              <a:rPr lang="nb-NO" sz="2400" dirty="0">
                <a:solidFill>
                  <a:schemeClr val="tx1"/>
                </a:solidFill>
              </a:rPr>
              <a:t> </a:t>
            </a:r>
            <a:r>
              <a:rPr lang="nb-NO" sz="2400" dirty="0" err="1">
                <a:solidFill>
                  <a:schemeClr val="tx1"/>
                </a:solidFill>
              </a:rPr>
              <a:t>came</a:t>
            </a:r>
            <a:r>
              <a:rPr lang="nb-NO" sz="2400" dirty="0">
                <a:solidFill>
                  <a:schemeClr val="tx1"/>
                </a:solidFill>
              </a:rPr>
              <a:t>»</a:t>
            </a:r>
            <a:endParaRPr lang="nb-NO" sz="2400" dirty="0">
              <a:solidFill>
                <a:schemeClr val="tx1"/>
              </a:solidFill>
              <a:latin typeface="Arial"/>
              <a:cs typeface="Arial"/>
            </a:endParaRPr>
          </a:p>
        </p:txBody>
      </p:sp>
      <p:sp>
        <p:nvSpPr>
          <p:cNvPr id="5" name="Rektangel 4">
            <a:extLst>
              <a:ext uri="{FF2B5EF4-FFF2-40B4-BE49-F238E27FC236}">
                <a16:creationId xmlns:a16="http://schemas.microsoft.com/office/drawing/2014/main" id="{8B0CCB3D-B8BC-1D4F-A965-0D2AA560D036}"/>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0" name="Tittel 5">
            <a:extLst>
              <a:ext uri="{FF2B5EF4-FFF2-40B4-BE49-F238E27FC236}">
                <a16:creationId xmlns:a16="http://schemas.microsoft.com/office/drawing/2014/main" id="{94F95C4B-7683-456A-EA65-B558E9274CDB}"/>
              </a:ext>
            </a:extLst>
          </p:cNvPr>
          <p:cNvSpPr txBox="1">
            <a:spLocks/>
          </p:cNvSpPr>
          <p:nvPr/>
        </p:nvSpPr>
        <p:spPr>
          <a:xfrm>
            <a:off x="3967065" y="1214785"/>
            <a:ext cx="425787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PERSONAL STORY</a:t>
            </a:r>
          </a:p>
        </p:txBody>
      </p:sp>
      <p:sp>
        <p:nvSpPr>
          <p:cNvPr id="3" name="Rektangel 2">
            <a:extLst>
              <a:ext uri="{FF2B5EF4-FFF2-40B4-BE49-F238E27FC236}">
                <a16:creationId xmlns:a16="http://schemas.microsoft.com/office/drawing/2014/main" id="{29B56D1E-E6F8-7E28-2E8B-83AD777BAD32}"/>
              </a:ext>
            </a:extLst>
          </p:cNvPr>
          <p:cNvSpPr/>
          <p:nvPr/>
        </p:nvSpPr>
        <p:spPr>
          <a:xfrm>
            <a:off x="1964913" y="4598104"/>
            <a:ext cx="8262198" cy="461665"/>
          </a:xfrm>
          <a:prstGeom prst="rect">
            <a:avLst/>
          </a:prstGeom>
        </p:spPr>
        <p:txBody>
          <a:bodyPr wrap="none">
            <a:spAutoFit/>
          </a:bodyPr>
          <a:lstStyle/>
          <a:p>
            <a:pPr algn="ctr"/>
            <a:r>
              <a:rPr lang="nb-NO" sz="2400" b="1" dirty="0" err="1">
                <a:cs typeface="Arial"/>
              </a:rPr>
              <a:t>Why</a:t>
            </a:r>
            <a:r>
              <a:rPr lang="nb-NO" sz="2400" b="1" dirty="0">
                <a:cs typeface="Arial"/>
              </a:rPr>
              <a:t> do </a:t>
            </a:r>
            <a:r>
              <a:rPr lang="nb-NO" sz="2400" b="1" dirty="0" err="1">
                <a:cs typeface="Arial"/>
              </a:rPr>
              <a:t>you</a:t>
            </a:r>
            <a:r>
              <a:rPr lang="nb-NO" sz="2400" b="1" dirty="0">
                <a:cs typeface="Arial"/>
              </a:rPr>
              <a:t> </a:t>
            </a:r>
            <a:r>
              <a:rPr lang="nb-NO" sz="2400" b="1" dirty="0" err="1">
                <a:cs typeface="Arial"/>
              </a:rPr>
              <a:t>think</a:t>
            </a:r>
            <a:r>
              <a:rPr lang="nb-NO" sz="2400" b="1" dirty="0">
                <a:cs typeface="Arial"/>
              </a:rPr>
              <a:t> </a:t>
            </a:r>
            <a:r>
              <a:rPr lang="nb-NO" sz="2400" b="1" dirty="0" err="1">
                <a:cs typeface="Arial"/>
              </a:rPr>
              <a:t>only</a:t>
            </a:r>
            <a:r>
              <a:rPr lang="nb-NO" sz="2400" b="1" dirty="0">
                <a:cs typeface="Arial"/>
              </a:rPr>
              <a:t> </a:t>
            </a:r>
            <a:r>
              <a:rPr lang="nb-NO" sz="2400" b="1" dirty="0" err="1">
                <a:cs typeface="Arial"/>
              </a:rPr>
              <a:t>two</a:t>
            </a:r>
            <a:r>
              <a:rPr lang="nb-NO" sz="2400" b="1" dirty="0">
                <a:cs typeface="Arial"/>
              </a:rPr>
              <a:t> </a:t>
            </a:r>
            <a:r>
              <a:rPr lang="nb-NO" sz="2400" b="1" dirty="0" err="1">
                <a:cs typeface="Arial"/>
              </a:rPr>
              <a:t>children</a:t>
            </a:r>
            <a:r>
              <a:rPr lang="nb-NO" sz="2400" b="1" dirty="0">
                <a:cs typeface="Arial"/>
              </a:rPr>
              <a:t> </a:t>
            </a:r>
            <a:r>
              <a:rPr lang="nb-NO" sz="2400" b="1" dirty="0" err="1">
                <a:cs typeface="Arial"/>
              </a:rPr>
              <a:t>came</a:t>
            </a:r>
            <a:r>
              <a:rPr lang="nb-NO" sz="2400" b="1" dirty="0">
                <a:cs typeface="Arial"/>
              </a:rPr>
              <a:t> to </a:t>
            </a:r>
            <a:r>
              <a:rPr lang="nb-NO" sz="2400" b="1" dirty="0" err="1">
                <a:cs typeface="Arial"/>
              </a:rPr>
              <a:t>the</a:t>
            </a:r>
            <a:r>
              <a:rPr lang="nb-NO" sz="2400" b="1" dirty="0">
                <a:cs typeface="Arial"/>
              </a:rPr>
              <a:t> party? </a:t>
            </a:r>
            <a:endParaRPr lang="nb-NO" sz="2400" b="1" dirty="0"/>
          </a:p>
        </p:txBody>
      </p:sp>
      <p:sp>
        <p:nvSpPr>
          <p:cNvPr id="4" name="Rektangel 3">
            <a:extLst>
              <a:ext uri="{FF2B5EF4-FFF2-40B4-BE49-F238E27FC236}">
                <a16:creationId xmlns:a16="http://schemas.microsoft.com/office/drawing/2014/main" id="{C7CCEFC2-D198-DE80-2C0A-4876BFE4C0DD}"/>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20" name="Rektangel 19">
            <a:extLst>
              <a:ext uri="{FF2B5EF4-FFF2-40B4-BE49-F238E27FC236}">
                <a16:creationId xmlns:a16="http://schemas.microsoft.com/office/drawing/2014/main" id="{CF8CB937-B8AD-AD59-3414-1018E02A0639}"/>
              </a:ext>
            </a:extLst>
          </p:cNvPr>
          <p:cNvSpPr/>
          <p:nvPr/>
        </p:nvSpPr>
        <p:spPr>
          <a:xfrm>
            <a:off x="10166555" y="3274142"/>
            <a:ext cx="747251" cy="617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4D9961AD-8568-7080-62B3-66AFD8DB82E7}"/>
              </a:ext>
            </a:extLst>
          </p:cNvPr>
          <p:cNvPicPr>
            <a:picLocks noChangeAspect="1"/>
          </p:cNvPicPr>
          <p:nvPr/>
        </p:nvPicPr>
        <p:blipFill>
          <a:blip r:embed="rId3"/>
          <a:stretch>
            <a:fillRect/>
          </a:stretch>
        </p:blipFill>
        <p:spPr>
          <a:xfrm>
            <a:off x="9340173" y="2353497"/>
            <a:ext cx="1700065" cy="1904071"/>
          </a:xfrm>
          <a:prstGeom prst="rect">
            <a:avLst/>
          </a:prstGeom>
        </p:spPr>
      </p:pic>
    </p:spTree>
    <p:extLst>
      <p:ext uri="{BB962C8B-B14F-4D97-AF65-F5344CB8AC3E}">
        <p14:creationId xmlns:p14="http://schemas.microsoft.com/office/powerpoint/2010/main" val="507366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314325" y="2370597"/>
            <a:ext cx="5563350" cy="14220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a:solidFill>
                  <a:schemeClr val="tx1"/>
                </a:solidFill>
                <a:latin typeface="Arial"/>
                <a:cs typeface="Arial"/>
              </a:rPr>
              <a:t>Adriana </a:t>
            </a:r>
            <a:r>
              <a:rPr lang="nb-NO" sz="2500" b="1" dirty="0" err="1">
                <a:solidFill>
                  <a:schemeClr val="tx1"/>
                </a:solidFill>
                <a:latin typeface="Arial"/>
                <a:cs typeface="Arial"/>
              </a:rPr>
              <a:t>Pooja</a:t>
            </a:r>
            <a:r>
              <a:rPr lang="nb-NO" sz="2500" b="1" dirty="0">
                <a:solidFill>
                  <a:schemeClr val="tx1"/>
                </a:solidFill>
                <a:latin typeface="Arial"/>
                <a:cs typeface="Arial"/>
              </a:rPr>
              <a:t> Joseph</a:t>
            </a:r>
          </a:p>
          <a:p>
            <a:pPr marL="0" indent="0" algn="ctr">
              <a:lnSpc>
                <a:spcPct val="100000"/>
              </a:lnSpc>
              <a:buNone/>
            </a:pPr>
            <a:r>
              <a:rPr lang="nb-NO" sz="2400" dirty="0">
                <a:solidFill>
                  <a:schemeClr val="tx1"/>
                </a:solidFill>
                <a:latin typeface="Arial"/>
                <a:cs typeface="Arial"/>
              </a:rPr>
              <a:t>«I</a:t>
            </a:r>
            <a:r>
              <a:rPr lang="nb-NO" sz="2400" dirty="0">
                <a:solidFill>
                  <a:schemeClr val="tx1"/>
                </a:solidFill>
              </a:rPr>
              <a:t> </a:t>
            </a:r>
            <a:r>
              <a:rPr lang="nb-NO" sz="2400" dirty="0" err="1">
                <a:solidFill>
                  <a:schemeClr val="tx1"/>
                </a:solidFill>
              </a:rPr>
              <a:t>received</a:t>
            </a:r>
            <a:r>
              <a:rPr lang="nb-NO" sz="2400" dirty="0">
                <a:solidFill>
                  <a:schemeClr val="tx1"/>
                </a:solidFill>
              </a:rPr>
              <a:t> a </a:t>
            </a:r>
            <a:r>
              <a:rPr lang="nb-NO" sz="2400" dirty="0" err="1">
                <a:solidFill>
                  <a:schemeClr val="tx1"/>
                </a:solidFill>
              </a:rPr>
              <a:t>written</a:t>
            </a:r>
            <a:r>
              <a:rPr lang="nb-NO" sz="2400" dirty="0">
                <a:solidFill>
                  <a:schemeClr val="tx1"/>
                </a:solidFill>
              </a:rPr>
              <a:t> </a:t>
            </a:r>
            <a:r>
              <a:rPr lang="nb-NO" sz="2400" dirty="0" err="1">
                <a:solidFill>
                  <a:schemeClr val="tx1"/>
                </a:solidFill>
              </a:rPr>
              <a:t>response</a:t>
            </a:r>
            <a:r>
              <a:rPr lang="nb-NO" sz="2400" dirty="0">
                <a:solidFill>
                  <a:schemeClr val="tx1"/>
                </a:solidFill>
              </a:rPr>
              <a:t> from a professor </a:t>
            </a:r>
            <a:r>
              <a:rPr lang="nb-NO" sz="2400" dirty="0" err="1">
                <a:solidFill>
                  <a:schemeClr val="tx1"/>
                </a:solidFill>
              </a:rPr>
              <a:t>who</a:t>
            </a:r>
            <a:r>
              <a:rPr lang="nb-NO" sz="2400" dirty="0">
                <a:solidFill>
                  <a:schemeClr val="tx1"/>
                </a:solidFill>
              </a:rPr>
              <a:t> </a:t>
            </a:r>
            <a:r>
              <a:rPr lang="nb-NO" sz="2400" dirty="0" err="1">
                <a:solidFill>
                  <a:schemeClr val="tx1"/>
                </a:solidFill>
              </a:rPr>
              <a:t>meant</a:t>
            </a:r>
            <a:r>
              <a:rPr lang="nb-NO" sz="2400" dirty="0">
                <a:solidFill>
                  <a:schemeClr val="tx1"/>
                </a:solidFill>
              </a:rPr>
              <a:t> </a:t>
            </a:r>
            <a:r>
              <a:rPr lang="nb-NO" sz="2400" dirty="0" err="1">
                <a:solidFill>
                  <a:schemeClr val="tx1"/>
                </a:solidFill>
              </a:rPr>
              <a:t>that</a:t>
            </a:r>
            <a:r>
              <a:rPr lang="nb-NO" sz="2400" dirty="0">
                <a:solidFill>
                  <a:schemeClr val="tx1"/>
                </a:solidFill>
              </a:rPr>
              <a:t> </a:t>
            </a:r>
            <a:r>
              <a:rPr lang="nb-NO" sz="2400" dirty="0" err="1">
                <a:solidFill>
                  <a:schemeClr val="tx1"/>
                </a:solidFill>
              </a:rPr>
              <a:t>me</a:t>
            </a:r>
            <a:r>
              <a:rPr lang="nb-NO" sz="2400" dirty="0">
                <a:solidFill>
                  <a:schemeClr val="tx1"/>
                </a:solidFill>
              </a:rPr>
              <a:t> </a:t>
            </a:r>
            <a:r>
              <a:rPr lang="nb-NO" sz="2400" dirty="0" err="1">
                <a:solidFill>
                  <a:schemeClr val="tx1"/>
                </a:solidFill>
              </a:rPr>
              <a:t>being</a:t>
            </a:r>
            <a:r>
              <a:rPr lang="nb-NO" sz="2400" dirty="0">
                <a:solidFill>
                  <a:schemeClr val="tx1"/>
                </a:solidFill>
              </a:rPr>
              <a:t> a foreigner </a:t>
            </a:r>
            <a:r>
              <a:rPr lang="nb-NO" sz="2400" dirty="0" err="1">
                <a:solidFill>
                  <a:schemeClr val="tx1"/>
                </a:solidFill>
              </a:rPr>
              <a:t>was</a:t>
            </a:r>
            <a:r>
              <a:rPr lang="nb-NO" sz="2400" dirty="0">
                <a:solidFill>
                  <a:schemeClr val="tx1"/>
                </a:solidFill>
              </a:rPr>
              <a:t> a handicap</a:t>
            </a:r>
            <a:r>
              <a:rPr lang="nb-NO" sz="2400" dirty="0">
                <a:solidFill>
                  <a:schemeClr val="tx1"/>
                </a:solidFill>
                <a:latin typeface="Arial"/>
                <a:cs typeface="Arial"/>
              </a:rPr>
              <a:t>»</a:t>
            </a:r>
            <a:endParaRPr lang="nb-NO" sz="2400" dirty="0">
              <a:solidFill>
                <a:schemeClr val="tx1"/>
              </a:solidFill>
            </a:endParaRPr>
          </a:p>
        </p:txBody>
      </p:sp>
      <p:sp>
        <p:nvSpPr>
          <p:cNvPr id="5" name="Rektangel 4">
            <a:extLst>
              <a:ext uri="{FF2B5EF4-FFF2-40B4-BE49-F238E27FC236}">
                <a16:creationId xmlns:a16="http://schemas.microsoft.com/office/drawing/2014/main" id="{B5BE71DE-25BC-D248-B71F-9D33E40CA033}"/>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2" name="Tittel 5">
            <a:extLst>
              <a:ext uri="{FF2B5EF4-FFF2-40B4-BE49-F238E27FC236}">
                <a16:creationId xmlns:a16="http://schemas.microsoft.com/office/drawing/2014/main" id="{6EA15974-38FB-5739-A4D1-C94E55A7DFC8}"/>
              </a:ext>
            </a:extLst>
          </p:cNvPr>
          <p:cNvSpPr txBox="1">
            <a:spLocks/>
          </p:cNvSpPr>
          <p:nvPr/>
        </p:nvSpPr>
        <p:spPr>
          <a:xfrm>
            <a:off x="3967064" y="1254334"/>
            <a:ext cx="425787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PERSONAL STORY</a:t>
            </a:r>
          </a:p>
        </p:txBody>
      </p:sp>
      <p:sp>
        <p:nvSpPr>
          <p:cNvPr id="2" name="Rektangel 1">
            <a:extLst>
              <a:ext uri="{FF2B5EF4-FFF2-40B4-BE49-F238E27FC236}">
                <a16:creationId xmlns:a16="http://schemas.microsoft.com/office/drawing/2014/main" id="{009AFDED-A272-5672-D055-D42E4EF44A23}"/>
              </a:ext>
            </a:extLst>
          </p:cNvPr>
          <p:cNvSpPr/>
          <p:nvPr/>
        </p:nvSpPr>
        <p:spPr>
          <a:xfrm>
            <a:off x="3048000" y="4772669"/>
            <a:ext cx="6096000" cy="830997"/>
          </a:xfrm>
          <a:prstGeom prst="rect">
            <a:avLst/>
          </a:prstGeom>
        </p:spPr>
        <p:txBody>
          <a:bodyPr>
            <a:spAutoFit/>
          </a:bodyPr>
          <a:lstStyle/>
          <a:p>
            <a:pPr algn="ctr"/>
            <a:r>
              <a:rPr lang="nb-NO" sz="2400" b="1" dirty="0" err="1">
                <a:cs typeface="Arial"/>
              </a:rPr>
              <a:t>What</a:t>
            </a:r>
            <a:r>
              <a:rPr lang="nb-NO" sz="2400" b="1" dirty="0">
                <a:cs typeface="Arial"/>
              </a:rPr>
              <a:t> to </a:t>
            </a:r>
            <a:r>
              <a:rPr lang="nb-NO" sz="2400" b="1" dirty="0" err="1">
                <a:cs typeface="Arial"/>
              </a:rPr>
              <a:t>you</a:t>
            </a:r>
            <a:r>
              <a:rPr lang="nb-NO" sz="2400" b="1" dirty="0">
                <a:cs typeface="Arial"/>
              </a:rPr>
              <a:t> </a:t>
            </a:r>
            <a:r>
              <a:rPr lang="nb-NO" sz="2400" b="1" dirty="0" err="1">
                <a:cs typeface="Arial"/>
              </a:rPr>
              <a:t>think</a:t>
            </a:r>
            <a:r>
              <a:rPr lang="nb-NO" sz="2400" b="1" dirty="0">
                <a:cs typeface="Arial"/>
              </a:rPr>
              <a:t> </a:t>
            </a:r>
            <a:r>
              <a:rPr lang="nb-NO" sz="2400" b="1" dirty="0" err="1">
                <a:cs typeface="Arial"/>
              </a:rPr>
              <a:t>the</a:t>
            </a:r>
            <a:r>
              <a:rPr lang="nb-NO" sz="2400" b="1" dirty="0">
                <a:cs typeface="Arial"/>
              </a:rPr>
              <a:t> professor </a:t>
            </a:r>
            <a:r>
              <a:rPr lang="nb-NO" sz="2400" b="1" dirty="0" err="1">
                <a:cs typeface="Arial"/>
              </a:rPr>
              <a:t>meant</a:t>
            </a:r>
            <a:r>
              <a:rPr lang="nb-NO" sz="2400" b="1" dirty="0">
                <a:cs typeface="Arial"/>
              </a:rPr>
              <a:t> by his statement?</a:t>
            </a:r>
          </a:p>
        </p:txBody>
      </p:sp>
      <p:sp>
        <p:nvSpPr>
          <p:cNvPr id="13" name="Rektangel 12">
            <a:extLst>
              <a:ext uri="{FF2B5EF4-FFF2-40B4-BE49-F238E27FC236}">
                <a16:creationId xmlns:a16="http://schemas.microsoft.com/office/drawing/2014/main" id="{4248AE9E-8E8D-3783-028F-1746BE5F965B}"/>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Tree>
    <p:extLst>
      <p:ext uri="{BB962C8B-B14F-4D97-AF65-F5344CB8AC3E}">
        <p14:creationId xmlns:p14="http://schemas.microsoft.com/office/powerpoint/2010/main" val="53780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tel 5">
            <a:extLst>
              <a:ext uri="{FF2B5EF4-FFF2-40B4-BE49-F238E27FC236}">
                <a16:creationId xmlns:a16="http://schemas.microsoft.com/office/drawing/2014/main" id="{0DCDB725-942E-109F-795D-D9F003540601}"/>
              </a:ext>
            </a:extLst>
          </p:cNvPr>
          <p:cNvSpPr txBox="1">
            <a:spLocks/>
          </p:cNvSpPr>
          <p:nvPr/>
        </p:nvSpPr>
        <p:spPr>
          <a:xfrm>
            <a:off x="3967064" y="1189294"/>
            <a:ext cx="425787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PERSONAL STORY</a:t>
            </a:r>
          </a:p>
        </p:txBody>
      </p:sp>
      <p:sp>
        <p:nvSpPr>
          <p:cNvPr id="18" name="Rektangel 17">
            <a:extLst>
              <a:ext uri="{FF2B5EF4-FFF2-40B4-BE49-F238E27FC236}">
                <a16:creationId xmlns:a16="http://schemas.microsoft.com/office/drawing/2014/main" id="{9B7F6C8A-13DE-E6B2-07A1-42FFE47AB396}"/>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386212" y="2628000"/>
            <a:ext cx="5419576" cy="12424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a:solidFill>
                  <a:schemeClr val="tx1"/>
                </a:solidFill>
                <a:latin typeface="Arial"/>
                <a:cs typeface="Arial"/>
              </a:rPr>
              <a:t>Tobias </a:t>
            </a:r>
            <a:r>
              <a:rPr lang="nb-NO" sz="2500" b="1" dirty="0" err="1">
                <a:solidFill>
                  <a:schemeClr val="tx1"/>
                </a:solidFill>
                <a:latin typeface="Arial"/>
                <a:cs typeface="Arial"/>
              </a:rPr>
              <a:t>Bashevkin</a:t>
            </a:r>
            <a:endParaRPr lang="nb-NO" sz="2500" b="1" dirty="0">
              <a:solidFill>
                <a:schemeClr val="tx1"/>
              </a:solidFill>
              <a:latin typeface="Arial"/>
              <a:cs typeface="Arial"/>
            </a:endParaRPr>
          </a:p>
          <a:p>
            <a:pPr marL="0" indent="0" algn="ctr">
              <a:lnSpc>
                <a:spcPct val="100000"/>
              </a:lnSpc>
              <a:buNone/>
            </a:pPr>
            <a:r>
              <a:rPr lang="nb-NO" sz="2400" dirty="0">
                <a:solidFill>
                  <a:schemeClr val="tx1"/>
                </a:solidFill>
                <a:latin typeface="Arial"/>
                <a:cs typeface="Arial"/>
              </a:rPr>
              <a:t>«</a:t>
            </a:r>
            <a:r>
              <a:rPr lang="nb-NO" sz="2400" dirty="0">
                <a:solidFill>
                  <a:schemeClr val="tx1"/>
                </a:solidFill>
              </a:rPr>
              <a:t>As a </a:t>
            </a:r>
            <a:r>
              <a:rPr lang="nb-NO" sz="2400" dirty="0" err="1">
                <a:solidFill>
                  <a:schemeClr val="tx1"/>
                </a:solidFill>
              </a:rPr>
              <a:t>child</a:t>
            </a:r>
            <a:r>
              <a:rPr lang="nb-NO" sz="2400" dirty="0">
                <a:solidFill>
                  <a:schemeClr val="tx1"/>
                </a:solidFill>
              </a:rPr>
              <a:t>, </a:t>
            </a:r>
            <a:r>
              <a:rPr lang="nb-NO" sz="2400" dirty="0" err="1">
                <a:solidFill>
                  <a:schemeClr val="tx1"/>
                </a:solidFill>
              </a:rPr>
              <a:t>people</a:t>
            </a:r>
            <a:r>
              <a:rPr lang="nb-NO" sz="2400" dirty="0">
                <a:solidFill>
                  <a:schemeClr val="tx1"/>
                </a:solidFill>
              </a:rPr>
              <a:t> </a:t>
            </a:r>
            <a:r>
              <a:rPr lang="nb-NO" sz="2400" dirty="0" err="1">
                <a:solidFill>
                  <a:schemeClr val="tx1"/>
                </a:solidFill>
              </a:rPr>
              <a:t>threw</a:t>
            </a:r>
            <a:r>
              <a:rPr lang="nb-NO" sz="2400" dirty="0">
                <a:solidFill>
                  <a:schemeClr val="tx1"/>
                </a:solidFill>
              </a:rPr>
              <a:t> </a:t>
            </a:r>
            <a:r>
              <a:rPr lang="nb-NO" sz="2400" dirty="0" err="1">
                <a:solidFill>
                  <a:schemeClr val="tx1"/>
                </a:solidFill>
              </a:rPr>
              <a:t>stones</a:t>
            </a:r>
            <a:r>
              <a:rPr lang="nb-NO" sz="2400" dirty="0">
                <a:solidFill>
                  <a:schemeClr val="tx1"/>
                </a:solidFill>
              </a:rPr>
              <a:t> at </a:t>
            </a:r>
            <a:r>
              <a:rPr lang="nb-NO" sz="2400" dirty="0" err="1">
                <a:solidFill>
                  <a:schemeClr val="tx1"/>
                </a:solidFill>
              </a:rPr>
              <a:t>me</a:t>
            </a:r>
            <a:r>
              <a:rPr lang="nb-NO" sz="2400" dirty="0">
                <a:solidFill>
                  <a:schemeClr val="tx1"/>
                </a:solidFill>
              </a:rPr>
              <a:t> </a:t>
            </a:r>
            <a:r>
              <a:rPr lang="nb-NO" sz="2400" dirty="0" err="1">
                <a:solidFill>
                  <a:schemeClr val="tx1"/>
                </a:solidFill>
              </a:rPr>
              <a:t>because</a:t>
            </a:r>
            <a:r>
              <a:rPr lang="nb-NO" sz="2400" dirty="0">
                <a:solidFill>
                  <a:schemeClr val="tx1"/>
                </a:solidFill>
              </a:rPr>
              <a:t> I </a:t>
            </a:r>
            <a:r>
              <a:rPr lang="nb-NO" sz="2400" dirty="0" err="1">
                <a:solidFill>
                  <a:schemeClr val="tx1"/>
                </a:solidFill>
              </a:rPr>
              <a:t>was</a:t>
            </a:r>
            <a:r>
              <a:rPr lang="nb-NO" sz="2400" dirty="0">
                <a:solidFill>
                  <a:schemeClr val="tx1"/>
                </a:solidFill>
              </a:rPr>
              <a:t> </a:t>
            </a:r>
            <a:r>
              <a:rPr lang="nb-NO" sz="2400" dirty="0" err="1">
                <a:solidFill>
                  <a:schemeClr val="tx1"/>
                </a:solidFill>
              </a:rPr>
              <a:t>Jewish</a:t>
            </a:r>
            <a:r>
              <a:rPr lang="nb-NO" sz="2400" dirty="0">
                <a:solidFill>
                  <a:schemeClr val="tx1"/>
                </a:solidFill>
                <a:latin typeface="Arial"/>
                <a:cs typeface="Arial"/>
              </a:rPr>
              <a:t>»</a:t>
            </a:r>
            <a:endParaRPr lang="nb-NO" sz="2400" dirty="0">
              <a:solidFill>
                <a:schemeClr val="tx1"/>
              </a:solidFill>
            </a:endParaRPr>
          </a:p>
          <a:p>
            <a:pPr marL="0" indent="0" algn="ctr">
              <a:lnSpc>
                <a:spcPct val="100000"/>
              </a:lnSpc>
              <a:buNone/>
            </a:pPr>
            <a:endParaRPr lang="nb-NO" sz="1400" dirty="0">
              <a:solidFill>
                <a:schemeClr val="tx1"/>
              </a:solidFill>
            </a:endParaRPr>
          </a:p>
          <a:p>
            <a:pPr marL="0" indent="0" algn="ctr">
              <a:lnSpc>
                <a:spcPct val="100000"/>
              </a:lnSpc>
              <a:buNone/>
            </a:pPr>
            <a:endParaRPr lang="nb-NO" sz="1400" dirty="0">
              <a:solidFill>
                <a:schemeClr val="tx1"/>
              </a:solidFill>
            </a:endParaRPr>
          </a:p>
          <a:p>
            <a:pPr marL="0" indent="0" algn="ctr">
              <a:lnSpc>
                <a:spcPct val="100000"/>
              </a:lnSpc>
              <a:buNone/>
            </a:pPr>
            <a:endParaRPr lang="nb-NO" sz="1400" dirty="0">
              <a:solidFill>
                <a:schemeClr val="tx1"/>
              </a:solidFill>
            </a:endParaRPr>
          </a:p>
        </p:txBody>
      </p:sp>
      <p:sp>
        <p:nvSpPr>
          <p:cNvPr id="5" name="Rektangel 4">
            <a:extLst>
              <a:ext uri="{FF2B5EF4-FFF2-40B4-BE49-F238E27FC236}">
                <a16:creationId xmlns:a16="http://schemas.microsoft.com/office/drawing/2014/main" id="{A5ABADF5-92C2-9947-AE83-F79D03D488AD}"/>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9B1ADEA6-E4F5-7CB8-AEB9-54C9224E3B87}"/>
              </a:ext>
            </a:extLst>
          </p:cNvPr>
          <p:cNvSpPr/>
          <p:nvPr/>
        </p:nvSpPr>
        <p:spPr>
          <a:xfrm>
            <a:off x="1740493" y="4402726"/>
            <a:ext cx="8711039" cy="461665"/>
          </a:xfrm>
          <a:prstGeom prst="rect">
            <a:avLst/>
          </a:prstGeom>
        </p:spPr>
        <p:txBody>
          <a:bodyPr wrap="none">
            <a:spAutoFit/>
          </a:bodyPr>
          <a:lstStyle/>
          <a:p>
            <a:pPr algn="ctr"/>
            <a:r>
              <a:rPr lang="nb-NO" sz="2400" b="1" dirty="0">
                <a:cs typeface="Arial"/>
              </a:rPr>
              <a:t>How do </a:t>
            </a:r>
            <a:r>
              <a:rPr lang="nb-NO" sz="2400" b="1" dirty="0" err="1">
                <a:cs typeface="Arial"/>
              </a:rPr>
              <a:t>you</a:t>
            </a:r>
            <a:r>
              <a:rPr lang="nb-NO" sz="2400" b="1" dirty="0">
                <a:cs typeface="Arial"/>
              </a:rPr>
              <a:t> </a:t>
            </a:r>
            <a:r>
              <a:rPr lang="nb-NO" sz="2400" b="1" dirty="0" err="1">
                <a:cs typeface="Arial"/>
              </a:rPr>
              <a:t>think</a:t>
            </a:r>
            <a:r>
              <a:rPr lang="nb-NO" sz="2400" b="1" dirty="0">
                <a:cs typeface="Arial"/>
              </a:rPr>
              <a:t> </a:t>
            </a:r>
            <a:r>
              <a:rPr lang="nb-NO" sz="2400" b="1" dirty="0" err="1">
                <a:cs typeface="Arial"/>
              </a:rPr>
              <a:t>such</a:t>
            </a:r>
            <a:r>
              <a:rPr lang="nb-NO" sz="2400" b="1" dirty="0">
                <a:cs typeface="Arial"/>
              </a:rPr>
              <a:t> an </a:t>
            </a:r>
            <a:r>
              <a:rPr lang="nb-NO" sz="2400" b="1" dirty="0" err="1">
                <a:cs typeface="Arial"/>
              </a:rPr>
              <a:t>experience</a:t>
            </a:r>
            <a:r>
              <a:rPr lang="nb-NO" sz="2400" b="1" dirty="0">
                <a:cs typeface="Arial"/>
              </a:rPr>
              <a:t> </a:t>
            </a:r>
            <a:r>
              <a:rPr lang="nb-NO" sz="2400" b="1" dirty="0" err="1">
                <a:cs typeface="Arial"/>
              </a:rPr>
              <a:t>may</a:t>
            </a:r>
            <a:r>
              <a:rPr lang="nb-NO" sz="2400" b="1" dirty="0">
                <a:cs typeface="Arial"/>
              </a:rPr>
              <a:t> </a:t>
            </a:r>
            <a:r>
              <a:rPr lang="nb-NO" sz="2400" b="1" dirty="0" err="1">
                <a:cs typeface="Arial"/>
              </a:rPr>
              <a:t>impact</a:t>
            </a:r>
            <a:r>
              <a:rPr lang="nb-NO" sz="2400" b="1" dirty="0">
                <a:cs typeface="Arial"/>
              </a:rPr>
              <a:t> a </a:t>
            </a:r>
            <a:r>
              <a:rPr lang="nb-NO" sz="2400" b="1" dirty="0" err="1">
                <a:cs typeface="Arial"/>
              </a:rPr>
              <a:t>child</a:t>
            </a:r>
            <a:r>
              <a:rPr lang="nb-NO" sz="2400" b="1" dirty="0">
                <a:cs typeface="Arial"/>
              </a:rPr>
              <a:t>?</a:t>
            </a:r>
            <a:endParaRPr lang="nb-NO" sz="2400" b="1" dirty="0"/>
          </a:p>
        </p:txBody>
      </p:sp>
      <p:pic>
        <p:nvPicPr>
          <p:cNvPr id="22" name="Bilde 21" descr="Et bilde som inneholder natthimmel&#10;&#10;Automatisk generert beskrivelse">
            <a:extLst>
              <a:ext uri="{FF2B5EF4-FFF2-40B4-BE49-F238E27FC236}">
                <a16:creationId xmlns:a16="http://schemas.microsoft.com/office/drawing/2014/main" id="{41B63093-EA17-82C7-0D4A-A7B69AE2DC78}"/>
              </a:ext>
            </a:extLst>
          </p:cNvPr>
          <p:cNvPicPr>
            <a:picLocks noChangeAspect="1"/>
          </p:cNvPicPr>
          <p:nvPr/>
        </p:nvPicPr>
        <p:blipFill>
          <a:blip r:embed="rId3"/>
          <a:stretch>
            <a:fillRect/>
          </a:stretch>
        </p:blipFill>
        <p:spPr>
          <a:xfrm>
            <a:off x="11047546" y="5837074"/>
            <a:ext cx="707973" cy="707973"/>
          </a:xfrm>
          <a:prstGeom prst="rect">
            <a:avLst/>
          </a:prstGeom>
        </p:spPr>
      </p:pic>
    </p:spTree>
    <p:extLst>
      <p:ext uri="{BB962C8B-B14F-4D97-AF65-F5344CB8AC3E}">
        <p14:creationId xmlns:p14="http://schemas.microsoft.com/office/powerpoint/2010/main" val="211206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B52B753E-4186-BB4E-A126-D752A2EE8285}"/>
              </a:ext>
            </a:extLst>
          </p:cNvPr>
          <p:cNvPicPr>
            <a:picLocks noChangeAspect="1"/>
          </p:cNvPicPr>
          <p:nvPr/>
        </p:nvPicPr>
        <p:blipFill>
          <a:blip r:embed="rId3"/>
          <a:stretch>
            <a:fillRect/>
          </a:stretch>
        </p:blipFill>
        <p:spPr>
          <a:xfrm>
            <a:off x="6955660" y="2336891"/>
            <a:ext cx="3374312" cy="2452465"/>
          </a:xfrm>
          <a:prstGeom prst="rect">
            <a:avLst/>
          </a:prstGeom>
        </p:spPr>
      </p:pic>
      <p:sp>
        <p:nvSpPr>
          <p:cNvPr id="8" name="Tittel 5">
            <a:extLst>
              <a:ext uri="{FF2B5EF4-FFF2-40B4-BE49-F238E27FC236}">
                <a16:creationId xmlns:a16="http://schemas.microsoft.com/office/drawing/2014/main" id="{5F5C626F-246A-DA44-9031-DE3C9E53F6A6}"/>
              </a:ext>
            </a:extLst>
          </p:cNvPr>
          <p:cNvSpPr txBox="1">
            <a:spLocks/>
          </p:cNvSpPr>
          <p:nvPr/>
        </p:nvSpPr>
        <p:spPr>
          <a:xfrm>
            <a:off x="4319355" y="1194227"/>
            <a:ext cx="355328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RIGHT OR WRONG</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844800" y="5474482"/>
            <a:ext cx="6502400" cy="604255"/>
          </a:xfrm>
        </p:spPr>
        <p:txBody>
          <a:bodyPr vert="horz" lIns="91440" tIns="45720" rIns="91440" bIns="45720" rtlCol="0" anchor="t">
            <a:noAutofit/>
          </a:bodyPr>
          <a:lstStyle/>
          <a:p>
            <a:pPr algn="ctr">
              <a:buNone/>
            </a:pPr>
            <a:r>
              <a:rPr lang="nb-NO" sz="2400" b="1" dirty="0">
                <a:solidFill>
                  <a:schemeClr val="tx1"/>
                </a:solidFill>
                <a:latin typeface="Arial"/>
                <a:cs typeface="Arial"/>
              </a:rPr>
              <a:t>How do </a:t>
            </a:r>
            <a:r>
              <a:rPr lang="nb-NO" sz="2400" b="1" dirty="0" err="1">
                <a:solidFill>
                  <a:schemeClr val="tx1"/>
                </a:solidFill>
                <a:latin typeface="Arial"/>
                <a:cs typeface="Arial"/>
              </a:rPr>
              <a:t>you</a:t>
            </a:r>
            <a:r>
              <a:rPr lang="nb-NO" sz="2400" b="1" dirty="0">
                <a:solidFill>
                  <a:schemeClr val="tx1"/>
                </a:solidFill>
                <a:latin typeface="Arial"/>
                <a:cs typeface="Arial"/>
              </a:rPr>
              <a:t> interpret </a:t>
            </a:r>
            <a:r>
              <a:rPr lang="nb-NO" sz="2400" b="1" dirty="0" err="1">
                <a:solidFill>
                  <a:schemeClr val="tx1"/>
                </a:solidFill>
                <a:latin typeface="Arial"/>
                <a:cs typeface="Arial"/>
              </a:rPr>
              <a:t>these</a:t>
            </a:r>
            <a:r>
              <a:rPr lang="nb-NO" sz="2400" b="1" dirty="0">
                <a:solidFill>
                  <a:schemeClr val="tx1"/>
                </a:solidFill>
                <a:latin typeface="Arial"/>
                <a:cs typeface="Arial"/>
              </a:rPr>
              <a:t> questions?</a:t>
            </a:r>
            <a:endParaRPr lang="nb-NO" sz="2400" dirty="0">
              <a:solidFill>
                <a:schemeClr val="tx1"/>
              </a:solidFill>
              <a:latin typeface="Arial"/>
              <a:cs typeface="Arial"/>
            </a:endParaRPr>
          </a:p>
          <a:p>
            <a:pPr marL="0" indent="0" algn="ctr">
              <a:lnSpc>
                <a:spcPct val="100000"/>
              </a:lnSpc>
              <a:buNone/>
            </a:pPr>
            <a:endParaRPr lang="nb-NO" sz="1800" b="1" dirty="0">
              <a:solidFill>
                <a:schemeClr val="tx1"/>
              </a:solidFill>
            </a:endParaRPr>
          </a:p>
        </p:txBody>
      </p:sp>
      <p:sp>
        <p:nvSpPr>
          <p:cNvPr id="5" name="Rektangel 4">
            <a:extLst>
              <a:ext uri="{FF2B5EF4-FFF2-40B4-BE49-F238E27FC236}">
                <a16:creationId xmlns:a16="http://schemas.microsoft.com/office/drawing/2014/main" id="{87B7F1D9-7DFD-D844-93BC-61EA3CC714D9}"/>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CAA38242-F459-8F47-A7A4-2AB252C05DB3}"/>
              </a:ext>
            </a:extLst>
          </p:cNvPr>
          <p:cNvPicPr>
            <a:picLocks noChangeAspect="1"/>
          </p:cNvPicPr>
          <p:nvPr/>
        </p:nvPicPr>
        <p:blipFill>
          <a:blip r:embed="rId3"/>
          <a:stretch>
            <a:fillRect/>
          </a:stretch>
        </p:blipFill>
        <p:spPr>
          <a:xfrm>
            <a:off x="2360951" y="1700368"/>
            <a:ext cx="2450327" cy="1780907"/>
          </a:xfrm>
          <a:prstGeom prst="rect">
            <a:avLst/>
          </a:prstGeom>
        </p:spPr>
      </p:pic>
      <p:sp>
        <p:nvSpPr>
          <p:cNvPr id="11" name="Plassholder for innhold 2">
            <a:extLst>
              <a:ext uri="{FF2B5EF4-FFF2-40B4-BE49-F238E27FC236}">
                <a16:creationId xmlns:a16="http://schemas.microsoft.com/office/drawing/2014/main" id="{B51BDA72-9C6F-F04D-83DB-05818BACA73C}"/>
              </a:ext>
            </a:extLst>
          </p:cNvPr>
          <p:cNvSpPr txBox="1">
            <a:spLocks/>
          </p:cNvSpPr>
          <p:nvPr/>
        </p:nvSpPr>
        <p:spPr>
          <a:xfrm>
            <a:off x="7462688" y="2724126"/>
            <a:ext cx="2360256" cy="1015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«Are </a:t>
            </a:r>
            <a:r>
              <a:rPr lang="nb-NO" sz="2400" err="1">
                <a:solidFill>
                  <a:schemeClr val="tx1"/>
                </a:solidFill>
              </a:rPr>
              <a:t>you</a:t>
            </a:r>
            <a:r>
              <a:rPr lang="nb-NO" sz="2400">
                <a:solidFill>
                  <a:schemeClr val="tx1"/>
                </a:solidFill>
              </a:rPr>
              <a:t> </a:t>
            </a:r>
            <a:r>
              <a:rPr lang="nb-NO" sz="2400" err="1">
                <a:solidFill>
                  <a:schemeClr val="tx1"/>
                </a:solidFill>
              </a:rPr>
              <a:t>forced</a:t>
            </a:r>
            <a:r>
              <a:rPr lang="nb-NO" sz="2400">
                <a:solidFill>
                  <a:schemeClr val="tx1"/>
                </a:solidFill>
              </a:rPr>
              <a:t> to </a:t>
            </a:r>
            <a:r>
              <a:rPr lang="nb-NO" sz="2400" err="1">
                <a:solidFill>
                  <a:schemeClr val="tx1"/>
                </a:solidFill>
              </a:rPr>
              <a:t>wear</a:t>
            </a:r>
            <a:r>
              <a:rPr lang="nb-NO" sz="2400">
                <a:solidFill>
                  <a:schemeClr val="tx1"/>
                </a:solidFill>
              </a:rPr>
              <a:t> </a:t>
            </a:r>
            <a:r>
              <a:rPr lang="nb-NO" sz="2400" err="1">
                <a:solidFill>
                  <a:schemeClr val="tx1"/>
                </a:solidFill>
              </a:rPr>
              <a:t>the</a:t>
            </a:r>
            <a:r>
              <a:rPr lang="nb-NO" sz="2400">
                <a:solidFill>
                  <a:schemeClr val="tx1"/>
                </a:solidFill>
              </a:rPr>
              <a:t> hijab by </a:t>
            </a:r>
            <a:r>
              <a:rPr lang="nb-NO" sz="2400" err="1">
                <a:solidFill>
                  <a:schemeClr val="tx1"/>
                </a:solidFill>
              </a:rPr>
              <a:t>your</a:t>
            </a:r>
            <a:r>
              <a:rPr lang="nb-NO" sz="2400">
                <a:solidFill>
                  <a:schemeClr val="tx1"/>
                </a:solidFill>
              </a:rPr>
              <a:t> </a:t>
            </a:r>
            <a:r>
              <a:rPr lang="nb-NO" sz="2400" err="1">
                <a:solidFill>
                  <a:schemeClr val="tx1"/>
                </a:solidFill>
              </a:rPr>
              <a:t>family</a:t>
            </a:r>
            <a:r>
              <a:rPr lang="nb-NO" sz="2400">
                <a:solidFill>
                  <a:schemeClr val="tx1"/>
                </a:solidFill>
              </a:rPr>
              <a:t>?»</a:t>
            </a:r>
          </a:p>
        </p:txBody>
      </p:sp>
      <p:sp>
        <p:nvSpPr>
          <p:cNvPr id="12" name="Plassholder for innhold 2">
            <a:extLst>
              <a:ext uri="{FF2B5EF4-FFF2-40B4-BE49-F238E27FC236}">
                <a16:creationId xmlns:a16="http://schemas.microsoft.com/office/drawing/2014/main" id="{5EEFCF4F-8575-1A48-A66F-77E98C124709}"/>
              </a:ext>
            </a:extLst>
          </p:cNvPr>
          <p:cNvSpPr txBox="1">
            <a:spLocks/>
          </p:cNvSpPr>
          <p:nvPr/>
        </p:nvSpPr>
        <p:spPr>
          <a:xfrm>
            <a:off x="2654578" y="1994822"/>
            <a:ext cx="1863072" cy="684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a:t>
            </a:r>
            <a:r>
              <a:rPr lang="nb-NO" sz="2400" dirty="0" err="1">
                <a:solidFill>
                  <a:schemeClr val="tx1"/>
                </a:solidFill>
              </a:rPr>
              <a:t>Where</a:t>
            </a:r>
            <a:r>
              <a:rPr lang="nb-NO" sz="2400" dirty="0">
                <a:solidFill>
                  <a:schemeClr val="tx1"/>
                </a:solidFill>
              </a:rPr>
              <a:t> </a:t>
            </a:r>
            <a:r>
              <a:rPr lang="nb-NO" sz="2400" dirty="0" err="1">
                <a:solidFill>
                  <a:schemeClr val="tx1"/>
                </a:solidFill>
              </a:rPr>
              <a:t>are</a:t>
            </a:r>
            <a:r>
              <a:rPr lang="nb-NO" sz="2400" dirty="0">
                <a:solidFill>
                  <a:schemeClr val="tx1"/>
                </a:solidFill>
              </a:rPr>
              <a:t> </a:t>
            </a:r>
            <a:r>
              <a:rPr lang="nb-NO" sz="2400" dirty="0" err="1">
                <a:solidFill>
                  <a:schemeClr val="tx1"/>
                </a:solidFill>
              </a:rPr>
              <a:t>you</a:t>
            </a:r>
            <a:r>
              <a:rPr lang="nb-NO" sz="2400" dirty="0">
                <a:solidFill>
                  <a:schemeClr val="tx1"/>
                </a:solidFill>
              </a:rPr>
              <a:t> from, </a:t>
            </a:r>
            <a:r>
              <a:rPr lang="nb-NO" sz="2400" dirty="0" err="1">
                <a:solidFill>
                  <a:schemeClr val="tx1"/>
                </a:solidFill>
              </a:rPr>
              <a:t>originally</a:t>
            </a:r>
            <a:r>
              <a:rPr lang="nb-NO" sz="2400" dirty="0">
                <a:solidFill>
                  <a:schemeClr val="tx1"/>
                </a:solidFill>
              </a:rPr>
              <a:t>?»</a:t>
            </a:r>
          </a:p>
        </p:txBody>
      </p:sp>
      <p:pic>
        <p:nvPicPr>
          <p:cNvPr id="4" name="Bilde 3">
            <a:extLst>
              <a:ext uri="{FF2B5EF4-FFF2-40B4-BE49-F238E27FC236}">
                <a16:creationId xmlns:a16="http://schemas.microsoft.com/office/drawing/2014/main" id="{B6D50A60-0830-814E-82EF-027DC1AE2E6F}"/>
              </a:ext>
            </a:extLst>
          </p:cNvPr>
          <p:cNvPicPr>
            <a:picLocks noChangeAspect="1"/>
          </p:cNvPicPr>
          <p:nvPr/>
        </p:nvPicPr>
        <p:blipFill>
          <a:blip r:embed="rId4"/>
          <a:stretch>
            <a:fillRect/>
          </a:stretch>
        </p:blipFill>
        <p:spPr>
          <a:xfrm>
            <a:off x="4022012" y="3210544"/>
            <a:ext cx="2749139" cy="1998087"/>
          </a:xfrm>
          <a:prstGeom prst="rect">
            <a:avLst/>
          </a:prstGeom>
        </p:spPr>
      </p:pic>
      <p:sp>
        <p:nvSpPr>
          <p:cNvPr id="14" name="Plassholder for innhold 2">
            <a:extLst>
              <a:ext uri="{FF2B5EF4-FFF2-40B4-BE49-F238E27FC236}">
                <a16:creationId xmlns:a16="http://schemas.microsoft.com/office/drawing/2014/main" id="{49ABFFF5-A358-C143-B25E-D019DD4EBE66}"/>
              </a:ext>
            </a:extLst>
          </p:cNvPr>
          <p:cNvSpPr txBox="1">
            <a:spLocks/>
          </p:cNvSpPr>
          <p:nvPr/>
        </p:nvSpPr>
        <p:spPr>
          <a:xfrm>
            <a:off x="4367878" y="3621389"/>
            <a:ext cx="2057405" cy="669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a:t>
            </a:r>
            <a:r>
              <a:rPr lang="nb-NO" sz="2400" err="1">
                <a:solidFill>
                  <a:schemeClr val="tx1"/>
                </a:solidFill>
              </a:rPr>
              <a:t>Can</a:t>
            </a:r>
            <a:r>
              <a:rPr lang="nb-NO" sz="2400">
                <a:solidFill>
                  <a:schemeClr val="tx1"/>
                </a:solidFill>
              </a:rPr>
              <a:t> I touch </a:t>
            </a:r>
            <a:r>
              <a:rPr lang="nb-NO" sz="2400" err="1">
                <a:solidFill>
                  <a:schemeClr val="tx1"/>
                </a:solidFill>
              </a:rPr>
              <a:t>your</a:t>
            </a:r>
            <a:r>
              <a:rPr lang="nb-NO" sz="2400">
                <a:solidFill>
                  <a:schemeClr val="tx1"/>
                </a:solidFill>
              </a:rPr>
              <a:t> </a:t>
            </a:r>
            <a:r>
              <a:rPr lang="nb-NO" sz="2400" err="1">
                <a:solidFill>
                  <a:schemeClr val="tx1"/>
                </a:solidFill>
              </a:rPr>
              <a:t>hair</a:t>
            </a:r>
            <a:r>
              <a:rPr lang="nb-NO" sz="2400">
                <a:solidFill>
                  <a:schemeClr val="tx1"/>
                </a:solidFill>
              </a:rPr>
              <a:t>?»</a:t>
            </a:r>
          </a:p>
        </p:txBody>
      </p:sp>
      <p:pic>
        <p:nvPicPr>
          <p:cNvPr id="2" name="Bilde 1" descr="Et bilde som inneholder mørk, natthimmel&#10;&#10;Automatisk generert beskrivelse">
            <a:extLst>
              <a:ext uri="{FF2B5EF4-FFF2-40B4-BE49-F238E27FC236}">
                <a16:creationId xmlns:a16="http://schemas.microsoft.com/office/drawing/2014/main" id="{8B8F470D-2E2C-6851-5441-5E70B13A9B96}"/>
              </a:ext>
            </a:extLst>
          </p:cNvPr>
          <p:cNvPicPr>
            <a:picLocks noChangeAspect="1"/>
          </p:cNvPicPr>
          <p:nvPr/>
        </p:nvPicPr>
        <p:blipFill>
          <a:blip r:embed="rId5"/>
          <a:stretch>
            <a:fillRect/>
          </a:stretch>
        </p:blipFill>
        <p:spPr>
          <a:xfrm>
            <a:off x="10929391" y="5790114"/>
            <a:ext cx="944285" cy="786904"/>
          </a:xfrm>
          <a:prstGeom prst="rect">
            <a:avLst/>
          </a:prstGeom>
        </p:spPr>
      </p:pic>
    </p:spTree>
    <p:extLst>
      <p:ext uri="{BB962C8B-B14F-4D97-AF65-F5344CB8AC3E}">
        <p14:creationId xmlns:p14="http://schemas.microsoft.com/office/powerpoint/2010/main" val="142790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677261-A2F3-A54B-AFB5-696B6FABB741}"/>
              </a:ext>
            </a:extLst>
          </p:cNvPr>
          <p:cNvSpPr>
            <a:spLocks noGrp="1"/>
          </p:cNvSpPr>
          <p:nvPr>
            <p:ph type="title"/>
          </p:nvPr>
        </p:nvSpPr>
        <p:spPr>
          <a:xfrm>
            <a:off x="2438399" y="889348"/>
            <a:ext cx="7315202" cy="1320453"/>
          </a:xfrm>
        </p:spPr>
        <p:txBody>
          <a:bodyPr/>
          <a:lstStyle/>
          <a:p>
            <a:pPr algn="ctr"/>
            <a:r>
              <a:rPr lang="nb-NO">
                <a:solidFill>
                  <a:schemeClr val="tx1"/>
                </a:solidFill>
              </a:rPr>
              <a:t>HUMAN RIGHTS DIALOGUE </a:t>
            </a:r>
          </a:p>
        </p:txBody>
      </p:sp>
      <p:grpSp>
        <p:nvGrpSpPr>
          <p:cNvPr id="3" name="Gruppe 2">
            <a:extLst>
              <a:ext uri="{FF2B5EF4-FFF2-40B4-BE49-F238E27FC236}">
                <a16:creationId xmlns:a16="http://schemas.microsoft.com/office/drawing/2014/main" id="{D67CCDFC-2302-CD42-958C-1DCB821556D2}"/>
              </a:ext>
            </a:extLst>
          </p:cNvPr>
          <p:cNvGrpSpPr/>
          <p:nvPr/>
        </p:nvGrpSpPr>
        <p:grpSpPr>
          <a:xfrm>
            <a:off x="1206500" y="2998921"/>
            <a:ext cx="4686300" cy="740797"/>
            <a:chOff x="1206500" y="2998921"/>
            <a:chExt cx="4483100" cy="740797"/>
          </a:xfrm>
        </p:grpSpPr>
        <p:sp>
          <p:nvSpPr>
            <p:cNvPr id="4" name="Rektangel 3">
              <a:extLst>
                <a:ext uri="{FF2B5EF4-FFF2-40B4-BE49-F238E27FC236}">
                  <a16:creationId xmlns:a16="http://schemas.microsoft.com/office/drawing/2014/main" id="{8E6A3FE6-6770-4841-A25A-B4EAE1785BE3}"/>
                </a:ext>
              </a:extLst>
            </p:cNvPr>
            <p:cNvSpPr/>
            <p:nvPr/>
          </p:nvSpPr>
          <p:spPr>
            <a:xfrm>
              <a:off x="1898356" y="3094038"/>
              <a:ext cx="3791244" cy="446276"/>
            </a:xfrm>
            <a:prstGeom prst="rect">
              <a:avLst/>
            </a:prstGeom>
            <a:solidFill>
              <a:schemeClr val="tx2"/>
            </a:solidFill>
          </p:spPr>
          <p:txBody>
            <a:bodyPr wrap="square">
              <a:spAutoFit/>
            </a:bodyPr>
            <a:lstStyle/>
            <a:p>
              <a:pPr algn="ctr"/>
              <a:r>
                <a:rPr lang="nb-NO" sz="2300" b="1">
                  <a:latin typeface="Arial Narrow" panose="020B0604020202020204" pitchFamily="34" charset="0"/>
                  <a:cs typeface="Arial Narrow" panose="020B0604020202020204" pitchFamily="34" charset="0"/>
                </a:rPr>
                <a:t>Energizer </a:t>
              </a:r>
            </a:p>
          </p:txBody>
        </p:sp>
        <p:sp>
          <p:nvSpPr>
            <p:cNvPr id="8" name="Tittel 1">
              <a:extLst>
                <a:ext uri="{FF2B5EF4-FFF2-40B4-BE49-F238E27FC236}">
                  <a16:creationId xmlns:a16="http://schemas.microsoft.com/office/drawing/2014/main" id="{1978E457-3263-D641-BCAC-304C3195DF1F}"/>
                </a:ext>
              </a:extLst>
            </p:cNvPr>
            <p:cNvSpPr txBox="1">
              <a:spLocks/>
            </p:cNvSpPr>
            <p:nvPr/>
          </p:nvSpPr>
          <p:spPr>
            <a:xfrm>
              <a:off x="1206500" y="29989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1</a:t>
              </a:r>
            </a:p>
          </p:txBody>
        </p:sp>
      </p:grpSp>
      <p:grpSp>
        <p:nvGrpSpPr>
          <p:cNvPr id="11" name="Gruppe 10">
            <a:extLst>
              <a:ext uri="{FF2B5EF4-FFF2-40B4-BE49-F238E27FC236}">
                <a16:creationId xmlns:a16="http://schemas.microsoft.com/office/drawing/2014/main" id="{8C61909A-1E44-1940-B5BA-4DFABB121026}"/>
              </a:ext>
            </a:extLst>
          </p:cNvPr>
          <p:cNvGrpSpPr/>
          <p:nvPr/>
        </p:nvGrpSpPr>
        <p:grpSpPr>
          <a:xfrm>
            <a:off x="1206500" y="4357821"/>
            <a:ext cx="4686300" cy="740797"/>
            <a:chOff x="1206500" y="4357821"/>
            <a:chExt cx="4686300" cy="740797"/>
          </a:xfrm>
        </p:grpSpPr>
        <p:sp>
          <p:nvSpPr>
            <p:cNvPr id="5" name="Rektangel 4">
              <a:extLst>
                <a:ext uri="{FF2B5EF4-FFF2-40B4-BE49-F238E27FC236}">
                  <a16:creationId xmlns:a16="http://schemas.microsoft.com/office/drawing/2014/main" id="{D1185480-B443-4941-BBD4-D383795B02DB}"/>
                </a:ext>
              </a:extLst>
            </p:cNvPr>
            <p:cNvSpPr/>
            <p:nvPr/>
          </p:nvSpPr>
          <p:spPr>
            <a:xfrm>
              <a:off x="1898355" y="4450007"/>
              <a:ext cx="3994445" cy="446276"/>
            </a:xfrm>
            <a:prstGeom prst="rect">
              <a:avLst/>
            </a:prstGeom>
            <a:solidFill>
              <a:schemeClr val="tx2"/>
            </a:solidFill>
          </p:spPr>
          <p:txBody>
            <a:bodyPr wrap="square">
              <a:spAutoFit/>
            </a:bodyPr>
            <a:lstStyle/>
            <a:p>
              <a:pPr algn="ctr"/>
              <a:r>
                <a:rPr lang="nb-NO" sz="2300" b="1">
                  <a:latin typeface="Arial Narrow" panose="020B0604020202020204" pitchFamily="34" charset="0"/>
                  <a:cs typeface="Arial Narrow" panose="020B0604020202020204" pitchFamily="34" charset="0"/>
                </a:rPr>
                <a:t>	</a:t>
              </a:r>
              <a:r>
                <a:rPr lang="nb-NO" sz="2300" b="1" err="1">
                  <a:latin typeface="Arial Narrow" panose="020B0604020202020204" pitchFamily="34" charset="0"/>
                  <a:cs typeface="Arial Narrow" panose="020B0604020202020204" pitchFamily="34" charset="0"/>
                </a:rPr>
                <a:t>What</a:t>
              </a:r>
              <a:r>
                <a:rPr lang="nb-NO" sz="2300" b="1">
                  <a:latin typeface="Arial Narrow" panose="020B0604020202020204" pitchFamily="34" charset="0"/>
                  <a:cs typeface="Arial Narrow" panose="020B0604020202020204" pitchFamily="34" charset="0"/>
                </a:rPr>
                <a:t> </a:t>
              </a:r>
              <a:r>
                <a:rPr lang="nb-NO" sz="2300" b="1" err="1">
                  <a:latin typeface="Arial Narrow" panose="020B0604020202020204" pitchFamily="34" charset="0"/>
                  <a:cs typeface="Arial Narrow" panose="020B0604020202020204" pitchFamily="34" charset="0"/>
                </a:rPr>
                <a:t>are</a:t>
              </a:r>
              <a:r>
                <a:rPr lang="nb-NO" sz="2300" b="1">
                  <a:latin typeface="Arial Narrow" panose="020B0604020202020204" pitchFamily="34" charset="0"/>
                  <a:cs typeface="Arial Narrow" panose="020B0604020202020204" pitchFamily="34" charset="0"/>
                </a:rPr>
                <a:t> human </a:t>
              </a:r>
              <a:r>
                <a:rPr lang="nb-NO" sz="2300" b="1" err="1">
                  <a:latin typeface="Arial Narrow" panose="020B0604020202020204" pitchFamily="34" charset="0"/>
                  <a:cs typeface="Arial Narrow" panose="020B0604020202020204" pitchFamily="34" charset="0"/>
                </a:rPr>
                <a:t>rights</a:t>
              </a:r>
              <a:r>
                <a:rPr lang="nb-NO" sz="2300" b="1">
                  <a:latin typeface="Arial Narrow" panose="020B0604020202020204" pitchFamily="34" charset="0"/>
                  <a:cs typeface="Arial Narrow" panose="020B0604020202020204" pitchFamily="34" charset="0"/>
                </a:rPr>
                <a:t>?</a:t>
              </a:r>
            </a:p>
          </p:txBody>
        </p:sp>
        <p:sp>
          <p:nvSpPr>
            <p:cNvPr id="10" name="Tittel 1">
              <a:extLst>
                <a:ext uri="{FF2B5EF4-FFF2-40B4-BE49-F238E27FC236}">
                  <a16:creationId xmlns:a16="http://schemas.microsoft.com/office/drawing/2014/main" id="{74E8B8CE-780D-A448-A224-8382E1E4A5A5}"/>
                </a:ext>
              </a:extLst>
            </p:cNvPr>
            <p:cNvSpPr txBox="1">
              <a:spLocks/>
            </p:cNvSpPr>
            <p:nvPr/>
          </p:nvSpPr>
          <p:spPr>
            <a:xfrm>
              <a:off x="1206500" y="43578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2</a:t>
              </a:r>
            </a:p>
          </p:txBody>
        </p:sp>
      </p:grpSp>
      <p:grpSp>
        <p:nvGrpSpPr>
          <p:cNvPr id="9" name="Gruppe 8">
            <a:extLst>
              <a:ext uri="{FF2B5EF4-FFF2-40B4-BE49-F238E27FC236}">
                <a16:creationId xmlns:a16="http://schemas.microsoft.com/office/drawing/2014/main" id="{D7A08823-B70C-234B-BD19-053D4CF9CDBF}"/>
              </a:ext>
            </a:extLst>
          </p:cNvPr>
          <p:cNvGrpSpPr/>
          <p:nvPr/>
        </p:nvGrpSpPr>
        <p:grpSpPr>
          <a:xfrm>
            <a:off x="6299200" y="2998921"/>
            <a:ext cx="4465478" cy="895336"/>
            <a:chOff x="6299200" y="2998921"/>
            <a:chExt cx="4465478" cy="895336"/>
          </a:xfrm>
        </p:grpSpPr>
        <p:sp>
          <p:nvSpPr>
            <p:cNvPr id="6" name="Rektangel 5">
              <a:extLst>
                <a:ext uri="{FF2B5EF4-FFF2-40B4-BE49-F238E27FC236}">
                  <a16:creationId xmlns:a16="http://schemas.microsoft.com/office/drawing/2014/main" id="{5C581CD4-1E66-6041-AADC-0236D1187111}"/>
                </a:ext>
              </a:extLst>
            </p:cNvPr>
            <p:cNvSpPr/>
            <p:nvPr/>
          </p:nvSpPr>
          <p:spPr>
            <a:xfrm>
              <a:off x="6973434" y="3094038"/>
              <a:ext cx="3791244" cy="800219"/>
            </a:xfrm>
            <a:prstGeom prst="rect">
              <a:avLst/>
            </a:prstGeom>
            <a:solidFill>
              <a:schemeClr val="tx2"/>
            </a:solidFill>
          </p:spPr>
          <p:txBody>
            <a:bodyPr wrap="square">
              <a:spAutoFit/>
            </a:bodyPr>
            <a:lstStyle/>
            <a:p>
              <a:pPr algn="ctr"/>
              <a:r>
                <a:rPr lang="nb-NO" sz="2300" b="1" err="1">
                  <a:latin typeface="Arial Narrow" panose="020B0604020202020204" pitchFamily="34" charset="0"/>
                  <a:cs typeface="Arial Narrow" panose="020B0604020202020204" pitchFamily="34" charset="0"/>
                </a:rPr>
                <a:t>Dialogue</a:t>
              </a:r>
              <a:r>
                <a:rPr lang="nb-NO" sz="2300" b="1">
                  <a:latin typeface="Arial Narrow" panose="020B0604020202020204" pitchFamily="34" charset="0"/>
                  <a:cs typeface="Arial Narrow" panose="020B0604020202020204" pitchFamily="34" charset="0"/>
                </a:rPr>
                <a:t> </a:t>
              </a:r>
              <a:r>
                <a:rPr lang="nb-NO" sz="2300" b="1" err="1">
                  <a:latin typeface="Arial Narrow" panose="020B0604020202020204" pitchFamily="34" charset="0"/>
                  <a:cs typeface="Arial Narrow" panose="020B0604020202020204" pitchFamily="34" charset="0"/>
                </a:rPr>
                <a:t>activity</a:t>
              </a:r>
              <a:r>
                <a:rPr lang="nb-NO" sz="2300" b="1">
                  <a:latin typeface="Arial Narrow" panose="020B0604020202020204" pitchFamily="34" charset="0"/>
                  <a:cs typeface="Arial Narrow" panose="020B0604020202020204" pitchFamily="34" charset="0"/>
                </a:rPr>
                <a:t> </a:t>
              </a:r>
              <a:r>
                <a:rPr lang="nb-NO" sz="2300" b="1" err="1">
                  <a:latin typeface="Arial Narrow" panose="020B0604020202020204" pitchFamily="34" charset="0"/>
                  <a:cs typeface="Arial Narrow" panose="020B0604020202020204" pitchFamily="34" charset="0"/>
                </a:rPr>
                <a:t>about</a:t>
              </a:r>
              <a:r>
                <a:rPr lang="nb-NO" sz="2300" b="1">
                  <a:latin typeface="Arial Narrow" panose="020B0604020202020204" pitchFamily="34" charset="0"/>
                  <a:cs typeface="Arial Narrow" panose="020B0604020202020204" pitchFamily="34" charset="0"/>
                </a:rPr>
                <a:t> </a:t>
              </a:r>
              <a:r>
                <a:rPr lang="nb-NO" sz="2300" b="1" err="1">
                  <a:latin typeface="Arial Narrow" panose="020B0604020202020204" pitchFamily="34" charset="0"/>
                  <a:cs typeface="Arial Narrow" panose="020B0604020202020204" pitchFamily="34" charset="0"/>
                </a:rPr>
                <a:t>racism</a:t>
              </a:r>
              <a:r>
                <a:rPr lang="nb-NO" sz="2300" b="1">
                  <a:latin typeface="Arial Narrow" panose="020B0604020202020204" pitchFamily="34" charset="0"/>
                  <a:cs typeface="Arial Narrow" panose="020B0604020202020204" pitchFamily="34" charset="0"/>
                </a:rPr>
                <a:t> and </a:t>
              </a:r>
              <a:r>
                <a:rPr lang="nb-NO" sz="2300" b="1" err="1">
                  <a:latin typeface="Arial Narrow" panose="020B0604020202020204" pitchFamily="34" charset="0"/>
                  <a:cs typeface="Arial Narrow" panose="020B0604020202020204" pitchFamily="34" charset="0"/>
                </a:rPr>
                <a:t>discrimination</a:t>
              </a:r>
              <a:endParaRPr lang="nb-NO" sz="2300" b="1">
                <a:latin typeface="Arial Narrow" panose="020B0604020202020204" pitchFamily="34" charset="0"/>
                <a:cs typeface="Arial Narrow" panose="020B0604020202020204" pitchFamily="34" charset="0"/>
              </a:endParaRPr>
            </a:p>
          </p:txBody>
        </p:sp>
        <p:sp>
          <p:nvSpPr>
            <p:cNvPr id="13" name="Tittel 1">
              <a:extLst>
                <a:ext uri="{FF2B5EF4-FFF2-40B4-BE49-F238E27FC236}">
                  <a16:creationId xmlns:a16="http://schemas.microsoft.com/office/drawing/2014/main" id="{16AA5D8B-89AD-314B-86C0-9655FDDE51D5}"/>
                </a:ext>
              </a:extLst>
            </p:cNvPr>
            <p:cNvSpPr txBox="1">
              <a:spLocks/>
            </p:cNvSpPr>
            <p:nvPr/>
          </p:nvSpPr>
          <p:spPr>
            <a:xfrm>
              <a:off x="6299200" y="29989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3</a:t>
              </a:r>
            </a:p>
          </p:txBody>
        </p:sp>
      </p:grpSp>
      <p:grpSp>
        <p:nvGrpSpPr>
          <p:cNvPr id="12" name="Gruppe 11">
            <a:extLst>
              <a:ext uri="{FF2B5EF4-FFF2-40B4-BE49-F238E27FC236}">
                <a16:creationId xmlns:a16="http://schemas.microsoft.com/office/drawing/2014/main" id="{04C76DDD-D910-AF48-8536-266A99CFA33C}"/>
              </a:ext>
            </a:extLst>
          </p:cNvPr>
          <p:cNvGrpSpPr/>
          <p:nvPr/>
        </p:nvGrpSpPr>
        <p:grpSpPr>
          <a:xfrm>
            <a:off x="6299200" y="4357821"/>
            <a:ext cx="4502445" cy="740797"/>
            <a:chOff x="6299200" y="4357821"/>
            <a:chExt cx="4502445" cy="740797"/>
          </a:xfrm>
        </p:grpSpPr>
        <p:sp>
          <p:nvSpPr>
            <p:cNvPr id="7" name="Rektangel 6">
              <a:extLst>
                <a:ext uri="{FF2B5EF4-FFF2-40B4-BE49-F238E27FC236}">
                  <a16:creationId xmlns:a16="http://schemas.microsoft.com/office/drawing/2014/main" id="{4D31930A-5F93-FF42-A9EA-4EDA95B242FF}"/>
                </a:ext>
              </a:extLst>
            </p:cNvPr>
            <p:cNvSpPr/>
            <p:nvPr/>
          </p:nvSpPr>
          <p:spPr>
            <a:xfrm>
              <a:off x="7010401" y="4463328"/>
              <a:ext cx="3791244" cy="446276"/>
            </a:xfrm>
            <a:prstGeom prst="rect">
              <a:avLst/>
            </a:prstGeom>
            <a:solidFill>
              <a:schemeClr val="tx2"/>
            </a:solidFill>
          </p:spPr>
          <p:txBody>
            <a:bodyPr wrap="square">
              <a:spAutoFit/>
            </a:bodyPr>
            <a:lstStyle/>
            <a:p>
              <a:pPr algn="ctr"/>
              <a:r>
                <a:rPr lang="nb-NO" sz="2300" b="1" err="1">
                  <a:latin typeface="Arial Narrow" panose="020B0604020202020204" pitchFamily="34" charset="0"/>
                  <a:cs typeface="Arial Narrow" panose="020B0604020202020204" pitchFamily="34" charset="0"/>
                </a:rPr>
                <a:t>Summary</a:t>
              </a:r>
              <a:r>
                <a:rPr lang="nb-NO" sz="2300" b="1">
                  <a:latin typeface="Arial Narrow" panose="020B0604020202020204" pitchFamily="34" charset="0"/>
                  <a:cs typeface="Arial Narrow" panose="020B0604020202020204" pitchFamily="34" charset="0"/>
                </a:rPr>
                <a:t> </a:t>
              </a:r>
            </a:p>
          </p:txBody>
        </p:sp>
        <p:sp>
          <p:nvSpPr>
            <p:cNvPr id="14" name="Tittel 1">
              <a:extLst>
                <a:ext uri="{FF2B5EF4-FFF2-40B4-BE49-F238E27FC236}">
                  <a16:creationId xmlns:a16="http://schemas.microsoft.com/office/drawing/2014/main" id="{039289DB-1A7F-4D44-A317-AA383C9E6B76}"/>
                </a:ext>
              </a:extLst>
            </p:cNvPr>
            <p:cNvSpPr txBox="1">
              <a:spLocks/>
            </p:cNvSpPr>
            <p:nvPr/>
          </p:nvSpPr>
          <p:spPr>
            <a:xfrm>
              <a:off x="6299200" y="43578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4</a:t>
              </a:r>
            </a:p>
          </p:txBody>
        </p:sp>
      </p:grpSp>
      <p:pic>
        <p:nvPicPr>
          <p:cNvPr id="16" name="Bilde 16">
            <a:extLst>
              <a:ext uri="{FF2B5EF4-FFF2-40B4-BE49-F238E27FC236}">
                <a16:creationId xmlns:a16="http://schemas.microsoft.com/office/drawing/2014/main" id="{6EE67A43-B59A-4F53-BB11-DB6AB6F76DCB}"/>
              </a:ext>
            </a:extLst>
          </p:cNvPr>
          <p:cNvPicPr>
            <a:picLocks noChangeAspect="1"/>
          </p:cNvPicPr>
          <p:nvPr/>
        </p:nvPicPr>
        <p:blipFill>
          <a:blip r:embed="rId3"/>
          <a:stretch>
            <a:fillRect/>
          </a:stretch>
        </p:blipFill>
        <p:spPr>
          <a:xfrm>
            <a:off x="9687983" y="296325"/>
            <a:ext cx="2044700" cy="2053184"/>
          </a:xfrm>
          <a:prstGeom prst="rect">
            <a:avLst/>
          </a:prstGeom>
        </p:spPr>
      </p:pic>
    </p:spTree>
    <p:extLst>
      <p:ext uri="{BB962C8B-B14F-4D97-AF65-F5344CB8AC3E}">
        <p14:creationId xmlns:p14="http://schemas.microsoft.com/office/powerpoint/2010/main" val="11558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5">
            <a:extLst>
              <a:ext uri="{FF2B5EF4-FFF2-40B4-BE49-F238E27FC236}">
                <a16:creationId xmlns:a16="http://schemas.microsoft.com/office/drawing/2014/main" id="{5F5C626F-246A-DA44-9031-DE3C9E53F6A6}"/>
              </a:ext>
            </a:extLst>
          </p:cNvPr>
          <p:cNvSpPr txBox="1">
            <a:spLocks/>
          </p:cNvSpPr>
          <p:nvPr/>
        </p:nvSpPr>
        <p:spPr>
          <a:xfrm>
            <a:off x="4820073" y="1213200"/>
            <a:ext cx="255185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HAVE YOU</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941663" y="2628000"/>
            <a:ext cx="4308675" cy="1122094"/>
          </a:xfrm>
        </p:spPr>
        <p:txBody>
          <a:bodyPr/>
          <a:lstStyle/>
          <a:p>
            <a:pPr marL="0" indent="0" algn="ctr">
              <a:lnSpc>
                <a:spcPct val="100000"/>
              </a:lnSpc>
              <a:buNone/>
            </a:pPr>
            <a:r>
              <a:rPr lang="nb-NO" sz="2400" b="1" dirty="0">
                <a:solidFill>
                  <a:schemeClr val="tx1"/>
                </a:solidFill>
                <a:latin typeface="+mn-lt"/>
              </a:rPr>
              <a:t>…ever </a:t>
            </a:r>
            <a:r>
              <a:rPr lang="nb-NO" sz="2400" b="1" dirty="0" err="1">
                <a:solidFill>
                  <a:schemeClr val="tx1"/>
                </a:solidFill>
                <a:latin typeface="+mn-lt"/>
              </a:rPr>
              <a:t>experienced</a:t>
            </a:r>
            <a:r>
              <a:rPr lang="nb-NO" sz="2400" b="1" dirty="0">
                <a:solidFill>
                  <a:schemeClr val="tx1"/>
                </a:solidFill>
                <a:latin typeface="+mn-lt"/>
              </a:rPr>
              <a:t> </a:t>
            </a:r>
            <a:r>
              <a:rPr lang="nb-NO" sz="2400" b="1" dirty="0" err="1">
                <a:solidFill>
                  <a:schemeClr val="tx1"/>
                </a:solidFill>
                <a:latin typeface="+mn-lt"/>
              </a:rPr>
              <a:t>racism</a:t>
            </a:r>
            <a:r>
              <a:rPr lang="nb-NO" sz="2400" b="1" dirty="0">
                <a:solidFill>
                  <a:schemeClr val="tx1"/>
                </a:solidFill>
                <a:latin typeface="+mn-lt"/>
              </a:rPr>
              <a:t> or </a:t>
            </a:r>
            <a:r>
              <a:rPr lang="nb-NO" sz="2400" b="1" dirty="0" err="1">
                <a:solidFill>
                  <a:schemeClr val="tx1"/>
                </a:solidFill>
                <a:latin typeface="+mn-lt"/>
              </a:rPr>
              <a:t>discrimination</a:t>
            </a:r>
            <a:r>
              <a:rPr lang="nb-NO" sz="2400" b="1" dirty="0">
                <a:solidFill>
                  <a:schemeClr val="tx1"/>
                </a:solidFill>
                <a:latin typeface="+mn-lt"/>
              </a:rPr>
              <a:t>, or </a:t>
            </a:r>
            <a:r>
              <a:rPr lang="nb-NO" sz="2400" b="1" dirty="0" err="1">
                <a:solidFill>
                  <a:schemeClr val="tx1"/>
                </a:solidFill>
                <a:latin typeface="+mn-lt"/>
              </a:rPr>
              <a:t>witnessed</a:t>
            </a:r>
            <a:r>
              <a:rPr lang="nb-NO" sz="2400" b="1" dirty="0">
                <a:solidFill>
                  <a:schemeClr val="tx1"/>
                </a:solidFill>
                <a:latin typeface="+mn-lt"/>
              </a:rPr>
              <a:t> </a:t>
            </a:r>
            <a:r>
              <a:rPr lang="nb-NO" sz="2400" b="1" dirty="0" err="1">
                <a:solidFill>
                  <a:schemeClr val="tx1"/>
                </a:solidFill>
                <a:latin typeface="+mn-lt"/>
              </a:rPr>
              <a:t>others</a:t>
            </a:r>
            <a:r>
              <a:rPr lang="nb-NO" sz="2400" b="1" dirty="0">
                <a:solidFill>
                  <a:schemeClr val="tx1"/>
                </a:solidFill>
                <a:latin typeface="+mn-lt"/>
              </a:rPr>
              <a:t> </a:t>
            </a:r>
            <a:r>
              <a:rPr lang="nb-NO" sz="2400" b="1" dirty="0" err="1">
                <a:solidFill>
                  <a:schemeClr val="tx1"/>
                </a:solidFill>
                <a:latin typeface="+mn-lt"/>
              </a:rPr>
              <a:t>being</a:t>
            </a:r>
            <a:r>
              <a:rPr lang="nb-NO" sz="2400" b="1" dirty="0">
                <a:solidFill>
                  <a:schemeClr val="tx1"/>
                </a:solidFill>
                <a:latin typeface="+mn-lt"/>
              </a:rPr>
              <a:t> </a:t>
            </a:r>
            <a:r>
              <a:rPr lang="nb-NO" sz="2400" b="1" dirty="0" err="1">
                <a:solidFill>
                  <a:schemeClr val="tx1"/>
                </a:solidFill>
                <a:latin typeface="+mn-lt"/>
              </a:rPr>
              <a:t>subjected</a:t>
            </a:r>
            <a:r>
              <a:rPr lang="nb-NO" sz="2400" b="1" dirty="0">
                <a:solidFill>
                  <a:schemeClr val="tx1"/>
                </a:solidFill>
                <a:latin typeface="+mn-lt"/>
              </a:rPr>
              <a:t> to it? </a:t>
            </a:r>
            <a:endParaRPr lang="nb-NO" dirty="0">
              <a:solidFill>
                <a:schemeClr val="tx1"/>
              </a:solidFill>
            </a:endParaRPr>
          </a:p>
        </p:txBody>
      </p:sp>
      <p:sp>
        <p:nvSpPr>
          <p:cNvPr id="5" name="Rektangel 4">
            <a:extLst>
              <a:ext uri="{FF2B5EF4-FFF2-40B4-BE49-F238E27FC236}">
                <a16:creationId xmlns:a16="http://schemas.microsoft.com/office/drawing/2014/main" id="{F7B329EE-0E71-E541-B4EF-D6BCC46D14B6}"/>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003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67155" y="2151509"/>
            <a:ext cx="5265528" cy="1991075"/>
          </a:xfrm>
        </p:spPr>
        <p:txBody>
          <a:bodyPr/>
          <a:lstStyle/>
          <a:p>
            <a:pPr marL="0" indent="0" algn="ctr">
              <a:lnSpc>
                <a:spcPct val="100000"/>
              </a:lnSpc>
              <a:buNone/>
            </a:pPr>
            <a:r>
              <a:rPr lang="en-GB" sz="2400" noProof="0" dirty="0">
                <a:solidFill>
                  <a:schemeClr val="tx1"/>
                </a:solidFill>
              </a:rPr>
              <a:t>A narrow definition of racism is beliefs, attitudes or actions that divide people into categories based upon their (supposed) ethnical background, where some are claimed to have a greater worth than others.</a:t>
            </a:r>
          </a:p>
        </p:txBody>
      </p:sp>
      <p:sp>
        <p:nvSpPr>
          <p:cNvPr id="5" name="Rektangel 4">
            <a:extLst>
              <a:ext uri="{FF2B5EF4-FFF2-40B4-BE49-F238E27FC236}">
                <a16:creationId xmlns:a16="http://schemas.microsoft.com/office/drawing/2014/main" id="{D28C836C-A490-EF46-91A3-4DC326BB01FE}"/>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F5371AE1-8E7B-7D45-9C4A-4E7E7EC2B2A1}"/>
              </a:ext>
            </a:extLst>
          </p:cNvPr>
          <p:cNvPicPr>
            <a:picLocks noChangeAspect="1"/>
          </p:cNvPicPr>
          <p:nvPr/>
        </p:nvPicPr>
        <p:blipFill>
          <a:blip r:embed="rId3"/>
          <a:stretch>
            <a:fillRect/>
          </a:stretch>
        </p:blipFill>
        <p:spPr>
          <a:xfrm>
            <a:off x="1151933" y="3139630"/>
            <a:ext cx="1667217" cy="3293268"/>
          </a:xfrm>
          <a:prstGeom prst="rect">
            <a:avLst/>
          </a:prstGeom>
        </p:spPr>
      </p:pic>
      <p:sp>
        <p:nvSpPr>
          <p:cNvPr id="3" name="Rektangel 2">
            <a:extLst>
              <a:ext uri="{FF2B5EF4-FFF2-40B4-BE49-F238E27FC236}">
                <a16:creationId xmlns:a16="http://schemas.microsoft.com/office/drawing/2014/main" id="{66553FFC-08A3-84E8-D31D-466D9592C4B1}"/>
              </a:ext>
            </a:extLst>
          </p:cNvPr>
          <p:cNvSpPr/>
          <p:nvPr/>
        </p:nvSpPr>
        <p:spPr>
          <a:xfrm>
            <a:off x="3903795" y="4885012"/>
            <a:ext cx="4693914" cy="461665"/>
          </a:xfrm>
          <a:prstGeom prst="rect">
            <a:avLst/>
          </a:prstGeom>
        </p:spPr>
        <p:txBody>
          <a:bodyPr wrap="none">
            <a:spAutoFit/>
          </a:bodyPr>
          <a:lstStyle/>
          <a:p>
            <a:pPr algn="ctr"/>
            <a:r>
              <a:rPr lang="nb-NO" sz="2400" b="1" dirty="0"/>
              <a:t>How </a:t>
            </a:r>
            <a:r>
              <a:rPr lang="nb-NO" sz="2400" b="1" dirty="0" err="1"/>
              <a:t>would</a:t>
            </a:r>
            <a:r>
              <a:rPr lang="nb-NO" sz="2400" b="1" dirty="0"/>
              <a:t> </a:t>
            </a:r>
            <a:r>
              <a:rPr lang="nb-NO" sz="2400" b="1" dirty="0" err="1"/>
              <a:t>you</a:t>
            </a:r>
            <a:r>
              <a:rPr lang="nb-NO" sz="2400" b="1" dirty="0"/>
              <a:t> </a:t>
            </a:r>
            <a:r>
              <a:rPr lang="nb-NO" sz="2400" b="1" dirty="0" err="1"/>
              <a:t>define</a:t>
            </a:r>
            <a:r>
              <a:rPr lang="nb-NO" sz="2400" b="1" dirty="0"/>
              <a:t> </a:t>
            </a:r>
            <a:r>
              <a:rPr lang="nb-NO" sz="2400" b="1" dirty="0" err="1"/>
              <a:t>racism</a:t>
            </a:r>
            <a:r>
              <a:rPr lang="nb-NO" sz="2400" b="1" dirty="0"/>
              <a:t>?</a:t>
            </a:r>
          </a:p>
        </p:txBody>
      </p:sp>
      <p:sp>
        <p:nvSpPr>
          <p:cNvPr id="15" name="Rektangel 14">
            <a:extLst>
              <a:ext uri="{FF2B5EF4-FFF2-40B4-BE49-F238E27FC236}">
                <a16:creationId xmlns:a16="http://schemas.microsoft.com/office/drawing/2014/main" id="{E8826612-1B2F-CEF8-8D9D-6833FF69DDCA}"/>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2020</a:t>
            </a:r>
          </a:p>
        </p:txBody>
      </p:sp>
      <p:sp>
        <p:nvSpPr>
          <p:cNvPr id="16" name="Tittel 5">
            <a:extLst>
              <a:ext uri="{FF2B5EF4-FFF2-40B4-BE49-F238E27FC236}">
                <a16:creationId xmlns:a16="http://schemas.microsoft.com/office/drawing/2014/main" id="{DEFD7DEF-05E5-7F8D-D72D-AD9EC29C1B36}"/>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FACT</a:t>
            </a:r>
          </a:p>
        </p:txBody>
      </p:sp>
      <p:pic>
        <p:nvPicPr>
          <p:cNvPr id="4" name="Bilde 3" descr="Et bilde som inneholder mørk, natthimmel&#10;&#10;Automatisk generert beskrivelse">
            <a:extLst>
              <a:ext uri="{FF2B5EF4-FFF2-40B4-BE49-F238E27FC236}">
                <a16:creationId xmlns:a16="http://schemas.microsoft.com/office/drawing/2014/main" id="{7D01548A-880A-7DEB-9CF4-98907E5CFF1D}"/>
              </a:ext>
            </a:extLst>
          </p:cNvPr>
          <p:cNvPicPr>
            <a:picLocks noChangeAspect="1"/>
          </p:cNvPicPr>
          <p:nvPr/>
        </p:nvPicPr>
        <p:blipFill>
          <a:blip r:embed="rId4"/>
          <a:stretch>
            <a:fillRect/>
          </a:stretch>
        </p:blipFill>
        <p:spPr>
          <a:xfrm>
            <a:off x="10929391" y="5790114"/>
            <a:ext cx="944285" cy="786904"/>
          </a:xfrm>
          <a:prstGeom prst="rect">
            <a:avLst/>
          </a:prstGeom>
        </p:spPr>
      </p:pic>
      <p:sp>
        <p:nvSpPr>
          <p:cNvPr id="6" name="TekstSylinder 5">
            <a:extLst>
              <a:ext uri="{FF2B5EF4-FFF2-40B4-BE49-F238E27FC236}">
                <a16:creationId xmlns:a16="http://schemas.microsoft.com/office/drawing/2014/main" id="{ED87CB91-E16B-BC83-5950-D26F4C86DBCE}"/>
              </a:ext>
            </a:extLst>
          </p:cNvPr>
          <p:cNvSpPr txBox="1"/>
          <p:nvPr/>
        </p:nvSpPr>
        <p:spPr>
          <a:xfrm rot="21344324">
            <a:off x="375432" y="3014034"/>
            <a:ext cx="2917007" cy="1427057"/>
          </a:xfrm>
          <a:prstGeom prst="rect">
            <a:avLst/>
          </a:prstGeom>
          <a:solidFill>
            <a:schemeClr val="tx1"/>
          </a:solidFill>
        </p:spPr>
        <p:txBody>
          <a:bodyPr wrap="square" rtlCol="0">
            <a:spAutoFit/>
          </a:bodyPr>
          <a:lstStyle/>
          <a:p>
            <a:pPr algn="ctr">
              <a:lnSpc>
                <a:spcPct val="150000"/>
              </a:lnSpc>
            </a:pPr>
            <a:r>
              <a:rPr lang="nb-NO" sz="2000" dirty="0">
                <a:solidFill>
                  <a:schemeClr val="tx2"/>
                </a:solidFill>
                <a:latin typeface="Snap ITC" panose="04040A07060A02020202" pitchFamily="82" charset="0"/>
                <a:cs typeface="Aldhabi" panose="020B0604020202020204" pitchFamily="2" charset="-78"/>
              </a:rPr>
              <a:t>FREEDOM</a:t>
            </a:r>
          </a:p>
          <a:p>
            <a:pPr algn="ctr">
              <a:lnSpc>
                <a:spcPct val="150000"/>
              </a:lnSpc>
            </a:pPr>
            <a:r>
              <a:rPr lang="nb-NO" sz="2000" dirty="0">
                <a:solidFill>
                  <a:schemeClr val="tx2"/>
                </a:solidFill>
                <a:latin typeface="Snap ITC" panose="04040A07060A02020202" pitchFamily="82" charset="0"/>
                <a:cs typeface="Aldhabi" panose="020B0604020202020204" pitchFamily="2" charset="-78"/>
              </a:rPr>
              <a:t> FOR </a:t>
            </a:r>
          </a:p>
          <a:p>
            <a:pPr algn="ctr">
              <a:lnSpc>
                <a:spcPct val="150000"/>
              </a:lnSpc>
            </a:pPr>
            <a:r>
              <a:rPr lang="nb-NO" sz="2000" dirty="0">
                <a:solidFill>
                  <a:schemeClr val="tx2"/>
                </a:solidFill>
                <a:latin typeface="Snap ITC" panose="04040A07060A02020202" pitchFamily="82" charset="0"/>
                <a:cs typeface="Aldhabi" panose="020B0604020202020204" pitchFamily="2" charset="-78"/>
              </a:rPr>
              <a:t>ALL</a:t>
            </a:r>
          </a:p>
        </p:txBody>
      </p:sp>
    </p:spTree>
    <p:extLst>
      <p:ext uri="{BB962C8B-B14F-4D97-AF65-F5344CB8AC3E}">
        <p14:creationId xmlns:p14="http://schemas.microsoft.com/office/powerpoint/2010/main" val="264162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68563F8D-DF2C-D54D-89A6-B64E764B056B}"/>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2020</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288748" y="2283036"/>
            <a:ext cx="5614503" cy="1470025"/>
          </a:xfrm>
        </p:spPr>
        <p:txBody>
          <a:bodyPr/>
          <a:lstStyle/>
          <a:p>
            <a:pPr marL="0" indent="0" algn="ctr">
              <a:lnSpc>
                <a:spcPct val="100000"/>
              </a:lnSpc>
              <a:buNone/>
            </a:pPr>
            <a:r>
              <a:rPr lang="nb-NO" sz="2400" dirty="0" err="1">
                <a:solidFill>
                  <a:schemeClr val="tx1"/>
                </a:solidFill>
              </a:rPr>
              <a:t>Discrimination</a:t>
            </a:r>
            <a:r>
              <a:rPr lang="nb-NO" sz="2400" dirty="0">
                <a:solidFill>
                  <a:schemeClr val="tx1"/>
                </a:solidFill>
              </a:rPr>
              <a:t> </a:t>
            </a:r>
            <a:r>
              <a:rPr lang="nb-NO" sz="2400" dirty="0" err="1">
                <a:solidFill>
                  <a:schemeClr val="tx1"/>
                </a:solidFill>
              </a:rPr>
              <a:t>means</a:t>
            </a:r>
            <a:r>
              <a:rPr lang="nb-NO" sz="2400" dirty="0">
                <a:solidFill>
                  <a:schemeClr val="tx1"/>
                </a:solidFill>
              </a:rPr>
              <a:t> to </a:t>
            </a:r>
            <a:r>
              <a:rPr lang="nb-NO" sz="2400" dirty="0" err="1">
                <a:solidFill>
                  <a:schemeClr val="tx1"/>
                </a:solidFill>
              </a:rPr>
              <a:t>treat</a:t>
            </a:r>
            <a:r>
              <a:rPr lang="nb-NO" sz="2400" dirty="0">
                <a:solidFill>
                  <a:schemeClr val="tx1"/>
                </a:solidFill>
              </a:rPr>
              <a:t> </a:t>
            </a:r>
            <a:r>
              <a:rPr lang="nb-NO" sz="2400" dirty="0" err="1">
                <a:solidFill>
                  <a:schemeClr val="tx1"/>
                </a:solidFill>
              </a:rPr>
              <a:t>some</a:t>
            </a:r>
            <a:r>
              <a:rPr lang="nb-NO" sz="2400" dirty="0">
                <a:solidFill>
                  <a:schemeClr val="tx1"/>
                </a:solidFill>
              </a:rPr>
              <a:t> </a:t>
            </a:r>
            <a:r>
              <a:rPr lang="nb-NO" sz="2400" dirty="0" err="1">
                <a:solidFill>
                  <a:schemeClr val="tx1"/>
                </a:solidFill>
              </a:rPr>
              <a:t>differently</a:t>
            </a:r>
            <a:r>
              <a:rPr lang="nb-NO" sz="2400" dirty="0">
                <a:solidFill>
                  <a:schemeClr val="tx1"/>
                </a:solidFill>
              </a:rPr>
              <a:t> </a:t>
            </a:r>
            <a:r>
              <a:rPr lang="nb-NO" sz="2400" dirty="0" err="1">
                <a:solidFill>
                  <a:schemeClr val="tx1"/>
                </a:solidFill>
              </a:rPr>
              <a:t>than</a:t>
            </a:r>
            <a:r>
              <a:rPr lang="nb-NO" sz="2400" dirty="0">
                <a:solidFill>
                  <a:schemeClr val="tx1"/>
                </a:solidFill>
              </a:rPr>
              <a:t> </a:t>
            </a:r>
            <a:r>
              <a:rPr lang="nb-NO" sz="2400" dirty="0" err="1">
                <a:solidFill>
                  <a:schemeClr val="tx1"/>
                </a:solidFill>
              </a:rPr>
              <a:t>others</a:t>
            </a:r>
            <a:r>
              <a:rPr lang="nb-NO" sz="2400" dirty="0">
                <a:solidFill>
                  <a:schemeClr val="tx1"/>
                </a:solidFill>
              </a:rPr>
              <a:t>. </a:t>
            </a:r>
            <a:r>
              <a:rPr lang="nb-NO" sz="2400" dirty="0" err="1">
                <a:solidFill>
                  <a:schemeClr val="tx1"/>
                </a:solidFill>
              </a:rPr>
              <a:t>Individuals</a:t>
            </a:r>
            <a:r>
              <a:rPr lang="nb-NO" sz="2400" dirty="0">
                <a:solidFill>
                  <a:schemeClr val="tx1"/>
                </a:solidFill>
              </a:rPr>
              <a:t> </a:t>
            </a:r>
            <a:r>
              <a:rPr lang="nb-NO" sz="2400" dirty="0" err="1">
                <a:solidFill>
                  <a:schemeClr val="tx1"/>
                </a:solidFill>
              </a:rPr>
              <a:t>may</a:t>
            </a:r>
            <a:r>
              <a:rPr lang="nb-NO" sz="2400" dirty="0">
                <a:solidFill>
                  <a:schemeClr val="tx1"/>
                </a:solidFill>
              </a:rPr>
              <a:t> be </a:t>
            </a:r>
            <a:r>
              <a:rPr lang="nb-NO" sz="2400" dirty="0" err="1">
                <a:solidFill>
                  <a:schemeClr val="tx1"/>
                </a:solidFill>
              </a:rPr>
              <a:t>discriminated</a:t>
            </a:r>
            <a:r>
              <a:rPr lang="nb-NO" sz="2400" dirty="0">
                <a:solidFill>
                  <a:schemeClr val="tx1"/>
                </a:solidFill>
              </a:rPr>
              <a:t> </a:t>
            </a:r>
            <a:r>
              <a:rPr lang="nb-NO" sz="2400" dirty="0" err="1">
                <a:solidFill>
                  <a:schemeClr val="tx1"/>
                </a:solidFill>
              </a:rPr>
              <a:t>against</a:t>
            </a:r>
            <a:r>
              <a:rPr lang="nb-NO" sz="2400" dirty="0">
                <a:solidFill>
                  <a:schemeClr val="tx1"/>
                </a:solidFill>
              </a:rPr>
              <a:t> </a:t>
            </a:r>
            <a:r>
              <a:rPr lang="nb-NO" sz="2400" dirty="0" err="1">
                <a:solidFill>
                  <a:schemeClr val="tx1"/>
                </a:solidFill>
              </a:rPr>
              <a:t>based</a:t>
            </a:r>
            <a:r>
              <a:rPr lang="nb-NO" sz="2400" dirty="0">
                <a:solidFill>
                  <a:schemeClr val="tx1"/>
                </a:solidFill>
              </a:rPr>
              <a:t> </a:t>
            </a:r>
            <a:r>
              <a:rPr lang="nb-NO" sz="2400" dirty="0" err="1">
                <a:solidFill>
                  <a:schemeClr val="tx1"/>
                </a:solidFill>
              </a:rPr>
              <a:t>on</a:t>
            </a:r>
            <a:r>
              <a:rPr lang="nb-NO" sz="2400" dirty="0">
                <a:solidFill>
                  <a:schemeClr val="tx1"/>
                </a:solidFill>
              </a:rPr>
              <a:t> </a:t>
            </a:r>
            <a:r>
              <a:rPr lang="nb-NO" sz="2400" dirty="0" err="1">
                <a:solidFill>
                  <a:schemeClr val="tx1"/>
                </a:solidFill>
              </a:rPr>
              <a:t>their</a:t>
            </a:r>
            <a:r>
              <a:rPr lang="nb-NO" sz="2400" dirty="0">
                <a:solidFill>
                  <a:schemeClr val="tx1"/>
                </a:solidFill>
              </a:rPr>
              <a:t> </a:t>
            </a:r>
            <a:r>
              <a:rPr lang="nb-NO" sz="2400" dirty="0" err="1">
                <a:solidFill>
                  <a:schemeClr val="tx1"/>
                </a:solidFill>
              </a:rPr>
              <a:t>sexual</a:t>
            </a:r>
            <a:r>
              <a:rPr lang="nb-NO" sz="2400" dirty="0">
                <a:solidFill>
                  <a:schemeClr val="tx1"/>
                </a:solidFill>
              </a:rPr>
              <a:t> </a:t>
            </a:r>
            <a:r>
              <a:rPr lang="nb-NO" sz="2400" dirty="0" err="1">
                <a:solidFill>
                  <a:schemeClr val="tx1"/>
                </a:solidFill>
              </a:rPr>
              <a:t>orientation</a:t>
            </a:r>
            <a:r>
              <a:rPr lang="nb-NO" sz="2400" dirty="0">
                <a:solidFill>
                  <a:schemeClr val="tx1"/>
                </a:solidFill>
              </a:rPr>
              <a:t>, </a:t>
            </a:r>
            <a:r>
              <a:rPr lang="nb-NO" sz="2400" dirty="0" err="1">
                <a:solidFill>
                  <a:schemeClr val="tx1"/>
                </a:solidFill>
              </a:rPr>
              <a:t>gender</a:t>
            </a:r>
            <a:r>
              <a:rPr lang="nb-NO" sz="2400" dirty="0">
                <a:solidFill>
                  <a:schemeClr val="tx1"/>
                </a:solidFill>
              </a:rPr>
              <a:t>, religion, </a:t>
            </a:r>
            <a:r>
              <a:rPr lang="nb-NO" sz="2400" dirty="0" err="1">
                <a:solidFill>
                  <a:schemeClr val="tx1"/>
                </a:solidFill>
              </a:rPr>
              <a:t>ethnicity</a:t>
            </a:r>
            <a:r>
              <a:rPr lang="nb-NO" sz="2400" dirty="0">
                <a:solidFill>
                  <a:schemeClr val="tx1"/>
                </a:solidFill>
              </a:rPr>
              <a:t> or </a:t>
            </a:r>
            <a:r>
              <a:rPr lang="nb-NO" sz="2400" dirty="0" err="1">
                <a:solidFill>
                  <a:schemeClr val="tx1"/>
                </a:solidFill>
              </a:rPr>
              <a:t>impaired</a:t>
            </a:r>
            <a:r>
              <a:rPr lang="nb-NO" sz="2400" dirty="0">
                <a:solidFill>
                  <a:schemeClr val="tx1"/>
                </a:solidFill>
              </a:rPr>
              <a:t> </a:t>
            </a:r>
            <a:r>
              <a:rPr lang="nb-NO" sz="2400" dirty="0" err="1">
                <a:solidFill>
                  <a:schemeClr val="tx1"/>
                </a:solidFill>
              </a:rPr>
              <a:t>functioning</a:t>
            </a:r>
            <a:r>
              <a:rPr lang="nb-NO" sz="2400" dirty="0">
                <a:solidFill>
                  <a:schemeClr val="tx1"/>
                </a:solidFill>
              </a:rPr>
              <a:t>. </a:t>
            </a:r>
          </a:p>
          <a:p>
            <a:pPr marL="0" indent="0" algn="ctr">
              <a:lnSpc>
                <a:spcPct val="100000"/>
              </a:lnSpc>
              <a:buNone/>
            </a:pPr>
            <a:endParaRPr lang="nb-NO" sz="2400" dirty="0">
              <a:solidFill>
                <a:schemeClr val="tx1"/>
              </a:solidFill>
            </a:endParaRPr>
          </a:p>
        </p:txBody>
      </p:sp>
      <p:sp>
        <p:nvSpPr>
          <p:cNvPr id="6" name="Rektangel 5">
            <a:extLst>
              <a:ext uri="{FF2B5EF4-FFF2-40B4-BE49-F238E27FC236}">
                <a16:creationId xmlns:a16="http://schemas.microsoft.com/office/drawing/2014/main" id="{AF023D36-0EB5-3B42-B195-9E72FBC87852}"/>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08FA7C47-37E3-6C4F-8D6E-7741FAF42D67}"/>
              </a:ext>
            </a:extLst>
          </p:cNvPr>
          <p:cNvPicPr>
            <a:picLocks noChangeAspect="1"/>
          </p:cNvPicPr>
          <p:nvPr/>
        </p:nvPicPr>
        <p:blipFill>
          <a:blip r:embed="rId3"/>
          <a:stretch>
            <a:fillRect/>
          </a:stretch>
        </p:blipFill>
        <p:spPr>
          <a:xfrm>
            <a:off x="546100" y="3429000"/>
            <a:ext cx="2043683" cy="1714500"/>
          </a:xfrm>
          <a:prstGeom prst="rect">
            <a:avLst/>
          </a:prstGeom>
        </p:spPr>
      </p:pic>
      <p:sp>
        <p:nvSpPr>
          <p:cNvPr id="12" name="Tittel 5">
            <a:extLst>
              <a:ext uri="{FF2B5EF4-FFF2-40B4-BE49-F238E27FC236}">
                <a16:creationId xmlns:a16="http://schemas.microsoft.com/office/drawing/2014/main" id="{FA56CD88-899D-51A1-906B-8822B1E2B0DA}"/>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FACT</a:t>
            </a:r>
          </a:p>
        </p:txBody>
      </p:sp>
      <p:sp>
        <p:nvSpPr>
          <p:cNvPr id="3" name="Rektangel 2">
            <a:extLst>
              <a:ext uri="{FF2B5EF4-FFF2-40B4-BE49-F238E27FC236}">
                <a16:creationId xmlns:a16="http://schemas.microsoft.com/office/drawing/2014/main" id="{8E0B502B-4370-EF32-878E-EB39B6A87366}"/>
              </a:ext>
            </a:extLst>
          </p:cNvPr>
          <p:cNvSpPr/>
          <p:nvPr/>
        </p:nvSpPr>
        <p:spPr>
          <a:xfrm>
            <a:off x="3195204" y="5143500"/>
            <a:ext cx="5801589" cy="461665"/>
          </a:xfrm>
          <a:prstGeom prst="rect">
            <a:avLst/>
          </a:prstGeom>
        </p:spPr>
        <p:txBody>
          <a:bodyPr wrap="none">
            <a:spAutoFit/>
          </a:bodyPr>
          <a:lstStyle/>
          <a:p>
            <a:pPr algn="ctr"/>
            <a:r>
              <a:rPr lang="nb-NO" sz="2400" b="1" dirty="0"/>
              <a:t>How </a:t>
            </a:r>
            <a:r>
              <a:rPr lang="nb-NO" sz="2400" b="1" dirty="0" err="1"/>
              <a:t>would</a:t>
            </a:r>
            <a:r>
              <a:rPr lang="nb-NO" sz="2400" b="1" dirty="0"/>
              <a:t> </a:t>
            </a:r>
            <a:r>
              <a:rPr lang="nb-NO" sz="2400" b="1" dirty="0" err="1"/>
              <a:t>you</a:t>
            </a:r>
            <a:r>
              <a:rPr lang="nb-NO" sz="2400" b="1" dirty="0"/>
              <a:t> </a:t>
            </a:r>
            <a:r>
              <a:rPr lang="nb-NO" sz="2400" b="1" dirty="0" err="1"/>
              <a:t>define</a:t>
            </a:r>
            <a:r>
              <a:rPr lang="nb-NO" sz="2400" b="1" dirty="0"/>
              <a:t> </a:t>
            </a:r>
            <a:r>
              <a:rPr lang="nb-NO" sz="2400" b="1" dirty="0" err="1"/>
              <a:t>discrimination</a:t>
            </a:r>
            <a:r>
              <a:rPr lang="nb-NO" sz="2400" b="1" dirty="0"/>
              <a:t>?</a:t>
            </a:r>
            <a:endParaRPr lang="nb-NO" sz="2400" dirty="0"/>
          </a:p>
        </p:txBody>
      </p:sp>
      <p:pic>
        <p:nvPicPr>
          <p:cNvPr id="5" name="Bilde 4" descr="Et bilde som inneholder natthimmel&#10;&#10;Automatisk generert beskrivelse">
            <a:extLst>
              <a:ext uri="{FF2B5EF4-FFF2-40B4-BE49-F238E27FC236}">
                <a16:creationId xmlns:a16="http://schemas.microsoft.com/office/drawing/2014/main" id="{191D8F97-1D89-85E6-3023-E6A03EB41D90}"/>
              </a:ext>
            </a:extLst>
          </p:cNvPr>
          <p:cNvPicPr>
            <a:picLocks noChangeAspect="1"/>
          </p:cNvPicPr>
          <p:nvPr/>
        </p:nvPicPr>
        <p:blipFill>
          <a:blip r:embed="rId4"/>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3671087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603709" y="2628000"/>
            <a:ext cx="4984581" cy="1528403"/>
          </a:xfrm>
        </p:spPr>
        <p:txBody>
          <a:bodyPr vert="horz" lIns="91440" tIns="45720" rIns="91440" bIns="45720" rtlCol="0" anchor="t">
            <a:noAutofit/>
          </a:bodyPr>
          <a:lstStyle/>
          <a:p>
            <a:pPr algn="ctr">
              <a:buNone/>
            </a:pPr>
            <a:r>
              <a:rPr lang="nb-NO" sz="2400" dirty="0" err="1">
                <a:solidFill>
                  <a:schemeClr val="tx1"/>
                </a:solidFill>
                <a:latin typeface="Arial"/>
                <a:cs typeface="Arial"/>
              </a:rPr>
              <a:t>Prejudice</a:t>
            </a:r>
            <a:r>
              <a:rPr lang="nb-NO" sz="2400" dirty="0">
                <a:solidFill>
                  <a:schemeClr val="tx1"/>
                </a:solidFill>
                <a:latin typeface="Arial"/>
                <a:cs typeface="Arial"/>
              </a:rPr>
              <a:t> is a </a:t>
            </a:r>
            <a:r>
              <a:rPr lang="nb-NO" sz="2400" dirty="0" err="1">
                <a:solidFill>
                  <a:schemeClr val="tx1"/>
                </a:solidFill>
                <a:latin typeface="Arial"/>
                <a:cs typeface="Arial"/>
              </a:rPr>
              <a:t>preconceived</a:t>
            </a:r>
            <a:r>
              <a:rPr lang="nb-NO" sz="2400" dirty="0">
                <a:solidFill>
                  <a:schemeClr val="tx1"/>
                </a:solidFill>
                <a:latin typeface="Arial"/>
                <a:cs typeface="Arial"/>
              </a:rPr>
              <a:t> </a:t>
            </a:r>
            <a:r>
              <a:rPr lang="nb-NO" sz="2400" dirty="0" err="1">
                <a:solidFill>
                  <a:schemeClr val="tx1"/>
                </a:solidFill>
                <a:latin typeface="Arial"/>
                <a:cs typeface="Arial"/>
              </a:rPr>
              <a:t>judgement</a:t>
            </a:r>
            <a:r>
              <a:rPr lang="nb-NO" sz="2400" dirty="0">
                <a:solidFill>
                  <a:schemeClr val="tx1"/>
                </a:solidFill>
                <a:latin typeface="Arial"/>
                <a:cs typeface="Arial"/>
              </a:rPr>
              <a:t> or opinion </a:t>
            </a:r>
            <a:r>
              <a:rPr lang="nb-NO" sz="2400" dirty="0" err="1">
                <a:solidFill>
                  <a:schemeClr val="tx1"/>
                </a:solidFill>
                <a:latin typeface="Arial"/>
                <a:cs typeface="Arial"/>
              </a:rPr>
              <a:t>which</a:t>
            </a:r>
            <a:r>
              <a:rPr lang="nb-NO" sz="2400" dirty="0">
                <a:solidFill>
                  <a:schemeClr val="tx1"/>
                </a:solidFill>
                <a:latin typeface="Arial"/>
                <a:cs typeface="Arial"/>
              </a:rPr>
              <a:t> is not </a:t>
            </a:r>
            <a:r>
              <a:rPr lang="nb-NO" sz="2400" dirty="0" err="1">
                <a:solidFill>
                  <a:schemeClr val="tx1"/>
                </a:solidFill>
                <a:latin typeface="Arial"/>
                <a:cs typeface="Arial"/>
              </a:rPr>
              <a:t>grounded</a:t>
            </a:r>
            <a:r>
              <a:rPr lang="nb-NO" sz="2400" dirty="0">
                <a:solidFill>
                  <a:schemeClr val="tx1"/>
                </a:solidFill>
                <a:latin typeface="Arial"/>
                <a:cs typeface="Arial"/>
              </a:rPr>
              <a:t> in </a:t>
            </a:r>
            <a:r>
              <a:rPr lang="nb-NO" sz="2400" dirty="0" err="1">
                <a:solidFill>
                  <a:schemeClr val="tx1"/>
                </a:solidFill>
                <a:latin typeface="Arial"/>
                <a:cs typeface="Arial"/>
              </a:rPr>
              <a:t>sufficient</a:t>
            </a:r>
            <a:r>
              <a:rPr lang="nb-NO" sz="2400" dirty="0">
                <a:solidFill>
                  <a:schemeClr val="tx1"/>
                </a:solidFill>
                <a:latin typeface="Arial"/>
                <a:cs typeface="Arial"/>
              </a:rPr>
              <a:t> </a:t>
            </a:r>
            <a:r>
              <a:rPr lang="nb-NO" sz="2400" dirty="0" err="1">
                <a:solidFill>
                  <a:schemeClr val="tx1"/>
                </a:solidFill>
                <a:latin typeface="Arial"/>
                <a:cs typeface="Arial"/>
              </a:rPr>
              <a:t>knowledge</a:t>
            </a:r>
            <a:r>
              <a:rPr lang="nb-NO" sz="2400" dirty="0">
                <a:solidFill>
                  <a:schemeClr val="tx1"/>
                </a:solidFill>
                <a:latin typeface="Arial"/>
                <a:cs typeface="Arial"/>
              </a:rPr>
              <a:t>. </a:t>
            </a:r>
          </a:p>
        </p:txBody>
      </p:sp>
      <p:sp>
        <p:nvSpPr>
          <p:cNvPr id="6" name="Rektangel 5">
            <a:extLst>
              <a:ext uri="{FF2B5EF4-FFF2-40B4-BE49-F238E27FC236}">
                <a16:creationId xmlns:a16="http://schemas.microsoft.com/office/drawing/2014/main" id="{AF023D36-0EB5-3B42-B195-9E72FBC87852}"/>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id="{C5EDA795-4AD2-9480-0626-F4A0D99922BE}"/>
              </a:ext>
            </a:extLst>
          </p:cNvPr>
          <p:cNvSpPr/>
          <p:nvPr/>
        </p:nvSpPr>
        <p:spPr>
          <a:xfrm>
            <a:off x="3817971" y="4948946"/>
            <a:ext cx="4556055" cy="461665"/>
          </a:xfrm>
          <a:prstGeom prst="rect">
            <a:avLst/>
          </a:prstGeom>
        </p:spPr>
        <p:txBody>
          <a:bodyPr wrap="none">
            <a:spAutoFit/>
          </a:bodyPr>
          <a:lstStyle/>
          <a:p>
            <a:pPr algn="ctr"/>
            <a:r>
              <a:rPr lang="nb-NO" sz="2400" b="1" dirty="0">
                <a:cs typeface="Arial"/>
              </a:rPr>
              <a:t>How do </a:t>
            </a:r>
            <a:r>
              <a:rPr lang="nb-NO" sz="2400" b="1" dirty="0" err="1">
                <a:cs typeface="Arial"/>
              </a:rPr>
              <a:t>you</a:t>
            </a:r>
            <a:r>
              <a:rPr lang="nb-NO" sz="2400" b="1" dirty="0">
                <a:cs typeface="Arial"/>
              </a:rPr>
              <a:t> </a:t>
            </a:r>
            <a:r>
              <a:rPr lang="nb-NO" sz="2400" b="1" dirty="0" err="1">
                <a:cs typeface="Arial"/>
              </a:rPr>
              <a:t>define</a:t>
            </a:r>
            <a:r>
              <a:rPr lang="nb-NO" sz="2400" b="1" dirty="0">
                <a:cs typeface="Arial"/>
              </a:rPr>
              <a:t> </a:t>
            </a:r>
            <a:r>
              <a:rPr lang="nb-NO" sz="2400" b="1" dirty="0" err="1">
                <a:cs typeface="Arial"/>
              </a:rPr>
              <a:t>prejudice</a:t>
            </a:r>
            <a:r>
              <a:rPr lang="nb-NO" sz="2400" b="1" dirty="0">
                <a:cs typeface="Arial"/>
              </a:rPr>
              <a:t>?</a:t>
            </a:r>
            <a:endParaRPr lang="nb-NO" sz="2400" dirty="0">
              <a:cs typeface="Arial"/>
            </a:endParaRPr>
          </a:p>
        </p:txBody>
      </p:sp>
      <p:sp>
        <p:nvSpPr>
          <p:cNvPr id="14" name="Tittel 5">
            <a:extLst>
              <a:ext uri="{FF2B5EF4-FFF2-40B4-BE49-F238E27FC236}">
                <a16:creationId xmlns:a16="http://schemas.microsoft.com/office/drawing/2014/main" id="{D56B9826-8FB1-4276-F647-1C4CD31FAA68}"/>
              </a:ext>
            </a:extLst>
          </p:cNvPr>
          <p:cNvSpPr txBox="1">
            <a:spLocks/>
          </p:cNvSpPr>
          <p:nvPr/>
        </p:nvSpPr>
        <p:spPr>
          <a:xfrm>
            <a:off x="5394782" y="1302056"/>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FACT</a:t>
            </a:r>
          </a:p>
        </p:txBody>
      </p:sp>
      <p:sp>
        <p:nvSpPr>
          <p:cNvPr id="15" name="Rektangel 14">
            <a:extLst>
              <a:ext uri="{FF2B5EF4-FFF2-40B4-BE49-F238E27FC236}">
                <a16:creationId xmlns:a16="http://schemas.microsoft.com/office/drawing/2014/main" id="{108927BA-D5BE-013E-4D36-53C66C22E48A}"/>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2022</a:t>
            </a:r>
          </a:p>
        </p:txBody>
      </p:sp>
      <p:pic>
        <p:nvPicPr>
          <p:cNvPr id="16" name="Bilde 15">
            <a:extLst>
              <a:ext uri="{FF2B5EF4-FFF2-40B4-BE49-F238E27FC236}">
                <a16:creationId xmlns:a16="http://schemas.microsoft.com/office/drawing/2014/main" id="{BDD6AA17-DFDB-028B-1333-8D5FCA0C95C0}"/>
              </a:ext>
            </a:extLst>
          </p:cNvPr>
          <p:cNvPicPr>
            <a:picLocks noChangeAspect="1"/>
          </p:cNvPicPr>
          <p:nvPr/>
        </p:nvPicPr>
        <p:blipFill>
          <a:blip r:embed="rId3"/>
          <a:stretch>
            <a:fillRect/>
          </a:stretch>
        </p:blipFill>
        <p:spPr>
          <a:xfrm>
            <a:off x="9097175" y="2603950"/>
            <a:ext cx="2416496" cy="2344996"/>
          </a:xfrm>
          <a:prstGeom prst="rect">
            <a:avLst/>
          </a:prstGeom>
        </p:spPr>
      </p:pic>
    </p:spTree>
    <p:extLst>
      <p:ext uri="{BB962C8B-B14F-4D97-AF65-F5344CB8AC3E}">
        <p14:creationId xmlns:p14="http://schemas.microsoft.com/office/powerpoint/2010/main" val="166624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359823" y="4702679"/>
            <a:ext cx="5472351" cy="747420"/>
          </a:xfrm>
        </p:spPr>
        <p:txBody>
          <a:bodyPr vert="horz" lIns="91440" tIns="45720" rIns="91440" bIns="45720" rtlCol="0" anchor="t">
            <a:noAutofit/>
          </a:bodyPr>
          <a:lstStyle/>
          <a:p>
            <a:pPr marL="0" indent="0" algn="ctr">
              <a:lnSpc>
                <a:spcPct val="100000"/>
              </a:lnSpc>
              <a:buNone/>
            </a:pPr>
            <a:r>
              <a:rPr lang="nb-NO" sz="2400" b="1" dirty="0" err="1">
                <a:solidFill>
                  <a:schemeClr val="tx1"/>
                </a:solidFill>
                <a:latin typeface="Arial"/>
                <a:cs typeface="Arial"/>
              </a:rPr>
              <a:t>What</a:t>
            </a:r>
            <a:r>
              <a:rPr lang="nb-NO" sz="2400" b="1" dirty="0">
                <a:solidFill>
                  <a:schemeClr val="tx1"/>
                </a:solidFill>
                <a:latin typeface="Arial"/>
                <a:cs typeface="Arial"/>
              </a:rPr>
              <a:t> </a:t>
            </a:r>
            <a:r>
              <a:rPr lang="nb-NO" sz="2400" b="1" dirty="0" err="1">
                <a:solidFill>
                  <a:schemeClr val="tx1"/>
                </a:solidFill>
                <a:latin typeface="Arial"/>
                <a:cs typeface="Arial"/>
              </a:rPr>
              <a:t>could</a:t>
            </a:r>
            <a:r>
              <a:rPr lang="nb-NO" sz="2400" b="1" dirty="0">
                <a:solidFill>
                  <a:schemeClr val="tx1"/>
                </a:solidFill>
                <a:latin typeface="Arial"/>
                <a:cs typeface="Arial"/>
              </a:rPr>
              <a:t> be </a:t>
            </a:r>
            <a:r>
              <a:rPr lang="nb-NO" sz="2400" b="1" dirty="0" err="1">
                <a:solidFill>
                  <a:schemeClr val="tx1"/>
                </a:solidFill>
                <a:latin typeface="Arial"/>
                <a:cs typeface="Arial"/>
              </a:rPr>
              <a:t>the</a:t>
            </a:r>
            <a:r>
              <a:rPr lang="nb-NO" sz="2400" b="1" dirty="0">
                <a:solidFill>
                  <a:schemeClr val="tx1"/>
                </a:solidFill>
                <a:latin typeface="Arial"/>
                <a:cs typeface="Arial"/>
              </a:rPr>
              <a:t> </a:t>
            </a:r>
            <a:r>
              <a:rPr lang="nb-NO" sz="2400" b="1" dirty="0" err="1">
                <a:solidFill>
                  <a:schemeClr val="tx1"/>
                </a:solidFill>
                <a:latin typeface="Arial"/>
                <a:cs typeface="Arial"/>
              </a:rPr>
              <a:t>reason</a:t>
            </a:r>
            <a:r>
              <a:rPr lang="nb-NO" sz="2400" b="1" dirty="0">
                <a:solidFill>
                  <a:schemeClr val="tx1"/>
                </a:solidFill>
                <a:latin typeface="Arial"/>
                <a:cs typeface="Arial"/>
              </a:rPr>
              <a:t> </a:t>
            </a:r>
            <a:r>
              <a:rPr lang="nb-NO" sz="2400" b="1" dirty="0" err="1">
                <a:solidFill>
                  <a:schemeClr val="tx1"/>
                </a:solidFill>
                <a:latin typeface="Arial"/>
                <a:cs typeface="Arial"/>
              </a:rPr>
              <a:t>that</a:t>
            </a:r>
            <a:r>
              <a:rPr lang="nb-NO" sz="2400" b="1" dirty="0">
                <a:solidFill>
                  <a:schemeClr val="tx1"/>
                </a:solidFill>
                <a:latin typeface="Arial"/>
                <a:cs typeface="Arial"/>
              </a:rPr>
              <a:t> </a:t>
            </a:r>
            <a:r>
              <a:rPr lang="nb-NO" sz="2400" b="1" dirty="0" err="1">
                <a:solidFill>
                  <a:schemeClr val="tx1"/>
                </a:solidFill>
                <a:latin typeface="Arial"/>
                <a:cs typeface="Arial"/>
              </a:rPr>
              <a:t>some</a:t>
            </a:r>
            <a:r>
              <a:rPr lang="nb-NO" sz="2400" b="1" dirty="0">
                <a:solidFill>
                  <a:schemeClr val="tx1"/>
                </a:solidFill>
                <a:latin typeface="Arial"/>
                <a:cs typeface="Arial"/>
              </a:rPr>
              <a:t> </a:t>
            </a:r>
            <a:r>
              <a:rPr lang="nb-NO" sz="2400" b="1" dirty="0" err="1">
                <a:solidFill>
                  <a:schemeClr val="tx1"/>
                </a:solidFill>
                <a:latin typeface="Arial"/>
                <a:cs typeface="Arial"/>
              </a:rPr>
              <a:t>are</a:t>
            </a:r>
            <a:r>
              <a:rPr lang="nb-NO" sz="2400" b="1" dirty="0">
                <a:solidFill>
                  <a:schemeClr val="tx1"/>
                </a:solidFill>
                <a:latin typeface="Arial"/>
                <a:cs typeface="Arial"/>
              </a:rPr>
              <a:t> not </a:t>
            </a:r>
            <a:r>
              <a:rPr lang="nb-NO" sz="2400" b="1" dirty="0" err="1">
                <a:solidFill>
                  <a:schemeClr val="tx1"/>
                </a:solidFill>
                <a:latin typeface="Arial"/>
                <a:cs typeface="Arial"/>
              </a:rPr>
              <a:t>hired</a:t>
            </a:r>
            <a:r>
              <a:rPr lang="nb-NO" sz="2400" b="1" dirty="0">
                <a:solidFill>
                  <a:schemeClr val="tx1"/>
                </a:solidFill>
                <a:latin typeface="Arial"/>
                <a:cs typeface="Arial"/>
              </a:rPr>
              <a:t> for </a:t>
            </a:r>
            <a:r>
              <a:rPr lang="nb-NO" sz="2400" b="1" dirty="0" err="1">
                <a:solidFill>
                  <a:schemeClr val="tx1"/>
                </a:solidFill>
                <a:latin typeface="Arial"/>
                <a:cs typeface="Arial"/>
              </a:rPr>
              <a:t>positions</a:t>
            </a:r>
            <a:r>
              <a:rPr lang="nb-NO" sz="2400" b="1" dirty="0">
                <a:solidFill>
                  <a:schemeClr val="tx1"/>
                </a:solidFill>
                <a:latin typeface="Arial"/>
                <a:cs typeface="Arial"/>
              </a:rPr>
              <a:t> for </a:t>
            </a:r>
            <a:r>
              <a:rPr lang="nb-NO" sz="2400" b="1" dirty="0" err="1">
                <a:solidFill>
                  <a:schemeClr val="tx1"/>
                </a:solidFill>
                <a:latin typeface="Arial"/>
                <a:cs typeface="Arial"/>
              </a:rPr>
              <a:t>which</a:t>
            </a:r>
            <a:r>
              <a:rPr lang="nb-NO" sz="2400" b="1" dirty="0">
                <a:solidFill>
                  <a:schemeClr val="tx1"/>
                </a:solidFill>
                <a:latin typeface="Arial"/>
                <a:cs typeface="Arial"/>
              </a:rPr>
              <a:t> </a:t>
            </a:r>
            <a:r>
              <a:rPr lang="nb-NO" sz="2400" b="1" dirty="0" err="1">
                <a:solidFill>
                  <a:schemeClr val="tx1"/>
                </a:solidFill>
                <a:latin typeface="Arial"/>
                <a:cs typeface="Arial"/>
              </a:rPr>
              <a:t>they</a:t>
            </a:r>
            <a:r>
              <a:rPr lang="nb-NO" sz="2400" b="1" dirty="0">
                <a:solidFill>
                  <a:schemeClr val="tx1"/>
                </a:solidFill>
                <a:latin typeface="Arial"/>
                <a:cs typeface="Arial"/>
              </a:rPr>
              <a:t> </a:t>
            </a:r>
            <a:r>
              <a:rPr lang="nb-NO" sz="2400" b="1" dirty="0" err="1">
                <a:solidFill>
                  <a:schemeClr val="tx1"/>
                </a:solidFill>
                <a:latin typeface="Arial"/>
                <a:cs typeface="Arial"/>
              </a:rPr>
              <a:t>are</a:t>
            </a:r>
            <a:r>
              <a:rPr lang="nb-NO" sz="2400" b="1" dirty="0">
                <a:solidFill>
                  <a:schemeClr val="tx1"/>
                </a:solidFill>
                <a:latin typeface="Arial"/>
                <a:cs typeface="Arial"/>
              </a:rPr>
              <a:t> </a:t>
            </a:r>
            <a:r>
              <a:rPr lang="nb-NO" sz="2400" b="1" dirty="0" err="1">
                <a:solidFill>
                  <a:schemeClr val="tx1"/>
                </a:solidFill>
                <a:latin typeface="Arial"/>
                <a:cs typeface="Arial"/>
              </a:rPr>
              <a:t>qualified</a:t>
            </a:r>
            <a:r>
              <a:rPr lang="nb-NO" sz="2400" b="1" dirty="0">
                <a:solidFill>
                  <a:schemeClr val="tx1"/>
                </a:solidFill>
                <a:latin typeface="Arial"/>
                <a:cs typeface="Arial"/>
              </a:rPr>
              <a:t>?</a:t>
            </a:r>
            <a:endParaRPr lang="nb-NO" sz="2400" b="1" dirty="0">
              <a:solidFill>
                <a:schemeClr val="tx1"/>
              </a:solidFill>
            </a:endParaRPr>
          </a:p>
        </p:txBody>
      </p:sp>
      <p:sp>
        <p:nvSpPr>
          <p:cNvPr id="6" name="Rektangel 5">
            <a:extLst>
              <a:ext uri="{FF2B5EF4-FFF2-40B4-BE49-F238E27FC236}">
                <a16:creationId xmlns:a16="http://schemas.microsoft.com/office/drawing/2014/main" id="{87329773-5CB3-3C47-9389-6CD226F81B5B}"/>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137E9E03-5C7B-C743-A97E-3000570B209F}"/>
              </a:ext>
            </a:extLst>
          </p:cNvPr>
          <p:cNvPicPr>
            <a:picLocks noChangeAspect="1"/>
          </p:cNvPicPr>
          <p:nvPr/>
        </p:nvPicPr>
        <p:blipFill>
          <a:blip r:embed="rId3"/>
          <a:stretch>
            <a:fillRect/>
          </a:stretch>
        </p:blipFill>
        <p:spPr>
          <a:xfrm>
            <a:off x="8817084" y="4943475"/>
            <a:ext cx="2993131" cy="1914525"/>
          </a:xfrm>
          <a:prstGeom prst="rect">
            <a:avLst/>
          </a:prstGeom>
        </p:spPr>
      </p:pic>
      <p:sp>
        <p:nvSpPr>
          <p:cNvPr id="12" name="Tittel 5">
            <a:extLst>
              <a:ext uri="{FF2B5EF4-FFF2-40B4-BE49-F238E27FC236}">
                <a16:creationId xmlns:a16="http://schemas.microsoft.com/office/drawing/2014/main" id="{64CD6A2F-CB29-6F2D-7C30-533811AA3ACA}"/>
              </a:ext>
            </a:extLst>
          </p:cNvPr>
          <p:cNvSpPr txBox="1">
            <a:spLocks/>
          </p:cNvSpPr>
          <p:nvPr/>
        </p:nvSpPr>
        <p:spPr>
          <a:xfrm>
            <a:off x="5394782" y="1213200"/>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FACT</a:t>
            </a:r>
          </a:p>
        </p:txBody>
      </p:sp>
      <p:sp>
        <p:nvSpPr>
          <p:cNvPr id="3" name="Rektangel 2">
            <a:extLst>
              <a:ext uri="{FF2B5EF4-FFF2-40B4-BE49-F238E27FC236}">
                <a16:creationId xmlns:a16="http://schemas.microsoft.com/office/drawing/2014/main" id="{12849279-71E4-02E2-937E-98D33FF623E0}"/>
              </a:ext>
            </a:extLst>
          </p:cNvPr>
          <p:cNvSpPr/>
          <p:nvPr/>
        </p:nvSpPr>
        <p:spPr>
          <a:xfrm>
            <a:off x="2704768" y="2070478"/>
            <a:ext cx="6782463" cy="2308324"/>
          </a:xfrm>
          <a:prstGeom prst="rect">
            <a:avLst/>
          </a:prstGeom>
        </p:spPr>
        <p:txBody>
          <a:bodyPr wrap="square">
            <a:spAutoFit/>
          </a:bodyPr>
          <a:lstStyle/>
          <a:p>
            <a:pPr marL="0" indent="0" algn="ctr">
              <a:lnSpc>
                <a:spcPct val="100000"/>
              </a:lnSpc>
              <a:buNone/>
            </a:pPr>
            <a:r>
              <a:rPr lang="en-GB" sz="2400" noProof="0" dirty="0">
                <a:solidFill>
                  <a:schemeClr val="tx1"/>
                </a:solidFill>
              </a:rPr>
              <a:t>Discrimination is a problem in the Norwegian labour market. Norwegian businesses employ an increasing number of immigrants from EU countries, while immigrants from Africa and Asia experience difficulties getting jobs that match their qualifications.</a:t>
            </a:r>
          </a:p>
        </p:txBody>
      </p:sp>
      <p:sp>
        <p:nvSpPr>
          <p:cNvPr id="15" name="Rektangel 14">
            <a:extLst>
              <a:ext uri="{FF2B5EF4-FFF2-40B4-BE49-F238E27FC236}">
                <a16:creationId xmlns:a16="http://schemas.microsoft.com/office/drawing/2014/main" id="{AE84830D-BD58-1D5B-9519-5691794B1DCC}"/>
              </a:ext>
            </a:extLst>
          </p:cNvPr>
          <p:cNvSpPr/>
          <p:nvPr/>
        </p:nvSpPr>
        <p:spPr>
          <a:xfrm>
            <a:off x="5680662" y="6141600"/>
            <a:ext cx="830677" cy="246221"/>
          </a:xfrm>
          <a:prstGeom prst="rect">
            <a:avLst/>
          </a:prstGeom>
        </p:spPr>
        <p:txBody>
          <a:bodyPr wrap="none">
            <a:spAutoFit/>
          </a:bodyPr>
          <a:lstStyle/>
          <a:p>
            <a:pPr algn="ctr"/>
            <a:r>
              <a:rPr lang="nb-NO" sz="1000" i="1">
                <a:cs typeface="Arial"/>
              </a:rPr>
              <a:t>@ snl 2018</a:t>
            </a:r>
          </a:p>
        </p:txBody>
      </p:sp>
    </p:spTree>
    <p:extLst>
      <p:ext uri="{BB962C8B-B14F-4D97-AF65-F5344CB8AC3E}">
        <p14:creationId xmlns:p14="http://schemas.microsoft.com/office/powerpoint/2010/main" val="101476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CE69A91B-63E2-AABC-1E95-194DFD9CB3FF}"/>
              </a:ext>
            </a:extLst>
          </p:cNvPr>
          <p:cNvSpPr/>
          <p:nvPr/>
        </p:nvSpPr>
        <p:spPr>
          <a:xfrm>
            <a:off x="5680662" y="6141600"/>
            <a:ext cx="830677" cy="246221"/>
          </a:xfrm>
          <a:prstGeom prst="rect">
            <a:avLst/>
          </a:prstGeom>
        </p:spPr>
        <p:txBody>
          <a:bodyPr wrap="none">
            <a:spAutoFit/>
          </a:bodyPr>
          <a:lstStyle/>
          <a:p>
            <a:pPr algn="ctr"/>
            <a:r>
              <a:rPr lang="nb-NO" sz="1000" i="1">
                <a:cs typeface="Arial"/>
              </a:rPr>
              <a:t>@ snl 2017</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85338" y="5153662"/>
            <a:ext cx="5456471" cy="552408"/>
          </a:xfrm>
        </p:spPr>
        <p:txBody>
          <a:bodyPr vert="horz" lIns="91440" tIns="45720" rIns="91440" bIns="45720" rtlCol="0" anchor="t">
            <a:noAutofit/>
          </a:bodyPr>
          <a:lstStyle/>
          <a:p>
            <a:pPr marL="0" indent="0" algn="ctr">
              <a:lnSpc>
                <a:spcPct val="100000"/>
              </a:lnSpc>
              <a:buNone/>
            </a:pPr>
            <a:r>
              <a:rPr lang="nb-NO" sz="2400" b="1" dirty="0" err="1">
                <a:solidFill>
                  <a:schemeClr val="tx1"/>
                </a:solidFill>
                <a:latin typeface="Arial"/>
                <a:cs typeface="Arial"/>
              </a:rPr>
              <a:t>What</a:t>
            </a:r>
            <a:r>
              <a:rPr lang="nb-NO" sz="2400" b="1" dirty="0">
                <a:solidFill>
                  <a:schemeClr val="tx1"/>
                </a:solidFill>
                <a:latin typeface="Arial"/>
                <a:cs typeface="Arial"/>
              </a:rPr>
              <a:t> do </a:t>
            </a:r>
            <a:r>
              <a:rPr lang="nb-NO" sz="2400" b="1" dirty="0" err="1">
                <a:solidFill>
                  <a:schemeClr val="tx1"/>
                </a:solidFill>
                <a:latin typeface="Arial"/>
                <a:cs typeface="Arial"/>
              </a:rPr>
              <a:t>you</a:t>
            </a:r>
            <a:r>
              <a:rPr lang="nb-NO" sz="2400" b="1" dirty="0">
                <a:solidFill>
                  <a:schemeClr val="tx1"/>
                </a:solidFill>
                <a:latin typeface="Arial"/>
                <a:cs typeface="Arial"/>
              </a:rPr>
              <a:t> </a:t>
            </a:r>
            <a:r>
              <a:rPr lang="nb-NO" sz="2400" b="1" dirty="0" err="1">
                <a:solidFill>
                  <a:schemeClr val="tx1"/>
                </a:solidFill>
                <a:latin typeface="Arial"/>
                <a:cs typeface="Arial"/>
              </a:rPr>
              <a:t>think</a:t>
            </a:r>
            <a:r>
              <a:rPr lang="nb-NO" sz="2400" b="1" dirty="0">
                <a:solidFill>
                  <a:schemeClr val="tx1"/>
                </a:solidFill>
                <a:latin typeface="Arial"/>
                <a:cs typeface="Arial"/>
              </a:rPr>
              <a:t> is </a:t>
            </a:r>
            <a:r>
              <a:rPr lang="nb-NO" sz="2400" b="1" dirty="0" err="1">
                <a:solidFill>
                  <a:schemeClr val="tx1"/>
                </a:solidFill>
                <a:latin typeface="Arial"/>
                <a:cs typeface="Arial"/>
              </a:rPr>
              <a:t>the</a:t>
            </a:r>
            <a:r>
              <a:rPr lang="nb-NO" sz="2400" b="1" dirty="0">
                <a:solidFill>
                  <a:schemeClr val="tx1"/>
                </a:solidFill>
                <a:latin typeface="Arial"/>
                <a:cs typeface="Arial"/>
              </a:rPr>
              <a:t> purpose </a:t>
            </a:r>
            <a:r>
              <a:rPr lang="nb-NO" sz="2400" b="1" dirty="0" err="1">
                <a:solidFill>
                  <a:schemeClr val="tx1"/>
                </a:solidFill>
                <a:latin typeface="Arial"/>
                <a:cs typeface="Arial"/>
              </a:rPr>
              <a:t>of</a:t>
            </a:r>
            <a:r>
              <a:rPr lang="nb-NO" sz="2400" b="1" dirty="0">
                <a:solidFill>
                  <a:schemeClr val="tx1"/>
                </a:solidFill>
                <a:latin typeface="Arial"/>
                <a:cs typeface="Arial"/>
              </a:rPr>
              <a:t> giving </a:t>
            </a:r>
            <a:r>
              <a:rPr lang="nb-NO" sz="2400" b="1" dirty="0" err="1">
                <a:solidFill>
                  <a:schemeClr val="tx1"/>
                </a:solidFill>
                <a:latin typeface="Arial"/>
                <a:cs typeface="Arial"/>
              </a:rPr>
              <a:t>this</a:t>
            </a:r>
            <a:r>
              <a:rPr lang="nb-NO" sz="2400" b="1" dirty="0">
                <a:solidFill>
                  <a:schemeClr val="tx1"/>
                </a:solidFill>
                <a:latin typeface="Arial"/>
                <a:cs typeface="Arial"/>
              </a:rPr>
              <a:t> status to </a:t>
            </a:r>
            <a:r>
              <a:rPr lang="nb-NO" sz="2400" b="1" dirty="0" err="1">
                <a:solidFill>
                  <a:schemeClr val="tx1"/>
                </a:solidFill>
                <a:latin typeface="Arial"/>
                <a:cs typeface="Arial"/>
              </a:rPr>
              <a:t>certain</a:t>
            </a:r>
            <a:r>
              <a:rPr lang="nb-NO" sz="2400" b="1" dirty="0">
                <a:solidFill>
                  <a:schemeClr val="tx1"/>
                </a:solidFill>
                <a:latin typeface="Arial"/>
                <a:cs typeface="Arial"/>
              </a:rPr>
              <a:t> </a:t>
            </a:r>
            <a:r>
              <a:rPr lang="nb-NO" sz="2400" b="1" dirty="0" err="1">
                <a:solidFill>
                  <a:schemeClr val="tx1"/>
                </a:solidFill>
                <a:latin typeface="Arial"/>
                <a:cs typeface="Arial"/>
              </a:rPr>
              <a:t>groups</a:t>
            </a:r>
            <a:r>
              <a:rPr lang="nb-NO" sz="2400" b="1" dirty="0">
                <a:solidFill>
                  <a:schemeClr val="tx1"/>
                </a:solidFill>
                <a:latin typeface="Arial"/>
                <a:cs typeface="Arial"/>
              </a:rPr>
              <a:t>?</a:t>
            </a:r>
            <a:endParaRPr lang="nb-NO" sz="2400" dirty="0">
              <a:solidFill>
                <a:schemeClr val="tx1"/>
              </a:solidFill>
            </a:endParaRPr>
          </a:p>
          <a:p>
            <a:pPr marL="0" indent="0" algn="ctr">
              <a:lnSpc>
                <a:spcPct val="100000"/>
              </a:lnSpc>
              <a:buNone/>
            </a:pPr>
            <a:endParaRPr lang="nb-NO" sz="1800" dirty="0">
              <a:solidFill>
                <a:schemeClr val="tx1"/>
              </a:solidFill>
            </a:endParaRPr>
          </a:p>
        </p:txBody>
      </p:sp>
      <p:sp>
        <p:nvSpPr>
          <p:cNvPr id="6" name="Rektangel 5">
            <a:extLst>
              <a:ext uri="{FF2B5EF4-FFF2-40B4-BE49-F238E27FC236}">
                <a16:creationId xmlns:a16="http://schemas.microsoft.com/office/drawing/2014/main" id="{87329773-5CB3-3C47-9389-6CD226F81B5B}"/>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7" name="Rektangel 6">
            <a:extLst>
              <a:ext uri="{FF2B5EF4-FFF2-40B4-BE49-F238E27FC236}">
                <a16:creationId xmlns:a16="http://schemas.microsoft.com/office/drawing/2014/main" id="{B0F7CBD7-15C7-C756-583B-F0BE4546650B}"/>
              </a:ext>
            </a:extLst>
          </p:cNvPr>
          <p:cNvSpPr/>
          <p:nvPr/>
        </p:nvSpPr>
        <p:spPr>
          <a:xfrm>
            <a:off x="2691906" y="1717385"/>
            <a:ext cx="7043337" cy="3046988"/>
          </a:xfrm>
          <a:prstGeom prst="rect">
            <a:avLst/>
          </a:prstGeom>
        </p:spPr>
        <p:txBody>
          <a:bodyPr wrap="square">
            <a:spAutoFit/>
          </a:bodyPr>
          <a:lstStyle/>
          <a:p>
            <a:pPr algn="ctr"/>
            <a:r>
              <a:rPr lang="nb-NO" sz="2400" dirty="0" err="1">
                <a:cs typeface="Arial"/>
              </a:rPr>
              <a:t>Since</a:t>
            </a:r>
            <a:r>
              <a:rPr lang="nb-NO" sz="2400" dirty="0">
                <a:cs typeface="Arial"/>
              </a:rPr>
              <a:t> 1999, </a:t>
            </a:r>
            <a:r>
              <a:rPr lang="nb-NO" sz="2400" dirty="0" err="1">
                <a:cs typeface="Arial"/>
              </a:rPr>
              <a:t>Jews</a:t>
            </a:r>
            <a:r>
              <a:rPr lang="nb-NO" sz="2400" dirty="0">
                <a:cs typeface="Arial"/>
              </a:rPr>
              <a:t>, Romani, Roma, Kven </a:t>
            </a:r>
            <a:r>
              <a:rPr lang="nb-NO" sz="2400" dirty="0" err="1">
                <a:cs typeface="Arial"/>
              </a:rPr>
              <a:t>people</a:t>
            </a:r>
            <a:r>
              <a:rPr lang="nb-NO" sz="2400" dirty="0">
                <a:cs typeface="Arial"/>
              </a:rPr>
              <a:t> and Forest Finns have </a:t>
            </a:r>
            <a:r>
              <a:rPr lang="nb-NO" sz="2400" dirty="0" err="1">
                <a:cs typeface="Arial"/>
              </a:rPr>
              <a:t>had</a:t>
            </a:r>
            <a:r>
              <a:rPr lang="nb-NO" sz="2400" dirty="0">
                <a:cs typeface="Arial"/>
              </a:rPr>
              <a:t> </a:t>
            </a:r>
            <a:r>
              <a:rPr lang="nb-NO" sz="2400" dirty="0" err="1">
                <a:cs typeface="Arial"/>
              </a:rPr>
              <a:t>the</a:t>
            </a:r>
            <a:r>
              <a:rPr lang="nb-NO" sz="2400" dirty="0">
                <a:cs typeface="Arial"/>
              </a:rPr>
              <a:t> status as </a:t>
            </a:r>
            <a:r>
              <a:rPr lang="nb-NO" sz="2400" i="1" dirty="0" err="1">
                <a:cs typeface="Arial"/>
              </a:rPr>
              <a:t>national</a:t>
            </a:r>
            <a:r>
              <a:rPr lang="nb-NO" sz="2400" i="1" dirty="0">
                <a:cs typeface="Arial"/>
              </a:rPr>
              <a:t> </a:t>
            </a:r>
            <a:r>
              <a:rPr lang="nb-NO" sz="2400" i="1" dirty="0" err="1">
                <a:cs typeface="Arial"/>
              </a:rPr>
              <a:t>minorities</a:t>
            </a:r>
            <a:r>
              <a:rPr lang="nb-NO" sz="2400" i="1" dirty="0">
                <a:cs typeface="Arial"/>
              </a:rPr>
              <a:t> </a:t>
            </a:r>
            <a:r>
              <a:rPr lang="nb-NO" sz="2400" dirty="0">
                <a:cs typeface="Arial"/>
              </a:rPr>
              <a:t>in Norway. </a:t>
            </a:r>
          </a:p>
          <a:p>
            <a:pPr algn="ctr"/>
            <a:endParaRPr lang="nb-NO" sz="2400" dirty="0">
              <a:cs typeface="Arial"/>
            </a:endParaRPr>
          </a:p>
          <a:p>
            <a:pPr algn="ctr"/>
            <a:r>
              <a:rPr lang="nb-NO" sz="2400" dirty="0">
                <a:cs typeface="Arial"/>
              </a:rPr>
              <a:t>In Norway </a:t>
            </a:r>
            <a:r>
              <a:rPr lang="nb-NO" sz="2400" dirty="0" err="1">
                <a:cs typeface="Arial"/>
              </a:rPr>
              <a:t>this</a:t>
            </a:r>
            <a:r>
              <a:rPr lang="nb-NO" sz="2400" dirty="0">
                <a:cs typeface="Arial"/>
              </a:rPr>
              <a:t> status is given to </a:t>
            </a:r>
            <a:r>
              <a:rPr lang="nb-NO" sz="2400" dirty="0" err="1">
                <a:cs typeface="Arial"/>
              </a:rPr>
              <a:t>ethnic</a:t>
            </a:r>
            <a:r>
              <a:rPr lang="nb-NO" sz="2400" dirty="0">
                <a:cs typeface="Arial"/>
              </a:rPr>
              <a:t> </a:t>
            </a:r>
            <a:r>
              <a:rPr lang="nb-NO" sz="2400" dirty="0" err="1">
                <a:cs typeface="Arial"/>
              </a:rPr>
              <a:t>groups</a:t>
            </a:r>
            <a:r>
              <a:rPr lang="nb-NO" sz="2400" dirty="0">
                <a:cs typeface="Arial"/>
              </a:rPr>
              <a:t> </a:t>
            </a:r>
            <a:r>
              <a:rPr lang="nb-NO" sz="2400" dirty="0" err="1">
                <a:cs typeface="Arial"/>
              </a:rPr>
              <a:t>with</a:t>
            </a:r>
            <a:r>
              <a:rPr lang="nb-NO" sz="2400" dirty="0">
                <a:cs typeface="Arial"/>
              </a:rPr>
              <a:t> a </a:t>
            </a:r>
            <a:r>
              <a:rPr lang="nb-NO" sz="2400" dirty="0" err="1">
                <a:cs typeface="Arial"/>
              </a:rPr>
              <a:t>longstanding</a:t>
            </a:r>
            <a:r>
              <a:rPr lang="nb-NO" sz="2400" dirty="0">
                <a:cs typeface="Arial"/>
              </a:rPr>
              <a:t> </a:t>
            </a:r>
            <a:r>
              <a:rPr lang="nb-NO" sz="2400" dirty="0" err="1">
                <a:cs typeface="Arial"/>
              </a:rPr>
              <a:t>connection</a:t>
            </a:r>
            <a:r>
              <a:rPr lang="nb-NO" sz="2400" dirty="0">
                <a:cs typeface="Arial"/>
              </a:rPr>
              <a:t> to </a:t>
            </a:r>
            <a:r>
              <a:rPr lang="nb-NO" sz="2400" dirty="0" err="1">
                <a:cs typeface="Arial"/>
              </a:rPr>
              <a:t>the</a:t>
            </a:r>
            <a:r>
              <a:rPr lang="nb-NO" sz="2400" dirty="0">
                <a:cs typeface="Arial"/>
              </a:rPr>
              <a:t> country, </a:t>
            </a:r>
            <a:r>
              <a:rPr lang="nb-NO" sz="2400" dirty="0" err="1">
                <a:cs typeface="Arial"/>
              </a:rPr>
              <a:t>often</a:t>
            </a:r>
            <a:r>
              <a:rPr lang="nb-NO" sz="2400" dirty="0">
                <a:cs typeface="Arial"/>
              </a:rPr>
              <a:t> </a:t>
            </a:r>
            <a:r>
              <a:rPr lang="nb-NO" sz="2400" dirty="0" err="1">
                <a:cs typeface="Arial"/>
              </a:rPr>
              <a:t>people</a:t>
            </a:r>
            <a:r>
              <a:rPr lang="nb-NO" sz="2400" dirty="0">
                <a:cs typeface="Arial"/>
              </a:rPr>
              <a:t> </a:t>
            </a:r>
            <a:r>
              <a:rPr lang="nb-NO" sz="2400" dirty="0" err="1">
                <a:cs typeface="Arial"/>
              </a:rPr>
              <a:t>who</a:t>
            </a:r>
            <a:r>
              <a:rPr lang="nb-NO" sz="2400" dirty="0">
                <a:cs typeface="Arial"/>
              </a:rPr>
              <a:t> have </a:t>
            </a:r>
            <a:r>
              <a:rPr lang="nb-NO" sz="2400" dirty="0" err="1">
                <a:cs typeface="Arial"/>
              </a:rPr>
              <a:t>historically</a:t>
            </a:r>
            <a:r>
              <a:rPr lang="nb-NO" sz="2400" dirty="0">
                <a:cs typeface="Arial"/>
              </a:rPr>
              <a:t> </a:t>
            </a:r>
            <a:r>
              <a:rPr lang="nb-NO" sz="2400" dirty="0" err="1">
                <a:cs typeface="Arial"/>
              </a:rPr>
              <a:t>been</a:t>
            </a:r>
            <a:r>
              <a:rPr lang="nb-NO" sz="2400" dirty="0">
                <a:cs typeface="Arial"/>
              </a:rPr>
              <a:t> </a:t>
            </a:r>
            <a:r>
              <a:rPr lang="nb-NO" sz="2400" dirty="0" err="1">
                <a:cs typeface="Arial"/>
              </a:rPr>
              <a:t>subjected</a:t>
            </a:r>
            <a:r>
              <a:rPr lang="nb-NO" sz="2400" dirty="0">
                <a:cs typeface="Arial"/>
              </a:rPr>
              <a:t> to </a:t>
            </a:r>
            <a:r>
              <a:rPr lang="nb-NO" sz="2400" dirty="0" err="1">
                <a:cs typeface="Arial"/>
              </a:rPr>
              <a:t>discrimination</a:t>
            </a:r>
            <a:r>
              <a:rPr lang="nb-NO" sz="2400" dirty="0">
                <a:cs typeface="Arial"/>
              </a:rPr>
              <a:t> or </a:t>
            </a:r>
            <a:r>
              <a:rPr lang="nb-NO" sz="2400" dirty="0" err="1">
                <a:cs typeface="Arial"/>
              </a:rPr>
              <a:t>oppression</a:t>
            </a:r>
            <a:r>
              <a:rPr lang="nb-NO" sz="2400" dirty="0">
                <a:cs typeface="Arial"/>
              </a:rPr>
              <a:t>.</a:t>
            </a:r>
            <a:endParaRPr lang="nb-NO" sz="2400" dirty="0"/>
          </a:p>
        </p:txBody>
      </p:sp>
      <p:sp>
        <p:nvSpPr>
          <p:cNvPr id="18" name="Tittel 5">
            <a:extLst>
              <a:ext uri="{FF2B5EF4-FFF2-40B4-BE49-F238E27FC236}">
                <a16:creationId xmlns:a16="http://schemas.microsoft.com/office/drawing/2014/main" id="{91872D85-E5AF-DCD5-0696-4A94C08DF764}"/>
              </a:ext>
            </a:extLst>
          </p:cNvPr>
          <p:cNvSpPr txBox="1">
            <a:spLocks/>
          </p:cNvSpPr>
          <p:nvPr/>
        </p:nvSpPr>
        <p:spPr>
          <a:xfrm>
            <a:off x="5394782" y="936996"/>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FACT</a:t>
            </a:r>
          </a:p>
        </p:txBody>
      </p:sp>
      <p:pic>
        <p:nvPicPr>
          <p:cNvPr id="8" name="Bilde 7">
            <a:extLst>
              <a:ext uri="{FF2B5EF4-FFF2-40B4-BE49-F238E27FC236}">
                <a16:creationId xmlns:a16="http://schemas.microsoft.com/office/drawing/2014/main" id="{B093E008-7973-2AC3-19A6-A7CA1A38959A}"/>
              </a:ext>
            </a:extLst>
          </p:cNvPr>
          <p:cNvPicPr>
            <a:picLocks noChangeAspect="1"/>
          </p:cNvPicPr>
          <p:nvPr/>
        </p:nvPicPr>
        <p:blipFill>
          <a:blip r:embed="rId3"/>
          <a:stretch>
            <a:fillRect/>
          </a:stretch>
        </p:blipFill>
        <p:spPr>
          <a:xfrm>
            <a:off x="436481" y="4671245"/>
            <a:ext cx="3025704" cy="2140887"/>
          </a:xfrm>
          <a:prstGeom prst="rect">
            <a:avLst/>
          </a:prstGeom>
        </p:spPr>
      </p:pic>
      <p:pic>
        <p:nvPicPr>
          <p:cNvPr id="2" name="Bilde 1" descr="Et bilde som inneholder natthimmel&#10;&#10;Automatisk generert beskrivelse">
            <a:extLst>
              <a:ext uri="{FF2B5EF4-FFF2-40B4-BE49-F238E27FC236}">
                <a16:creationId xmlns:a16="http://schemas.microsoft.com/office/drawing/2014/main" id="{2ADB4223-5A72-4388-AF22-9D3B67F605C1}"/>
              </a:ext>
            </a:extLst>
          </p:cNvPr>
          <p:cNvPicPr>
            <a:picLocks noChangeAspect="1"/>
          </p:cNvPicPr>
          <p:nvPr/>
        </p:nvPicPr>
        <p:blipFill>
          <a:blip r:embed="rId4"/>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2104088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732813" y="4699213"/>
            <a:ext cx="6726374" cy="666190"/>
          </a:xfrm>
        </p:spPr>
        <p:txBody>
          <a:bodyPr vert="horz" lIns="91440" tIns="45720" rIns="91440" bIns="45720" rtlCol="0" anchor="t">
            <a:noAutofit/>
          </a:bodyPr>
          <a:lstStyle/>
          <a:p>
            <a:pPr marL="0" indent="0" algn="ctr">
              <a:lnSpc>
                <a:spcPct val="100000"/>
              </a:lnSpc>
              <a:buNone/>
            </a:pPr>
            <a:r>
              <a:rPr lang="nb-NO" sz="2400" b="1" dirty="0" err="1">
                <a:solidFill>
                  <a:schemeClr val="tx1"/>
                </a:solidFill>
                <a:latin typeface="Arial"/>
                <a:cs typeface="Arial"/>
              </a:rPr>
              <a:t>Why</a:t>
            </a:r>
            <a:r>
              <a:rPr lang="nb-NO" sz="2400" b="1" dirty="0">
                <a:solidFill>
                  <a:schemeClr val="tx1"/>
                </a:solidFill>
                <a:latin typeface="Arial"/>
                <a:cs typeface="Arial"/>
              </a:rPr>
              <a:t> do </a:t>
            </a:r>
            <a:r>
              <a:rPr lang="nb-NO" sz="2400" b="1" dirty="0" err="1">
                <a:solidFill>
                  <a:schemeClr val="tx1"/>
                </a:solidFill>
                <a:latin typeface="Arial"/>
                <a:cs typeface="Arial"/>
              </a:rPr>
              <a:t>you</a:t>
            </a:r>
            <a:r>
              <a:rPr lang="nb-NO" sz="2400" b="1" dirty="0">
                <a:solidFill>
                  <a:schemeClr val="tx1"/>
                </a:solidFill>
                <a:latin typeface="Arial"/>
                <a:cs typeface="Arial"/>
              </a:rPr>
              <a:t> </a:t>
            </a:r>
            <a:r>
              <a:rPr lang="nb-NO" sz="2400" b="1" dirty="0" err="1">
                <a:solidFill>
                  <a:schemeClr val="tx1"/>
                </a:solidFill>
                <a:latin typeface="Arial"/>
                <a:cs typeface="Arial"/>
              </a:rPr>
              <a:t>think</a:t>
            </a:r>
            <a:r>
              <a:rPr lang="nb-NO" sz="2400" b="1" dirty="0">
                <a:solidFill>
                  <a:schemeClr val="tx1"/>
                </a:solidFill>
                <a:latin typeface="Arial"/>
                <a:cs typeface="Arial"/>
              </a:rPr>
              <a:t> </a:t>
            </a:r>
            <a:r>
              <a:rPr lang="nb-NO" sz="2400" b="1" dirty="0" err="1">
                <a:solidFill>
                  <a:schemeClr val="tx1"/>
                </a:solidFill>
                <a:latin typeface="Arial"/>
                <a:cs typeface="Arial"/>
              </a:rPr>
              <a:t>Jewish</a:t>
            </a:r>
            <a:r>
              <a:rPr lang="nb-NO" sz="2400" b="1" dirty="0">
                <a:solidFill>
                  <a:schemeClr val="tx1"/>
                </a:solidFill>
                <a:latin typeface="Arial"/>
                <a:cs typeface="Arial"/>
              </a:rPr>
              <a:t> </a:t>
            </a:r>
            <a:r>
              <a:rPr lang="nb-NO" sz="2400" b="1" dirty="0" err="1">
                <a:solidFill>
                  <a:schemeClr val="tx1"/>
                </a:solidFill>
                <a:latin typeface="Arial"/>
                <a:cs typeface="Arial"/>
              </a:rPr>
              <a:t>people</a:t>
            </a:r>
            <a:r>
              <a:rPr lang="nb-NO" sz="2400" b="1" dirty="0">
                <a:solidFill>
                  <a:schemeClr val="tx1"/>
                </a:solidFill>
                <a:latin typeface="Arial"/>
                <a:cs typeface="Arial"/>
              </a:rPr>
              <a:t> </a:t>
            </a:r>
            <a:r>
              <a:rPr lang="nb-NO" sz="2400" b="1" dirty="0" err="1">
                <a:solidFill>
                  <a:schemeClr val="tx1"/>
                </a:solidFill>
                <a:latin typeface="Arial"/>
                <a:cs typeface="Arial"/>
              </a:rPr>
              <a:t>were</a:t>
            </a:r>
            <a:r>
              <a:rPr lang="nb-NO" sz="2400" b="1" dirty="0">
                <a:solidFill>
                  <a:schemeClr val="tx1"/>
                </a:solidFill>
                <a:latin typeface="Arial"/>
                <a:cs typeface="Arial"/>
              </a:rPr>
              <a:t> </a:t>
            </a:r>
            <a:r>
              <a:rPr lang="nb-NO" sz="2400" b="1" dirty="0" err="1">
                <a:solidFill>
                  <a:schemeClr val="tx1"/>
                </a:solidFill>
                <a:latin typeface="Arial"/>
                <a:cs typeface="Arial"/>
              </a:rPr>
              <a:t>denied</a:t>
            </a:r>
            <a:r>
              <a:rPr lang="nb-NO" sz="2400" b="1" dirty="0">
                <a:solidFill>
                  <a:schemeClr val="tx1"/>
                </a:solidFill>
                <a:latin typeface="Arial"/>
                <a:cs typeface="Arial"/>
              </a:rPr>
              <a:t> </a:t>
            </a:r>
            <a:r>
              <a:rPr lang="nb-NO" sz="2400" b="1" dirty="0" err="1">
                <a:solidFill>
                  <a:schemeClr val="tx1"/>
                </a:solidFill>
                <a:latin typeface="Arial"/>
                <a:cs typeface="Arial"/>
              </a:rPr>
              <a:t>entry</a:t>
            </a:r>
            <a:r>
              <a:rPr lang="nb-NO" sz="2400" b="1" dirty="0">
                <a:solidFill>
                  <a:schemeClr val="tx1"/>
                </a:solidFill>
                <a:latin typeface="Arial"/>
                <a:cs typeface="Arial"/>
              </a:rPr>
              <a:t> to Norway during </a:t>
            </a:r>
            <a:r>
              <a:rPr lang="nb-NO" sz="2400" b="1" dirty="0" err="1">
                <a:solidFill>
                  <a:schemeClr val="tx1"/>
                </a:solidFill>
                <a:latin typeface="Arial"/>
                <a:cs typeface="Arial"/>
              </a:rPr>
              <a:t>this</a:t>
            </a:r>
            <a:r>
              <a:rPr lang="nb-NO" sz="2400" b="1" dirty="0">
                <a:solidFill>
                  <a:schemeClr val="tx1"/>
                </a:solidFill>
                <a:latin typeface="Arial"/>
                <a:cs typeface="Arial"/>
              </a:rPr>
              <a:t> </a:t>
            </a:r>
            <a:r>
              <a:rPr lang="nb-NO" sz="2400" b="1" dirty="0" err="1">
                <a:solidFill>
                  <a:schemeClr val="tx1"/>
                </a:solidFill>
                <a:latin typeface="Arial"/>
                <a:cs typeface="Arial"/>
              </a:rPr>
              <a:t>period</a:t>
            </a:r>
            <a:r>
              <a:rPr lang="nb-NO" sz="2400" b="1" dirty="0">
                <a:solidFill>
                  <a:schemeClr val="tx1"/>
                </a:solidFill>
                <a:latin typeface="Arial"/>
                <a:cs typeface="Arial"/>
              </a:rPr>
              <a:t>?</a:t>
            </a:r>
            <a:endParaRPr lang="nb-NO" sz="2400" b="1" dirty="0">
              <a:solidFill>
                <a:schemeClr val="tx1"/>
              </a:solidFill>
            </a:endParaRPr>
          </a:p>
        </p:txBody>
      </p:sp>
      <p:sp>
        <p:nvSpPr>
          <p:cNvPr id="5" name="Rektangel 4">
            <a:extLst>
              <a:ext uri="{FF2B5EF4-FFF2-40B4-BE49-F238E27FC236}">
                <a16:creationId xmlns:a16="http://schemas.microsoft.com/office/drawing/2014/main" id="{0766C545-A09E-6F4B-B959-77FDAD60C4C5}"/>
              </a:ext>
            </a:extLst>
          </p:cNvPr>
          <p:cNvSpPr/>
          <p:nvPr/>
        </p:nvSpPr>
        <p:spPr>
          <a:xfrm>
            <a:off x="5348822" y="5741462"/>
            <a:ext cx="1494357"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Ekeløve-Slydal 2014</a:t>
            </a:r>
          </a:p>
        </p:txBody>
      </p:sp>
      <p:sp>
        <p:nvSpPr>
          <p:cNvPr id="6" name="Rektangel 5">
            <a:extLst>
              <a:ext uri="{FF2B5EF4-FFF2-40B4-BE49-F238E27FC236}">
                <a16:creationId xmlns:a16="http://schemas.microsoft.com/office/drawing/2014/main" id="{CAC831C7-A4B0-184B-A48D-8722051065B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1" name="Tittel 5">
            <a:extLst>
              <a:ext uri="{FF2B5EF4-FFF2-40B4-BE49-F238E27FC236}">
                <a16:creationId xmlns:a16="http://schemas.microsoft.com/office/drawing/2014/main" id="{82240D4D-9084-05DB-AA5E-F478D0938A1B}"/>
              </a:ext>
            </a:extLst>
          </p:cNvPr>
          <p:cNvSpPr txBox="1">
            <a:spLocks/>
          </p:cNvSpPr>
          <p:nvPr/>
        </p:nvSpPr>
        <p:spPr>
          <a:xfrm>
            <a:off x="4699001" y="1213200"/>
            <a:ext cx="3156526" cy="490909"/>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DID YOU KNOW</a:t>
            </a:r>
          </a:p>
        </p:txBody>
      </p:sp>
      <p:sp>
        <p:nvSpPr>
          <p:cNvPr id="2" name="Rektangel 1">
            <a:extLst>
              <a:ext uri="{FF2B5EF4-FFF2-40B4-BE49-F238E27FC236}">
                <a16:creationId xmlns:a16="http://schemas.microsoft.com/office/drawing/2014/main" id="{A2B4C1BC-B48B-180F-31A3-A22108A95AB5}"/>
              </a:ext>
            </a:extLst>
          </p:cNvPr>
          <p:cNvSpPr/>
          <p:nvPr/>
        </p:nvSpPr>
        <p:spPr>
          <a:xfrm>
            <a:off x="2912146" y="2628000"/>
            <a:ext cx="6367709" cy="1938992"/>
          </a:xfrm>
          <a:prstGeom prst="rect">
            <a:avLst/>
          </a:prstGeom>
        </p:spPr>
        <p:txBody>
          <a:bodyPr wrap="square">
            <a:spAutoFit/>
          </a:bodyPr>
          <a:lstStyle/>
          <a:p>
            <a:pPr marL="0" indent="0" algn="ctr">
              <a:lnSpc>
                <a:spcPct val="100000"/>
              </a:lnSpc>
              <a:buNone/>
            </a:pPr>
            <a:r>
              <a:rPr lang="en-GB" sz="2400" noProof="0" dirty="0">
                <a:solidFill>
                  <a:schemeClr val="tx1"/>
                </a:solidFill>
              </a:rPr>
              <a:t>…that The Norwegian Constitution of 1814 had a clause that banned Jews from entering the kingdom of Norway? The clause was removed in 1851 on the initiative of the Norwegian writer Henrik </a:t>
            </a:r>
            <a:r>
              <a:rPr lang="en-GB" sz="2400" noProof="0" dirty="0" err="1">
                <a:solidFill>
                  <a:schemeClr val="tx1"/>
                </a:solidFill>
              </a:rPr>
              <a:t>Wergeland</a:t>
            </a:r>
            <a:r>
              <a:rPr lang="en-GB" sz="2400" noProof="0" dirty="0">
                <a:solidFill>
                  <a:schemeClr val="tx1"/>
                </a:solidFill>
              </a:rPr>
              <a:t>.</a:t>
            </a:r>
          </a:p>
        </p:txBody>
      </p:sp>
      <p:pic>
        <p:nvPicPr>
          <p:cNvPr id="3" name="Bilde 2" descr="Et bilde som inneholder natthimmel&#10;&#10;Automatisk generert beskrivelse">
            <a:extLst>
              <a:ext uri="{FF2B5EF4-FFF2-40B4-BE49-F238E27FC236}">
                <a16:creationId xmlns:a16="http://schemas.microsoft.com/office/drawing/2014/main" id="{96721AC7-0686-B717-7601-DFAAA0A7E765}"/>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3128547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E5DE2B5D-354B-7E4D-B151-F98E7E75DC94}"/>
              </a:ext>
            </a:extLst>
          </p:cNvPr>
          <p:cNvSpPr/>
          <p:nvPr/>
        </p:nvSpPr>
        <p:spPr>
          <a:xfrm>
            <a:off x="5760599" y="6410325"/>
            <a:ext cx="766629" cy="248466"/>
          </a:xfrm>
          <a:prstGeom prst="rect">
            <a:avLst/>
          </a:prstGeom>
        </p:spPr>
        <p:txBody>
          <a:bodyPr wrap="square">
            <a:spAutoFit/>
          </a:bodyPr>
          <a:lstStyle/>
          <a:p>
            <a:pPr algn="ctr">
              <a:lnSpc>
                <a:spcPct val="110000"/>
              </a:lnSpc>
            </a:pPr>
            <a:r>
              <a:rPr lang="nb-NO" sz="1000" i="1" dirty="0">
                <a:latin typeface="Arial" panose="020B0604020202020204" pitchFamily="34" charset="0"/>
                <a:cs typeface="Arial" panose="020B0604020202020204" pitchFamily="34" charset="0"/>
              </a:rPr>
              <a:t>© lovdata</a:t>
            </a:r>
          </a:p>
        </p:txBody>
      </p:sp>
      <p:sp>
        <p:nvSpPr>
          <p:cNvPr id="6" name="Rektangel 5">
            <a:extLst>
              <a:ext uri="{FF2B5EF4-FFF2-40B4-BE49-F238E27FC236}">
                <a16:creationId xmlns:a16="http://schemas.microsoft.com/office/drawing/2014/main" id="{D430E862-33A9-8547-B586-EB14D94DDEC4}"/>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1" name="Tittel 5">
            <a:extLst>
              <a:ext uri="{FF2B5EF4-FFF2-40B4-BE49-F238E27FC236}">
                <a16:creationId xmlns:a16="http://schemas.microsoft.com/office/drawing/2014/main" id="{88812D5C-1D4B-AEAE-2FFA-7BAA40405BB6}"/>
              </a:ext>
            </a:extLst>
          </p:cNvPr>
          <p:cNvSpPr txBox="1">
            <a:spLocks/>
          </p:cNvSpPr>
          <p:nvPr/>
        </p:nvSpPr>
        <p:spPr>
          <a:xfrm>
            <a:off x="3946978" y="660781"/>
            <a:ext cx="429804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LAWS AND TREATIES</a:t>
            </a:r>
          </a:p>
        </p:txBody>
      </p:sp>
      <p:sp>
        <p:nvSpPr>
          <p:cNvPr id="4" name="Rektangel 3">
            <a:extLst>
              <a:ext uri="{FF2B5EF4-FFF2-40B4-BE49-F238E27FC236}">
                <a16:creationId xmlns:a16="http://schemas.microsoft.com/office/drawing/2014/main" id="{4831E2FB-D894-4DB9-3A20-784AADB3E6D0}"/>
              </a:ext>
            </a:extLst>
          </p:cNvPr>
          <p:cNvSpPr/>
          <p:nvPr/>
        </p:nvSpPr>
        <p:spPr>
          <a:xfrm>
            <a:off x="1039808" y="1384735"/>
            <a:ext cx="10847391" cy="3970318"/>
          </a:xfrm>
          <a:prstGeom prst="rect">
            <a:avLst/>
          </a:prstGeom>
        </p:spPr>
        <p:txBody>
          <a:bodyPr wrap="square">
            <a:spAutoFit/>
          </a:bodyPr>
          <a:lstStyle/>
          <a:p>
            <a:pPr marL="0" indent="0" algn="ctr">
              <a:lnSpc>
                <a:spcPct val="100000"/>
              </a:lnSpc>
              <a:buNone/>
            </a:pPr>
            <a:r>
              <a:rPr lang="nb-NO" sz="3600" b="1" dirty="0">
                <a:solidFill>
                  <a:schemeClr val="tx1"/>
                </a:solidFill>
              </a:rPr>
              <a:t>The </a:t>
            </a:r>
            <a:r>
              <a:rPr lang="nb-NO" sz="3600" b="1" dirty="0" err="1">
                <a:solidFill>
                  <a:schemeClr val="tx1"/>
                </a:solidFill>
              </a:rPr>
              <a:t>Constitution</a:t>
            </a:r>
            <a:r>
              <a:rPr lang="nb-NO" sz="3600" b="1" dirty="0">
                <a:solidFill>
                  <a:schemeClr val="tx1"/>
                </a:solidFill>
              </a:rPr>
              <a:t> </a:t>
            </a:r>
            <a:r>
              <a:rPr lang="nb-NO" sz="3600" b="1" dirty="0" err="1">
                <a:solidFill>
                  <a:schemeClr val="tx1"/>
                </a:solidFill>
              </a:rPr>
              <a:t>of</a:t>
            </a:r>
            <a:r>
              <a:rPr lang="nb-NO" sz="3600" b="1" dirty="0">
                <a:solidFill>
                  <a:schemeClr val="tx1"/>
                </a:solidFill>
              </a:rPr>
              <a:t> </a:t>
            </a:r>
            <a:r>
              <a:rPr lang="nb-NO" sz="3600" b="1" dirty="0" err="1">
                <a:solidFill>
                  <a:schemeClr val="tx1"/>
                </a:solidFill>
              </a:rPr>
              <a:t>the</a:t>
            </a:r>
            <a:r>
              <a:rPr lang="nb-NO" sz="3600" b="1" dirty="0">
                <a:solidFill>
                  <a:schemeClr val="tx1"/>
                </a:solidFill>
              </a:rPr>
              <a:t> Kingdom </a:t>
            </a:r>
            <a:r>
              <a:rPr lang="nb-NO" sz="3600" b="1" dirty="0" err="1">
                <a:solidFill>
                  <a:schemeClr val="tx1"/>
                </a:solidFill>
              </a:rPr>
              <a:t>of</a:t>
            </a:r>
            <a:r>
              <a:rPr lang="nb-NO" sz="3600" b="1" dirty="0">
                <a:solidFill>
                  <a:schemeClr val="tx1"/>
                </a:solidFill>
              </a:rPr>
              <a:t> Norway</a:t>
            </a:r>
            <a:br>
              <a:rPr lang="nb-NO" sz="3600" b="1" dirty="0">
                <a:solidFill>
                  <a:schemeClr val="tx1"/>
                </a:solidFill>
              </a:rPr>
            </a:br>
            <a:endParaRPr lang="nb-NO" sz="2400" b="1" dirty="0">
              <a:solidFill>
                <a:schemeClr val="tx1"/>
              </a:solidFill>
            </a:endParaRPr>
          </a:p>
          <a:p>
            <a:pPr marL="0" indent="0" algn="ctr">
              <a:lnSpc>
                <a:spcPct val="100000"/>
              </a:lnSpc>
              <a:buNone/>
            </a:pPr>
            <a:r>
              <a:rPr lang="nb-NO" sz="2400" b="1" dirty="0" err="1">
                <a:solidFill>
                  <a:schemeClr val="tx1"/>
                </a:solidFill>
              </a:rPr>
              <a:t>Paragraph</a:t>
            </a:r>
            <a:r>
              <a:rPr lang="nb-NO" sz="2400" b="1" dirty="0">
                <a:solidFill>
                  <a:schemeClr val="tx1"/>
                </a:solidFill>
              </a:rPr>
              <a:t> §98 – All </a:t>
            </a:r>
            <a:r>
              <a:rPr lang="nb-NO" sz="2400" b="1" dirty="0" err="1">
                <a:solidFill>
                  <a:schemeClr val="tx1"/>
                </a:solidFill>
              </a:rPr>
              <a:t>are</a:t>
            </a:r>
            <a:r>
              <a:rPr lang="nb-NO" sz="2400" b="1" dirty="0">
                <a:solidFill>
                  <a:schemeClr val="tx1"/>
                </a:solidFill>
              </a:rPr>
              <a:t> </a:t>
            </a:r>
            <a:r>
              <a:rPr lang="nb-NO" sz="2400" b="1" dirty="0" err="1">
                <a:solidFill>
                  <a:schemeClr val="tx1"/>
                </a:solidFill>
              </a:rPr>
              <a:t>equal</a:t>
            </a:r>
            <a:r>
              <a:rPr lang="nb-NO" sz="2400" b="1" dirty="0">
                <a:solidFill>
                  <a:schemeClr val="tx1"/>
                </a:solidFill>
              </a:rPr>
              <a:t> </a:t>
            </a:r>
            <a:r>
              <a:rPr lang="nb-NO" sz="2400" b="1" dirty="0" err="1">
                <a:solidFill>
                  <a:schemeClr val="tx1"/>
                </a:solidFill>
              </a:rPr>
              <a:t>before</a:t>
            </a:r>
            <a:r>
              <a:rPr lang="nb-NO" sz="2400" b="1" dirty="0">
                <a:solidFill>
                  <a:schemeClr val="tx1"/>
                </a:solidFill>
              </a:rPr>
              <a:t> </a:t>
            </a:r>
            <a:r>
              <a:rPr lang="nb-NO" sz="2400" b="1" dirty="0" err="1">
                <a:solidFill>
                  <a:schemeClr val="tx1"/>
                </a:solidFill>
              </a:rPr>
              <a:t>the</a:t>
            </a:r>
            <a:r>
              <a:rPr lang="nb-NO" sz="2400" b="1" dirty="0">
                <a:solidFill>
                  <a:schemeClr val="tx1"/>
                </a:solidFill>
              </a:rPr>
              <a:t> </a:t>
            </a:r>
            <a:r>
              <a:rPr lang="nb-NO" sz="2400" b="1" dirty="0" err="1">
                <a:solidFill>
                  <a:schemeClr val="tx1"/>
                </a:solidFill>
              </a:rPr>
              <a:t>law</a:t>
            </a:r>
            <a:r>
              <a:rPr lang="nb-NO" sz="2400" b="1" dirty="0">
                <a:solidFill>
                  <a:schemeClr val="tx1"/>
                </a:solidFill>
              </a:rPr>
              <a:t>.</a:t>
            </a:r>
          </a:p>
          <a:p>
            <a:pPr marL="0" indent="0" algn="ctr">
              <a:lnSpc>
                <a:spcPct val="100000"/>
              </a:lnSpc>
              <a:buNone/>
            </a:pPr>
            <a:r>
              <a:rPr lang="nb-NO" sz="2400" i="1" dirty="0">
                <a:solidFill>
                  <a:schemeClr val="tx1"/>
                </a:solidFill>
              </a:rPr>
              <a:t>No human </a:t>
            </a:r>
            <a:r>
              <a:rPr lang="nb-NO" sz="2400" i="1" dirty="0" err="1">
                <a:solidFill>
                  <a:schemeClr val="tx1"/>
                </a:solidFill>
              </a:rPr>
              <a:t>being</a:t>
            </a:r>
            <a:r>
              <a:rPr lang="nb-NO" sz="2400" i="1" dirty="0">
                <a:solidFill>
                  <a:schemeClr val="tx1"/>
                </a:solidFill>
              </a:rPr>
              <a:t> </a:t>
            </a:r>
            <a:r>
              <a:rPr lang="nb-NO" sz="2400" i="1" dirty="0" err="1">
                <a:solidFill>
                  <a:schemeClr val="tx1"/>
                </a:solidFill>
              </a:rPr>
              <a:t>shall</a:t>
            </a:r>
            <a:r>
              <a:rPr lang="nb-NO" sz="2400" i="1" dirty="0">
                <a:solidFill>
                  <a:schemeClr val="tx1"/>
                </a:solidFill>
              </a:rPr>
              <a:t> be </a:t>
            </a:r>
            <a:r>
              <a:rPr lang="nb-NO" sz="2400" i="1" dirty="0" err="1">
                <a:solidFill>
                  <a:schemeClr val="tx1"/>
                </a:solidFill>
              </a:rPr>
              <a:t>subject</a:t>
            </a:r>
            <a:r>
              <a:rPr lang="nb-NO" sz="2400" i="1" dirty="0">
                <a:solidFill>
                  <a:schemeClr val="tx1"/>
                </a:solidFill>
              </a:rPr>
              <a:t> to </a:t>
            </a:r>
            <a:r>
              <a:rPr lang="nb-NO" sz="2400" i="1" dirty="0" err="1">
                <a:solidFill>
                  <a:schemeClr val="tx1"/>
                </a:solidFill>
              </a:rPr>
              <a:t>unreasonable</a:t>
            </a:r>
            <a:r>
              <a:rPr lang="nb-NO" sz="2400" i="1" dirty="0">
                <a:solidFill>
                  <a:schemeClr val="tx1"/>
                </a:solidFill>
              </a:rPr>
              <a:t> or </a:t>
            </a:r>
            <a:r>
              <a:rPr lang="nb-NO" sz="2400" i="1" dirty="0" err="1">
                <a:solidFill>
                  <a:schemeClr val="tx1"/>
                </a:solidFill>
              </a:rPr>
              <a:t>disproportionate</a:t>
            </a:r>
            <a:r>
              <a:rPr lang="nb-NO" sz="2400" i="1" dirty="0">
                <a:solidFill>
                  <a:schemeClr val="tx1"/>
                </a:solidFill>
              </a:rPr>
              <a:t> </a:t>
            </a:r>
            <a:r>
              <a:rPr lang="nb-NO" sz="2400" i="1" dirty="0" err="1">
                <a:solidFill>
                  <a:schemeClr val="tx1"/>
                </a:solidFill>
              </a:rPr>
              <a:t>discrimination</a:t>
            </a:r>
            <a:r>
              <a:rPr lang="nb-NO" sz="2400" i="1" dirty="0">
                <a:solidFill>
                  <a:schemeClr val="tx1"/>
                </a:solidFill>
              </a:rPr>
              <a:t>.</a:t>
            </a:r>
          </a:p>
          <a:p>
            <a:pPr marL="0" indent="0" algn="ctr">
              <a:lnSpc>
                <a:spcPct val="100000"/>
              </a:lnSpc>
              <a:buNone/>
            </a:pPr>
            <a:endParaRPr lang="nb-NO" sz="2400" i="1" dirty="0">
              <a:solidFill>
                <a:schemeClr val="tx1"/>
              </a:solidFill>
            </a:endParaRPr>
          </a:p>
          <a:p>
            <a:pPr marL="0" indent="0" algn="ctr">
              <a:lnSpc>
                <a:spcPct val="100000"/>
              </a:lnSpc>
              <a:buNone/>
            </a:pPr>
            <a:r>
              <a:rPr lang="nb-NO" sz="2400" dirty="0">
                <a:solidFill>
                  <a:schemeClr val="tx1"/>
                </a:solidFill>
              </a:rPr>
              <a:t>On May 13th 2014 </a:t>
            </a:r>
            <a:r>
              <a:rPr lang="nb-NO" sz="2400" dirty="0" err="1">
                <a:solidFill>
                  <a:schemeClr val="tx1"/>
                </a:solidFill>
              </a:rPr>
              <a:t>the</a:t>
            </a:r>
            <a:r>
              <a:rPr lang="nb-NO" sz="2400" dirty="0">
                <a:solidFill>
                  <a:schemeClr val="tx1"/>
                </a:solidFill>
              </a:rPr>
              <a:t> Norwegian Parliament </a:t>
            </a:r>
            <a:r>
              <a:rPr lang="nb-NO" sz="2400" dirty="0" err="1">
                <a:solidFill>
                  <a:schemeClr val="tx1"/>
                </a:solidFill>
              </a:rPr>
              <a:t>adopted</a:t>
            </a:r>
            <a:r>
              <a:rPr lang="nb-NO" sz="2400" dirty="0">
                <a:solidFill>
                  <a:schemeClr val="tx1"/>
                </a:solidFill>
              </a:rPr>
              <a:t> a </a:t>
            </a:r>
            <a:r>
              <a:rPr lang="nb-NO" sz="2400" dirty="0" err="1">
                <a:solidFill>
                  <a:schemeClr val="tx1"/>
                </a:solidFill>
              </a:rPr>
              <a:t>new</a:t>
            </a:r>
            <a:r>
              <a:rPr lang="nb-NO" sz="2400" dirty="0">
                <a:solidFill>
                  <a:schemeClr val="tx1"/>
                </a:solidFill>
              </a:rPr>
              <a:t> </a:t>
            </a:r>
            <a:r>
              <a:rPr lang="nb-NO" sz="2400" dirty="0" err="1">
                <a:solidFill>
                  <a:schemeClr val="tx1"/>
                </a:solidFill>
              </a:rPr>
              <a:t>paragraph</a:t>
            </a:r>
            <a:r>
              <a:rPr lang="nb-NO" sz="2400" dirty="0"/>
              <a:t> </a:t>
            </a:r>
            <a:r>
              <a:rPr lang="nb-NO" sz="2400" dirty="0">
                <a:solidFill>
                  <a:schemeClr val="tx1"/>
                </a:solidFill>
              </a:rPr>
              <a:t>in §98 </a:t>
            </a:r>
            <a:r>
              <a:rPr lang="nb-NO" sz="2400" dirty="0" err="1">
                <a:solidFill>
                  <a:schemeClr val="tx1"/>
                </a:solidFill>
              </a:rPr>
              <a:t>of</a:t>
            </a:r>
            <a:r>
              <a:rPr lang="nb-NO" sz="2400" dirty="0">
                <a:solidFill>
                  <a:schemeClr val="tx1"/>
                </a:solidFill>
              </a:rPr>
              <a:t> </a:t>
            </a:r>
            <a:r>
              <a:rPr lang="nb-NO" sz="2400" dirty="0" err="1">
                <a:solidFill>
                  <a:schemeClr val="tx1"/>
                </a:solidFill>
              </a:rPr>
              <a:t>the</a:t>
            </a:r>
            <a:r>
              <a:rPr lang="nb-NO" sz="2400" dirty="0">
                <a:solidFill>
                  <a:schemeClr val="tx1"/>
                </a:solidFill>
              </a:rPr>
              <a:t> </a:t>
            </a:r>
            <a:r>
              <a:rPr lang="nb-NO" sz="2400" dirty="0" err="1">
                <a:solidFill>
                  <a:schemeClr val="tx1"/>
                </a:solidFill>
              </a:rPr>
              <a:t>Constitution</a:t>
            </a:r>
            <a:r>
              <a:rPr lang="nb-NO" sz="2400" dirty="0">
                <a:solidFill>
                  <a:schemeClr val="tx1"/>
                </a:solidFill>
              </a:rPr>
              <a:t>. The </a:t>
            </a:r>
            <a:r>
              <a:rPr lang="nb-NO" sz="2400" dirty="0" err="1">
                <a:solidFill>
                  <a:schemeClr val="tx1"/>
                </a:solidFill>
              </a:rPr>
              <a:t>law</a:t>
            </a:r>
            <a:r>
              <a:rPr lang="nb-NO" sz="2400" dirty="0">
                <a:solidFill>
                  <a:schemeClr val="tx1"/>
                </a:solidFill>
              </a:rPr>
              <a:t> </a:t>
            </a:r>
            <a:r>
              <a:rPr lang="nb-NO" sz="2400" dirty="0" err="1">
                <a:solidFill>
                  <a:schemeClr val="tx1"/>
                </a:solidFill>
              </a:rPr>
              <a:t>prohibits</a:t>
            </a:r>
            <a:r>
              <a:rPr lang="nb-NO" sz="2400" dirty="0">
                <a:solidFill>
                  <a:schemeClr val="tx1"/>
                </a:solidFill>
              </a:rPr>
              <a:t> </a:t>
            </a:r>
            <a:r>
              <a:rPr lang="nb-NO" sz="2400" dirty="0" err="1">
                <a:solidFill>
                  <a:schemeClr val="tx1"/>
                </a:solidFill>
              </a:rPr>
              <a:t>direct</a:t>
            </a:r>
            <a:r>
              <a:rPr lang="nb-NO" sz="2400" dirty="0">
                <a:solidFill>
                  <a:schemeClr val="tx1"/>
                </a:solidFill>
              </a:rPr>
              <a:t> and </a:t>
            </a:r>
            <a:r>
              <a:rPr lang="nb-NO" sz="2400" dirty="0" err="1">
                <a:solidFill>
                  <a:schemeClr val="tx1"/>
                </a:solidFill>
              </a:rPr>
              <a:t>indirect</a:t>
            </a:r>
            <a:r>
              <a:rPr lang="nb-NO" sz="2400" dirty="0">
                <a:solidFill>
                  <a:schemeClr val="tx1"/>
                </a:solidFill>
              </a:rPr>
              <a:t> </a:t>
            </a:r>
            <a:r>
              <a:rPr lang="nb-NO" sz="2400" dirty="0" err="1">
                <a:solidFill>
                  <a:schemeClr val="tx1"/>
                </a:solidFill>
              </a:rPr>
              <a:t>discrimination</a:t>
            </a:r>
            <a:r>
              <a:rPr lang="nb-NO" sz="2400" dirty="0">
                <a:solidFill>
                  <a:schemeClr val="tx1"/>
                </a:solidFill>
              </a:rPr>
              <a:t> </a:t>
            </a:r>
            <a:r>
              <a:rPr lang="nb-NO" sz="2400" dirty="0" err="1">
                <a:solidFill>
                  <a:schemeClr val="tx1"/>
                </a:solidFill>
              </a:rPr>
              <a:t>where</a:t>
            </a:r>
            <a:r>
              <a:rPr lang="nb-NO" sz="2400" dirty="0">
                <a:solidFill>
                  <a:schemeClr val="tx1"/>
                </a:solidFill>
              </a:rPr>
              <a:t> </a:t>
            </a:r>
            <a:r>
              <a:rPr lang="nb-NO" sz="2400" dirty="0" err="1">
                <a:solidFill>
                  <a:schemeClr val="tx1"/>
                </a:solidFill>
              </a:rPr>
              <a:t>the</a:t>
            </a:r>
            <a:r>
              <a:rPr lang="nb-NO" sz="2400" dirty="0">
                <a:solidFill>
                  <a:schemeClr val="tx1"/>
                </a:solidFill>
              </a:rPr>
              <a:t> </a:t>
            </a:r>
            <a:r>
              <a:rPr lang="nb-NO" sz="2400" dirty="0" err="1">
                <a:solidFill>
                  <a:schemeClr val="tx1"/>
                </a:solidFill>
              </a:rPr>
              <a:t>consequences</a:t>
            </a:r>
            <a:r>
              <a:rPr lang="nb-NO" sz="2400" dirty="0">
                <a:solidFill>
                  <a:schemeClr val="tx1"/>
                </a:solidFill>
              </a:rPr>
              <a:t> </a:t>
            </a:r>
            <a:r>
              <a:rPr lang="nb-NO" sz="2400" dirty="0" err="1">
                <a:solidFill>
                  <a:schemeClr val="tx1"/>
                </a:solidFill>
              </a:rPr>
              <a:t>of</a:t>
            </a:r>
            <a:r>
              <a:rPr lang="nb-NO" sz="2400" dirty="0">
                <a:solidFill>
                  <a:schemeClr val="tx1"/>
                </a:solidFill>
              </a:rPr>
              <a:t> </a:t>
            </a:r>
            <a:r>
              <a:rPr lang="nb-NO" sz="2400" dirty="0" err="1">
                <a:solidFill>
                  <a:schemeClr val="tx1"/>
                </a:solidFill>
              </a:rPr>
              <a:t>said</a:t>
            </a:r>
            <a:r>
              <a:rPr lang="nb-NO" sz="2400" dirty="0">
                <a:solidFill>
                  <a:schemeClr val="tx1"/>
                </a:solidFill>
              </a:rPr>
              <a:t> </a:t>
            </a:r>
            <a:r>
              <a:rPr lang="nb-NO" sz="2400" dirty="0" err="1">
                <a:solidFill>
                  <a:schemeClr val="tx1"/>
                </a:solidFill>
              </a:rPr>
              <a:t>actions</a:t>
            </a:r>
            <a:r>
              <a:rPr lang="nb-NO" sz="2400" dirty="0">
                <a:solidFill>
                  <a:schemeClr val="tx1"/>
                </a:solidFill>
              </a:rPr>
              <a:t> </a:t>
            </a:r>
            <a:r>
              <a:rPr lang="nb-NO" sz="2400" dirty="0" err="1">
                <a:solidFill>
                  <a:schemeClr val="tx1"/>
                </a:solidFill>
              </a:rPr>
              <a:t>are</a:t>
            </a:r>
            <a:r>
              <a:rPr lang="nb-NO" sz="2400" dirty="0">
                <a:solidFill>
                  <a:schemeClr val="tx1"/>
                </a:solidFill>
              </a:rPr>
              <a:t> more severe for </a:t>
            </a:r>
            <a:r>
              <a:rPr lang="nb-NO" sz="2400" dirty="0" err="1">
                <a:solidFill>
                  <a:schemeClr val="tx1"/>
                </a:solidFill>
              </a:rPr>
              <a:t>one</a:t>
            </a:r>
            <a:r>
              <a:rPr lang="nb-NO" sz="2400" dirty="0">
                <a:solidFill>
                  <a:schemeClr val="tx1"/>
                </a:solidFill>
              </a:rPr>
              <a:t> </a:t>
            </a:r>
            <a:r>
              <a:rPr lang="nb-NO" sz="2400" dirty="0" err="1">
                <a:solidFill>
                  <a:schemeClr val="tx1"/>
                </a:solidFill>
              </a:rPr>
              <a:t>group</a:t>
            </a:r>
            <a:r>
              <a:rPr lang="nb-NO" sz="2400" dirty="0">
                <a:solidFill>
                  <a:schemeClr val="tx1"/>
                </a:solidFill>
              </a:rPr>
              <a:t> </a:t>
            </a:r>
            <a:r>
              <a:rPr lang="nb-NO" sz="2400" dirty="0" err="1">
                <a:solidFill>
                  <a:schemeClr val="tx1"/>
                </a:solidFill>
              </a:rPr>
              <a:t>than</a:t>
            </a:r>
            <a:r>
              <a:rPr lang="nb-NO" sz="2400" dirty="0">
                <a:solidFill>
                  <a:schemeClr val="tx1"/>
                </a:solidFill>
              </a:rPr>
              <a:t> </a:t>
            </a:r>
            <a:r>
              <a:rPr lang="nb-NO" sz="2400" dirty="0" err="1">
                <a:solidFill>
                  <a:schemeClr val="tx1"/>
                </a:solidFill>
              </a:rPr>
              <a:t>another</a:t>
            </a:r>
            <a:r>
              <a:rPr lang="nb-NO" sz="2400" dirty="0">
                <a:solidFill>
                  <a:schemeClr val="tx1"/>
                </a:solidFill>
              </a:rPr>
              <a:t> </a:t>
            </a:r>
            <a:r>
              <a:rPr lang="nb-NO" sz="2400" dirty="0" err="1">
                <a:solidFill>
                  <a:schemeClr val="tx1"/>
                </a:solidFill>
              </a:rPr>
              <a:t>group</a:t>
            </a:r>
            <a:r>
              <a:rPr lang="nb-NO" sz="2400" dirty="0">
                <a:solidFill>
                  <a:schemeClr val="tx1"/>
                </a:solidFill>
              </a:rPr>
              <a:t>. This </a:t>
            </a:r>
            <a:r>
              <a:rPr lang="nb-NO" sz="2400" dirty="0" err="1">
                <a:solidFill>
                  <a:schemeClr val="tx1"/>
                </a:solidFill>
              </a:rPr>
              <a:t>includes</a:t>
            </a:r>
            <a:r>
              <a:rPr lang="nb-NO" sz="2400" dirty="0">
                <a:solidFill>
                  <a:schemeClr val="tx1"/>
                </a:solidFill>
              </a:rPr>
              <a:t> </a:t>
            </a:r>
            <a:r>
              <a:rPr lang="nb-NO" sz="2400" dirty="0" err="1">
                <a:solidFill>
                  <a:schemeClr val="tx1"/>
                </a:solidFill>
              </a:rPr>
              <a:t>sexual</a:t>
            </a:r>
            <a:r>
              <a:rPr lang="nb-NO" sz="2400" dirty="0">
                <a:solidFill>
                  <a:schemeClr val="tx1"/>
                </a:solidFill>
              </a:rPr>
              <a:t> </a:t>
            </a:r>
            <a:r>
              <a:rPr lang="nb-NO" sz="2400" dirty="0" err="1">
                <a:solidFill>
                  <a:schemeClr val="tx1"/>
                </a:solidFill>
              </a:rPr>
              <a:t>harassment</a:t>
            </a:r>
            <a:r>
              <a:rPr lang="nb-NO" sz="2400" dirty="0"/>
              <a:t> </a:t>
            </a:r>
            <a:r>
              <a:rPr lang="nb-NO" sz="2400" dirty="0">
                <a:solidFill>
                  <a:schemeClr val="tx1"/>
                </a:solidFill>
              </a:rPr>
              <a:t>and </a:t>
            </a:r>
            <a:r>
              <a:rPr lang="nb-NO" sz="2400" dirty="0" err="1">
                <a:solidFill>
                  <a:schemeClr val="tx1"/>
                </a:solidFill>
              </a:rPr>
              <a:t>other</a:t>
            </a:r>
            <a:r>
              <a:rPr lang="nb-NO" sz="2400" dirty="0">
                <a:solidFill>
                  <a:schemeClr val="tx1"/>
                </a:solidFill>
              </a:rPr>
              <a:t> </a:t>
            </a:r>
            <a:r>
              <a:rPr lang="nb-NO" sz="2400" dirty="0" err="1">
                <a:solidFill>
                  <a:schemeClr val="tx1"/>
                </a:solidFill>
              </a:rPr>
              <a:t>kinds</a:t>
            </a:r>
            <a:r>
              <a:rPr lang="nb-NO" sz="2400" dirty="0">
                <a:solidFill>
                  <a:schemeClr val="tx1"/>
                </a:solidFill>
              </a:rPr>
              <a:t> </a:t>
            </a:r>
            <a:r>
              <a:rPr lang="nb-NO" sz="2400" dirty="0" err="1">
                <a:solidFill>
                  <a:schemeClr val="tx1"/>
                </a:solidFill>
              </a:rPr>
              <a:t>of</a:t>
            </a:r>
            <a:r>
              <a:rPr lang="nb-NO" sz="2400" dirty="0">
                <a:solidFill>
                  <a:schemeClr val="tx1"/>
                </a:solidFill>
              </a:rPr>
              <a:t> </a:t>
            </a:r>
            <a:r>
              <a:rPr lang="nb-NO" sz="2400" dirty="0" err="1">
                <a:solidFill>
                  <a:schemeClr val="tx1"/>
                </a:solidFill>
              </a:rPr>
              <a:t>harassment</a:t>
            </a:r>
            <a:r>
              <a:rPr lang="nb-NO" sz="2400" dirty="0">
                <a:solidFill>
                  <a:schemeClr val="tx1"/>
                </a:solidFill>
              </a:rPr>
              <a:t>.</a:t>
            </a:r>
          </a:p>
        </p:txBody>
      </p:sp>
      <p:sp>
        <p:nvSpPr>
          <p:cNvPr id="13" name="Rektangel 12">
            <a:extLst>
              <a:ext uri="{FF2B5EF4-FFF2-40B4-BE49-F238E27FC236}">
                <a16:creationId xmlns:a16="http://schemas.microsoft.com/office/drawing/2014/main" id="{9876AEBA-5E42-4C65-87F9-CD1924C8A501}"/>
              </a:ext>
            </a:extLst>
          </p:cNvPr>
          <p:cNvSpPr/>
          <p:nvPr/>
        </p:nvSpPr>
        <p:spPr>
          <a:xfrm>
            <a:off x="2136675" y="5422589"/>
            <a:ext cx="7918642" cy="830997"/>
          </a:xfrm>
          <a:prstGeom prst="rect">
            <a:avLst/>
          </a:prstGeom>
        </p:spPr>
        <p:txBody>
          <a:bodyPr wrap="square">
            <a:spAutoFit/>
          </a:bodyPr>
          <a:lstStyle/>
          <a:p>
            <a:pPr algn="ctr"/>
            <a:r>
              <a:rPr lang="nb-NO" sz="2400" b="1" dirty="0" err="1">
                <a:cs typeface="Arial"/>
              </a:rPr>
              <a:t>Why</a:t>
            </a:r>
            <a:r>
              <a:rPr lang="nb-NO" sz="2400" b="1" dirty="0">
                <a:cs typeface="Arial"/>
              </a:rPr>
              <a:t> do </a:t>
            </a:r>
            <a:r>
              <a:rPr lang="nb-NO" sz="2400" b="1" dirty="0" err="1">
                <a:cs typeface="Arial"/>
              </a:rPr>
              <a:t>you</a:t>
            </a:r>
            <a:r>
              <a:rPr lang="nb-NO" sz="2400" b="1" dirty="0">
                <a:cs typeface="Arial"/>
              </a:rPr>
              <a:t> </a:t>
            </a:r>
            <a:r>
              <a:rPr lang="nb-NO" sz="2400" b="1" dirty="0" err="1">
                <a:cs typeface="Arial"/>
              </a:rPr>
              <a:t>think</a:t>
            </a:r>
            <a:r>
              <a:rPr lang="nb-NO" sz="2400" b="1" dirty="0">
                <a:cs typeface="Arial"/>
              </a:rPr>
              <a:t> </a:t>
            </a:r>
            <a:r>
              <a:rPr lang="nb-NO" sz="2400" b="1" dirty="0" err="1">
                <a:cs typeface="Arial"/>
              </a:rPr>
              <a:t>there</a:t>
            </a:r>
            <a:r>
              <a:rPr lang="nb-NO" sz="2400" b="1" dirty="0">
                <a:cs typeface="Arial"/>
              </a:rPr>
              <a:t> </a:t>
            </a:r>
            <a:r>
              <a:rPr lang="nb-NO" sz="2400" b="1" dirty="0" err="1">
                <a:cs typeface="Arial"/>
              </a:rPr>
              <a:t>exists</a:t>
            </a:r>
            <a:r>
              <a:rPr lang="nb-NO" sz="2400" b="1" dirty="0">
                <a:cs typeface="Arial"/>
              </a:rPr>
              <a:t> a </a:t>
            </a:r>
            <a:r>
              <a:rPr lang="nb-NO" sz="2400" b="1" dirty="0" err="1">
                <a:cs typeface="Arial"/>
              </a:rPr>
              <a:t>consitutional</a:t>
            </a:r>
            <a:r>
              <a:rPr lang="nb-NO" sz="2400" b="1" dirty="0">
                <a:cs typeface="Arial"/>
              </a:rPr>
              <a:t> </a:t>
            </a:r>
            <a:r>
              <a:rPr lang="nb-NO" sz="2400" b="1" dirty="0" err="1">
                <a:cs typeface="Arial"/>
              </a:rPr>
              <a:t>law</a:t>
            </a:r>
            <a:r>
              <a:rPr lang="nb-NO" sz="2400" b="1" dirty="0">
                <a:cs typeface="Arial"/>
              </a:rPr>
              <a:t> </a:t>
            </a:r>
            <a:r>
              <a:rPr lang="nb-NO" sz="2400" b="1" dirty="0" err="1">
                <a:cs typeface="Arial"/>
              </a:rPr>
              <a:t>about</a:t>
            </a:r>
            <a:r>
              <a:rPr lang="nb-NO" sz="2400" b="1" dirty="0">
                <a:cs typeface="Arial"/>
              </a:rPr>
              <a:t> </a:t>
            </a:r>
            <a:r>
              <a:rPr lang="nb-NO" sz="2400" b="1" dirty="0" err="1">
                <a:cs typeface="Arial"/>
              </a:rPr>
              <a:t>discrimination</a:t>
            </a:r>
            <a:r>
              <a:rPr lang="nb-NO" sz="2400" b="1" dirty="0">
                <a:cs typeface="Arial"/>
              </a:rPr>
              <a:t>?</a:t>
            </a:r>
            <a:endParaRPr lang="nb-NO" sz="2400" dirty="0"/>
          </a:p>
        </p:txBody>
      </p:sp>
    </p:spTree>
    <p:extLst>
      <p:ext uri="{BB962C8B-B14F-4D97-AF65-F5344CB8AC3E}">
        <p14:creationId xmlns:p14="http://schemas.microsoft.com/office/powerpoint/2010/main" val="2866806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4C476A4A-7B17-324C-AF84-D81ABA106AB1}"/>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1" name="TekstSylinder 10">
            <a:extLst>
              <a:ext uri="{FF2B5EF4-FFF2-40B4-BE49-F238E27FC236}">
                <a16:creationId xmlns:a16="http://schemas.microsoft.com/office/drawing/2014/main" id="{ED33AFFB-710E-B7E8-9A52-3DF877E9C051}"/>
              </a:ext>
            </a:extLst>
          </p:cNvPr>
          <p:cNvSpPr txBox="1"/>
          <p:nvPr/>
        </p:nvSpPr>
        <p:spPr>
          <a:xfrm>
            <a:off x="31559" y="3006970"/>
            <a:ext cx="18296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err="1">
                <a:cs typeface="Arial"/>
              </a:rPr>
              <a:t>Prejudices</a:t>
            </a:r>
            <a:endParaRPr lang="nb-NO" sz="2400">
              <a:cs typeface="Arial"/>
            </a:endParaRPr>
          </a:p>
        </p:txBody>
      </p:sp>
      <p:sp>
        <p:nvSpPr>
          <p:cNvPr id="13" name="TekstSylinder 12">
            <a:extLst>
              <a:ext uri="{FF2B5EF4-FFF2-40B4-BE49-F238E27FC236}">
                <a16:creationId xmlns:a16="http://schemas.microsoft.com/office/drawing/2014/main" id="{6644ABEB-DCA2-391F-7821-B90D80D10F88}"/>
              </a:ext>
            </a:extLst>
          </p:cNvPr>
          <p:cNvSpPr txBox="1"/>
          <p:nvPr/>
        </p:nvSpPr>
        <p:spPr>
          <a:xfrm>
            <a:off x="2097600" y="3038634"/>
            <a:ext cx="21836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err="1"/>
              <a:t>Discrimination</a:t>
            </a:r>
            <a:endParaRPr lang="nb-NO" sz="2400"/>
          </a:p>
        </p:txBody>
      </p:sp>
      <p:sp>
        <p:nvSpPr>
          <p:cNvPr id="14" name="TekstSylinder 13">
            <a:extLst>
              <a:ext uri="{FF2B5EF4-FFF2-40B4-BE49-F238E27FC236}">
                <a16:creationId xmlns:a16="http://schemas.microsoft.com/office/drawing/2014/main" id="{4BC2C87F-DAB8-91A9-157D-A6B7B19D41A0}"/>
              </a:ext>
            </a:extLst>
          </p:cNvPr>
          <p:cNvSpPr txBox="1"/>
          <p:nvPr/>
        </p:nvSpPr>
        <p:spPr>
          <a:xfrm>
            <a:off x="4653384" y="3056877"/>
            <a:ext cx="15381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err="1"/>
              <a:t>Racism</a:t>
            </a:r>
            <a:endParaRPr lang="nb-NO" sz="2400"/>
          </a:p>
        </p:txBody>
      </p:sp>
      <p:sp>
        <p:nvSpPr>
          <p:cNvPr id="15" name="TekstSylinder 14">
            <a:extLst>
              <a:ext uri="{FF2B5EF4-FFF2-40B4-BE49-F238E27FC236}">
                <a16:creationId xmlns:a16="http://schemas.microsoft.com/office/drawing/2014/main" id="{6C8D07AC-92B7-8495-943B-7BC4036B0233}"/>
              </a:ext>
            </a:extLst>
          </p:cNvPr>
          <p:cNvSpPr txBox="1"/>
          <p:nvPr/>
        </p:nvSpPr>
        <p:spPr>
          <a:xfrm>
            <a:off x="6417659" y="3033647"/>
            <a:ext cx="1690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err="1"/>
              <a:t>Hatecrime</a:t>
            </a:r>
            <a:endParaRPr lang="nb-NO" sz="2400"/>
          </a:p>
        </p:txBody>
      </p:sp>
      <p:sp>
        <p:nvSpPr>
          <p:cNvPr id="16" name="TekstSylinder 15">
            <a:extLst>
              <a:ext uri="{FF2B5EF4-FFF2-40B4-BE49-F238E27FC236}">
                <a16:creationId xmlns:a16="http://schemas.microsoft.com/office/drawing/2014/main" id="{3C04A477-6CD6-51BD-9C07-4CB4052E81E2}"/>
              </a:ext>
            </a:extLst>
          </p:cNvPr>
          <p:cNvSpPr txBox="1"/>
          <p:nvPr/>
        </p:nvSpPr>
        <p:spPr>
          <a:xfrm>
            <a:off x="8653522" y="3021358"/>
            <a:ext cx="1690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err="1"/>
              <a:t>Terrorism</a:t>
            </a:r>
            <a:endParaRPr lang="nb-NO" sz="2400"/>
          </a:p>
        </p:txBody>
      </p:sp>
      <p:sp>
        <p:nvSpPr>
          <p:cNvPr id="18" name="Plassholder for innhold 17">
            <a:extLst>
              <a:ext uri="{FF2B5EF4-FFF2-40B4-BE49-F238E27FC236}">
                <a16:creationId xmlns:a16="http://schemas.microsoft.com/office/drawing/2014/main" id="{AF85460C-1260-3114-E54C-C26CA8A3AD81}"/>
              </a:ext>
            </a:extLst>
          </p:cNvPr>
          <p:cNvSpPr>
            <a:spLocks noGrp="1"/>
          </p:cNvSpPr>
          <p:nvPr>
            <p:ph idx="1"/>
          </p:nvPr>
        </p:nvSpPr>
        <p:spPr>
          <a:xfrm>
            <a:off x="2345964" y="4017421"/>
            <a:ext cx="7997688" cy="787346"/>
          </a:xfrm>
        </p:spPr>
        <p:txBody>
          <a:bodyPr vert="horz" lIns="91440" tIns="45720" rIns="91440" bIns="45720" rtlCol="0" anchor="t">
            <a:noAutofit/>
          </a:bodyPr>
          <a:lstStyle/>
          <a:p>
            <a:pPr marL="0" indent="0" algn="ctr">
              <a:buNone/>
            </a:pPr>
            <a:r>
              <a:rPr lang="nb-NO" sz="2400" b="1" dirty="0">
                <a:solidFill>
                  <a:schemeClr val="tx1"/>
                </a:solidFill>
                <a:latin typeface="Arial"/>
                <a:cs typeface="Arial"/>
              </a:rPr>
              <a:t>How </a:t>
            </a:r>
            <a:r>
              <a:rPr lang="nb-NO" sz="2400" b="1" dirty="0" err="1">
                <a:solidFill>
                  <a:schemeClr val="tx1"/>
                </a:solidFill>
                <a:latin typeface="Arial"/>
                <a:cs typeface="Arial"/>
              </a:rPr>
              <a:t>can</a:t>
            </a:r>
            <a:r>
              <a:rPr lang="nb-NO" sz="2400" b="1" dirty="0">
                <a:solidFill>
                  <a:schemeClr val="tx1"/>
                </a:solidFill>
                <a:latin typeface="Arial"/>
                <a:cs typeface="Arial"/>
              </a:rPr>
              <a:t> </a:t>
            </a:r>
            <a:r>
              <a:rPr lang="nb-NO" sz="2400" b="1" dirty="0" err="1">
                <a:solidFill>
                  <a:schemeClr val="tx1"/>
                </a:solidFill>
                <a:latin typeface="Arial"/>
                <a:cs typeface="Arial"/>
              </a:rPr>
              <a:t>prejudice</a:t>
            </a:r>
            <a:r>
              <a:rPr lang="nb-NO" sz="2400" b="1" dirty="0">
                <a:solidFill>
                  <a:schemeClr val="tx1"/>
                </a:solidFill>
                <a:latin typeface="Arial"/>
                <a:cs typeface="Arial"/>
              </a:rPr>
              <a:t> </a:t>
            </a:r>
            <a:r>
              <a:rPr lang="nb-NO" sz="2400" b="1" dirty="0" err="1">
                <a:solidFill>
                  <a:schemeClr val="tx1"/>
                </a:solidFill>
                <a:latin typeface="Arial"/>
                <a:cs typeface="Arial"/>
              </a:rPr>
              <a:t>develop</a:t>
            </a:r>
            <a:r>
              <a:rPr lang="nb-NO" sz="2400" b="1" dirty="0">
                <a:solidFill>
                  <a:schemeClr val="tx1"/>
                </a:solidFill>
                <a:latin typeface="Arial"/>
                <a:cs typeface="Arial"/>
              </a:rPr>
              <a:t> </a:t>
            </a:r>
            <a:r>
              <a:rPr lang="nb-NO" sz="2400" b="1" dirty="0" err="1">
                <a:solidFill>
                  <a:schemeClr val="tx1"/>
                </a:solidFill>
                <a:latin typeface="Arial"/>
                <a:cs typeface="Arial"/>
              </a:rPr>
              <a:t>into</a:t>
            </a:r>
            <a:r>
              <a:rPr lang="nb-NO" sz="2400" b="1" dirty="0">
                <a:solidFill>
                  <a:schemeClr val="tx1"/>
                </a:solidFill>
                <a:latin typeface="Arial"/>
                <a:cs typeface="Arial"/>
              </a:rPr>
              <a:t> </a:t>
            </a:r>
            <a:r>
              <a:rPr lang="nb-NO" sz="2400" b="1" dirty="0" err="1">
                <a:solidFill>
                  <a:schemeClr val="tx1"/>
                </a:solidFill>
                <a:latin typeface="Arial"/>
                <a:cs typeface="Arial"/>
              </a:rPr>
              <a:t>genocide</a:t>
            </a:r>
            <a:r>
              <a:rPr lang="nb-NO" sz="2400" b="1" dirty="0">
                <a:solidFill>
                  <a:schemeClr val="tx1"/>
                </a:solidFill>
                <a:latin typeface="Arial"/>
                <a:cs typeface="Arial"/>
              </a:rPr>
              <a:t>?</a:t>
            </a:r>
            <a:endParaRPr lang="nb-NO" sz="2400" b="1" dirty="0">
              <a:solidFill>
                <a:schemeClr val="tx1"/>
              </a:solidFill>
            </a:endParaRPr>
          </a:p>
        </p:txBody>
      </p:sp>
      <p:sp>
        <p:nvSpPr>
          <p:cNvPr id="19" name="TekstSylinder 18">
            <a:extLst>
              <a:ext uri="{FF2B5EF4-FFF2-40B4-BE49-F238E27FC236}">
                <a16:creationId xmlns:a16="http://schemas.microsoft.com/office/drawing/2014/main" id="{79CC0E64-1700-0593-12B0-54F8E1D1E778}"/>
              </a:ext>
            </a:extLst>
          </p:cNvPr>
          <p:cNvSpPr txBox="1"/>
          <p:nvPr/>
        </p:nvSpPr>
        <p:spPr>
          <a:xfrm>
            <a:off x="10520253" y="3006970"/>
            <a:ext cx="1690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err="1"/>
              <a:t>Genocide</a:t>
            </a:r>
            <a:endParaRPr lang="nb-NO" sz="2400"/>
          </a:p>
        </p:txBody>
      </p:sp>
      <p:sp>
        <p:nvSpPr>
          <p:cNvPr id="20" name="Tittel 5">
            <a:extLst>
              <a:ext uri="{FF2B5EF4-FFF2-40B4-BE49-F238E27FC236}">
                <a16:creationId xmlns:a16="http://schemas.microsoft.com/office/drawing/2014/main" id="{43E21A00-A6EF-F423-D18A-5A192000F477}"/>
              </a:ext>
            </a:extLst>
          </p:cNvPr>
          <p:cNvSpPr txBox="1">
            <a:spLocks/>
          </p:cNvSpPr>
          <p:nvPr/>
        </p:nvSpPr>
        <p:spPr>
          <a:xfrm>
            <a:off x="4498068" y="1213200"/>
            <a:ext cx="3468295" cy="461665"/>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FOR REFLECTION</a:t>
            </a:r>
          </a:p>
        </p:txBody>
      </p:sp>
      <p:pic>
        <p:nvPicPr>
          <p:cNvPr id="3" name="Bilde 2">
            <a:extLst>
              <a:ext uri="{FF2B5EF4-FFF2-40B4-BE49-F238E27FC236}">
                <a16:creationId xmlns:a16="http://schemas.microsoft.com/office/drawing/2014/main" id="{36381A8F-033D-C991-C465-1913A6D9EAF9}"/>
              </a:ext>
            </a:extLst>
          </p:cNvPr>
          <p:cNvPicPr>
            <a:picLocks noChangeAspect="1"/>
          </p:cNvPicPr>
          <p:nvPr/>
        </p:nvPicPr>
        <p:blipFill>
          <a:blip r:embed="rId3"/>
          <a:stretch>
            <a:fillRect/>
          </a:stretch>
        </p:blipFill>
        <p:spPr>
          <a:xfrm>
            <a:off x="1721991" y="3097212"/>
            <a:ext cx="385902" cy="385902"/>
          </a:xfrm>
          <a:prstGeom prst="rect">
            <a:avLst/>
          </a:prstGeom>
        </p:spPr>
      </p:pic>
      <p:pic>
        <p:nvPicPr>
          <p:cNvPr id="4" name="Bilde 3">
            <a:extLst>
              <a:ext uri="{FF2B5EF4-FFF2-40B4-BE49-F238E27FC236}">
                <a16:creationId xmlns:a16="http://schemas.microsoft.com/office/drawing/2014/main" id="{465617CD-0302-06FE-A482-5548F74DB9FC}"/>
              </a:ext>
            </a:extLst>
          </p:cNvPr>
          <p:cNvPicPr>
            <a:picLocks noChangeAspect="1"/>
          </p:cNvPicPr>
          <p:nvPr/>
        </p:nvPicPr>
        <p:blipFill>
          <a:blip r:embed="rId3"/>
          <a:stretch>
            <a:fillRect/>
          </a:stretch>
        </p:blipFill>
        <p:spPr>
          <a:xfrm>
            <a:off x="4186063" y="3097212"/>
            <a:ext cx="385902" cy="385902"/>
          </a:xfrm>
          <a:prstGeom prst="rect">
            <a:avLst/>
          </a:prstGeom>
        </p:spPr>
      </p:pic>
      <p:pic>
        <p:nvPicPr>
          <p:cNvPr id="5" name="Bilde 4">
            <a:extLst>
              <a:ext uri="{FF2B5EF4-FFF2-40B4-BE49-F238E27FC236}">
                <a16:creationId xmlns:a16="http://schemas.microsoft.com/office/drawing/2014/main" id="{8310D680-994A-C5C6-B08A-2286EF74963A}"/>
              </a:ext>
            </a:extLst>
          </p:cNvPr>
          <p:cNvPicPr>
            <a:picLocks noChangeAspect="1"/>
          </p:cNvPicPr>
          <p:nvPr/>
        </p:nvPicPr>
        <p:blipFill>
          <a:blip r:embed="rId3"/>
          <a:stretch>
            <a:fillRect/>
          </a:stretch>
        </p:blipFill>
        <p:spPr>
          <a:xfrm>
            <a:off x="5973552" y="3082733"/>
            <a:ext cx="385902" cy="385902"/>
          </a:xfrm>
          <a:prstGeom prst="rect">
            <a:avLst/>
          </a:prstGeom>
        </p:spPr>
      </p:pic>
      <p:pic>
        <p:nvPicPr>
          <p:cNvPr id="7" name="Bilde 6">
            <a:extLst>
              <a:ext uri="{FF2B5EF4-FFF2-40B4-BE49-F238E27FC236}">
                <a16:creationId xmlns:a16="http://schemas.microsoft.com/office/drawing/2014/main" id="{85BE9768-CFA2-A98F-36B6-3601DD9E64D5}"/>
              </a:ext>
            </a:extLst>
          </p:cNvPr>
          <p:cNvPicPr>
            <a:picLocks noChangeAspect="1"/>
          </p:cNvPicPr>
          <p:nvPr/>
        </p:nvPicPr>
        <p:blipFill>
          <a:blip r:embed="rId3"/>
          <a:stretch>
            <a:fillRect/>
          </a:stretch>
        </p:blipFill>
        <p:spPr>
          <a:xfrm>
            <a:off x="8171347" y="3098725"/>
            <a:ext cx="385902" cy="385902"/>
          </a:xfrm>
          <a:prstGeom prst="rect">
            <a:avLst/>
          </a:prstGeom>
        </p:spPr>
      </p:pic>
      <p:pic>
        <p:nvPicPr>
          <p:cNvPr id="8" name="Bilde 7">
            <a:extLst>
              <a:ext uri="{FF2B5EF4-FFF2-40B4-BE49-F238E27FC236}">
                <a16:creationId xmlns:a16="http://schemas.microsoft.com/office/drawing/2014/main" id="{16AB32B6-CFB1-7661-0ABD-CEE57D35CBE6}"/>
              </a:ext>
            </a:extLst>
          </p:cNvPr>
          <p:cNvPicPr>
            <a:picLocks noChangeAspect="1"/>
          </p:cNvPicPr>
          <p:nvPr/>
        </p:nvPicPr>
        <p:blipFill>
          <a:blip r:embed="rId3"/>
          <a:stretch>
            <a:fillRect/>
          </a:stretch>
        </p:blipFill>
        <p:spPr>
          <a:xfrm>
            <a:off x="10134351" y="3044851"/>
            <a:ext cx="385902" cy="385902"/>
          </a:xfrm>
          <a:prstGeom prst="rect">
            <a:avLst/>
          </a:prstGeom>
        </p:spPr>
      </p:pic>
    </p:spTree>
    <p:extLst>
      <p:ext uri="{BB962C8B-B14F-4D97-AF65-F5344CB8AC3E}">
        <p14:creationId xmlns:p14="http://schemas.microsoft.com/office/powerpoint/2010/main" val="3036627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662803" y="2238386"/>
            <a:ext cx="6866393" cy="2576164"/>
          </a:xfrm>
        </p:spPr>
        <p:txBody>
          <a:bodyPr/>
          <a:lstStyle/>
          <a:p>
            <a:pPr marL="0" indent="0" algn="ctr">
              <a:lnSpc>
                <a:spcPct val="100000"/>
              </a:lnSpc>
              <a:buNone/>
            </a:pPr>
            <a:r>
              <a:rPr lang="en-GB" sz="2400" noProof="0" dirty="0">
                <a:solidFill>
                  <a:schemeClr val="tx1"/>
                </a:solidFill>
              </a:rPr>
              <a:t>Several places of study practice affirmative action in relations to applications. For instance, the University of </a:t>
            </a:r>
            <a:r>
              <a:rPr lang="en-GB" sz="2400" noProof="0" dirty="0" err="1">
                <a:solidFill>
                  <a:schemeClr val="tx1"/>
                </a:solidFill>
              </a:rPr>
              <a:t>Tromsø</a:t>
            </a:r>
            <a:r>
              <a:rPr lang="en-GB" sz="2400" noProof="0" dirty="0">
                <a:solidFill>
                  <a:schemeClr val="tx1"/>
                </a:solidFill>
              </a:rPr>
              <a:t> practice affirmative action which gives people of Northern Norwegian background an advantage when applying to studies.</a:t>
            </a:r>
          </a:p>
          <a:p>
            <a:pPr marL="0" indent="0" algn="ctr">
              <a:lnSpc>
                <a:spcPct val="100000"/>
              </a:lnSpc>
              <a:buNone/>
            </a:pPr>
            <a:br>
              <a:rPr lang="en-GB" sz="2400" b="1" noProof="0" dirty="0">
                <a:solidFill>
                  <a:schemeClr val="tx1"/>
                </a:solidFill>
              </a:rPr>
            </a:br>
            <a:r>
              <a:rPr lang="en-GB" sz="2400" b="1" noProof="0" dirty="0">
                <a:solidFill>
                  <a:schemeClr val="tx1"/>
                </a:solidFill>
              </a:rPr>
              <a:t>Is the practice of affirmative action</a:t>
            </a:r>
            <a:br>
              <a:rPr lang="en-GB" sz="2400" b="1" noProof="0" dirty="0">
                <a:solidFill>
                  <a:schemeClr val="tx1"/>
                </a:solidFill>
              </a:rPr>
            </a:br>
            <a:r>
              <a:rPr lang="en-GB" sz="2400" b="1" noProof="0" dirty="0">
                <a:solidFill>
                  <a:schemeClr val="tx1"/>
                </a:solidFill>
              </a:rPr>
              <a:t> in workplaces discriminating?</a:t>
            </a:r>
          </a:p>
        </p:txBody>
      </p:sp>
      <p:sp>
        <p:nvSpPr>
          <p:cNvPr id="5" name="Rektangel 4">
            <a:extLst>
              <a:ext uri="{FF2B5EF4-FFF2-40B4-BE49-F238E27FC236}">
                <a16:creationId xmlns:a16="http://schemas.microsoft.com/office/drawing/2014/main" id="{A1AE785E-E29C-744C-AA31-4374841521D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6" name="Tittel 5">
            <a:extLst>
              <a:ext uri="{FF2B5EF4-FFF2-40B4-BE49-F238E27FC236}">
                <a16:creationId xmlns:a16="http://schemas.microsoft.com/office/drawing/2014/main" id="{AAE736C9-7870-8EA1-E4AD-0BD8C6605DFF}"/>
              </a:ext>
            </a:extLst>
          </p:cNvPr>
          <p:cNvSpPr txBox="1">
            <a:spLocks/>
          </p:cNvSpPr>
          <p:nvPr/>
        </p:nvSpPr>
        <p:spPr>
          <a:xfrm>
            <a:off x="4481739" y="1213201"/>
            <a:ext cx="3373787" cy="440636"/>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FOR REFLECTION</a:t>
            </a:r>
          </a:p>
        </p:txBody>
      </p:sp>
    </p:spTree>
    <p:extLst>
      <p:ext uri="{BB962C8B-B14F-4D97-AF65-F5344CB8AC3E}">
        <p14:creationId xmlns:p14="http://schemas.microsoft.com/office/powerpoint/2010/main" val="186139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utendørs, bygning, personer&#10;&#10;Automatisk generert beskrivelse">
            <a:extLst>
              <a:ext uri="{FF2B5EF4-FFF2-40B4-BE49-F238E27FC236}">
                <a16:creationId xmlns:a16="http://schemas.microsoft.com/office/drawing/2014/main" id="{49F41E46-C96F-674F-A254-F2F5E1F72B51}"/>
              </a:ext>
            </a:extLst>
          </p:cNvPr>
          <p:cNvPicPr>
            <a:picLocks noChangeAspect="1"/>
          </p:cNvPicPr>
          <p:nvPr/>
        </p:nvPicPr>
        <p:blipFill rotWithShape="1">
          <a:blip r:embed="rId3"/>
          <a:srcRect t="15626"/>
          <a:stretch/>
        </p:blipFill>
        <p:spPr>
          <a:xfrm>
            <a:off x="0" y="0"/>
            <a:ext cx="12192000" cy="6858000"/>
          </a:xfrm>
          <a:prstGeom prst="rect">
            <a:avLst/>
          </a:prstGeom>
        </p:spPr>
      </p:pic>
      <p:sp>
        <p:nvSpPr>
          <p:cNvPr id="6" name="Rektangel 5">
            <a:extLst>
              <a:ext uri="{FF2B5EF4-FFF2-40B4-BE49-F238E27FC236}">
                <a16:creationId xmlns:a16="http://schemas.microsoft.com/office/drawing/2014/main" id="{0770FC91-A08E-8246-817A-1214F6C02774}"/>
              </a:ext>
            </a:extLst>
          </p:cNvPr>
          <p:cNvSpPr/>
          <p:nvPr/>
        </p:nvSpPr>
        <p:spPr>
          <a:xfrm>
            <a:off x="0" y="0"/>
            <a:ext cx="12192000" cy="6858000"/>
          </a:xfrm>
          <a:prstGeom prst="rect">
            <a:avLst/>
          </a:prstGeom>
          <a:solidFill>
            <a:schemeClr val="tx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8677261-A2F3-A54B-AFB5-696B6FABB741}"/>
              </a:ext>
            </a:extLst>
          </p:cNvPr>
          <p:cNvSpPr>
            <a:spLocks noGrp="1"/>
          </p:cNvSpPr>
          <p:nvPr>
            <p:ph type="title"/>
          </p:nvPr>
        </p:nvSpPr>
        <p:spPr>
          <a:xfrm>
            <a:off x="3860798" y="2036251"/>
            <a:ext cx="7023102" cy="2785497"/>
          </a:xfrm>
        </p:spPr>
        <p:txBody>
          <a:bodyPr anchor="ctr">
            <a:noAutofit/>
          </a:bodyPr>
          <a:lstStyle/>
          <a:p>
            <a:r>
              <a:rPr lang="nb-NO"/>
              <a:t>ENERGIZERS KEEP THE SURROUNDING ALIVE, BE AN ENERGIZER ALL DAY LONG</a:t>
            </a:r>
          </a:p>
        </p:txBody>
      </p:sp>
      <p:pic>
        <p:nvPicPr>
          <p:cNvPr id="3" name="Bilde 2">
            <a:extLst>
              <a:ext uri="{FF2B5EF4-FFF2-40B4-BE49-F238E27FC236}">
                <a16:creationId xmlns:a16="http://schemas.microsoft.com/office/drawing/2014/main" id="{5A3411C7-1391-7D46-9913-3875AE20381E}"/>
              </a:ext>
            </a:extLst>
          </p:cNvPr>
          <p:cNvPicPr>
            <a:picLocks noChangeAspect="1"/>
          </p:cNvPicPr>
          <p:nvPr/>
        </p:nvPicPr>
        <p:blipFill>
          <a:blip r:embed="rId4"/>
          <a:stretch>
            <a:fillRect/>
          </a:stretch>
        </p:blipFill>
        <p:spPr>
          <a:xfrm>
            <a:off x="1790374" y="2590799"/>
            <a:ext cx="1702805" cy="1619925"/>
          </a:xfrm>
          <a:prstGeom prst="rect">
            <a:avLst/>
          </a:prstGeom>
        </p:spPr>
      </p:pic>
    </p:spTree>
    <p:extLst>
      <p:ext uri="{BB962C8B-B14F-4D97-AF65-F5344CB8AC3E}">
        <p14:creationId xmlns:p14="http://schemas.microsoft.com/office/powerpoint/2010/main" val="309972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B1B31DFF-61AC-5B4F-8B4A-7EA13F85BBEE}"/>
              </a:ext>
            </a:extLst>
          </p:cNvPr>
          <p:cNvSpPr/>
          <p:nvPr/>
        </p:nvSpPr>
        <p:spPr>
          <a:xfrm>
            <a:off x="4874838" y="1967082"/>
            <a:ext cx="3093562" cy="3591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7DF5C78C-547E-1445-8814-ADD20B95BCE8}"/>
              </a:ext>
            </a:extLst>
          </p:cNvPr>
          <p:cNvSpPr/>
          <p:nvPr/>
        </p:nvSpPr>
        <p:spPr>
          <a:xfrm>
            <a:off x="8245123" y="1949031"/>
            <a:ext cx="3057887" cy="360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3F5AECFF-449C-E44E-81F0-416328CE1910}"/>
              </a:ext>
            </a:extLst>
          </p:cNvPr>
          <p:cNvSpPr/>
          <p:nvPr/>
        </p:nvSpPr>
        <p:spPr>
          <a:xfrm>
            <a:off x="991490" y="1949030"/>
            <a:ext cx="3606625" cy="360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37179B03-FEBE-9245-8BBE-5E30861083D5}"/>
              </a:ext>
            </a:extLst>
          </p:cNvPr>
          <p:cNvSpPr/>
          <p:nvPr/>
        </p:nvSpPr>
        <p:spPr>
          <a:xfrm>
            <a:off x="1513618" y="6358775"/>
            <a:ext cx="994183"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Bufdir 2020’</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4147600" y="1154152"/>
            <a:ext cx="3896799" cy="429547"/>
          </a:xfrm>
        </p:spPr>
        <p:txBody>
          <a:bodyPr/>
          <a:lstStyle/>
          <a:p>
            <a:pPr marL="0" indent="0" algn="ctr">
              <a:lnSpc>
                <a:spcPct val="100000"/>
              </a:lnSpc>
              <a:buNone/>
            </a:pPr>
            <a:r>
              <a:rPr lang="nb-NO" b="1" err="1">
                <a:solidFill>
                  <a:schemeClr val="tx1"/>
                </a:solidFill>
              </a:rPr>
              <a:t>Statistics</a:t>
            </a:r>
            <a:r>
              <a:rPr lang="nb-NO" b="1">
                <a:solidFill>
                  <a:schemeClr val="tx1"/>
                </a:solidFill>
              </a:rPr>
              <a:t> show </a:t>
            </a:r>
            <a:r>
              <a:rPr lang="nb-NO" b="1" err="1">
                <a:solidFill>
                  <a:schemeClr val="tx1"/>
                </a:solidFill>
              </a:rPr>
              <a:t>that</a:t>
            </a:r>
            <a:r>
              <a:rPr lang="nb-NO" b="1">
                <a:solidFill>
                  <a:schemeClr val="tx1"/>
                </a:solidFill>
              </a:rPr>
              <a:t>:</a:t>
            </a:r>
          </a:p>
        </p:txBody>
      </p:sp>
      <p:sp>
        <p:nvSpPr>
          <p:cNvPr id="6" name="Rektangel 5">
            <a:extLst>
              <a:ext uri="{FF2B5EF4-FFF2-40B4-BE49-F238E27FC236}">
                <a16:creationId xmlns:a16="http://schemas.microsoft.com/office/drawing/2014/main" id="{2149A673-63F3-3649-8A3E-0599BFDFF57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C1C960BB-0397-D84E-AE86-310435A7B1F0}"/>
              </a:ext>
            </a:extLst>
          </p:cNvPr>
          <p:cNvGraphicFramePr/>
          <p:nvPr/>
        </p:nvGraphicFramePr>
        <p:xfrm>
          <a:off x="1403349" y="2012106"/>
          <a:ext cx="2849633" cy="1538642"/>
        </p:xfrm>
        <a:graphic>
          <a:graphicData uri="http://schemas.openxmlformats.org/drawingml/2006/chart">
            <c:chart xmlns:c="http://schemas.openxmlformats.org/drawingml/2006/chart" xmlns:r="http://schemas.openxmlformats.org/officeDocument/2006/relationships" r:id="rId3"/>
          </a:graphicData>
        </a:graphic>
      </p:graphicFrame>
      <p:sp>
        <p:nvSpPr>
          <p:cNvPr id="12" name="Plassholder for innhold 2">
            <a:extLst>
              <a:ext uri="{FF2B5EF4-FFF2-40B4-BE49-F238E27FC236}">
                <a16:creationId xmlns:a16="http://schemas.microsoft.com/office/drawing/2014/main" id="{B6AF1771-605B-204E-AC1A-F3DBBAAA8C28}"/>
              </a:ext>
            </a:extLst>
          </p:cNvPr>
          <p:cNvSpPr txBox="1">
            <a:spLocks/>
          </p:cNvSpPr>
          <p:nvPr/>
        </p:nvSpPr>
        <p:spPr>
          <a:xfrm>
            <a:off x="8471467" y="3753753"/>
            <a:ext cx="2606064" cy="10130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dirty="0">
                <a:solidFill>
                  <a:schemeClr val="tx1"/>
                </a:solidFill>
              </a:rPr>
              <a:t>4 </a:t>
            </a:r>
            <a:r>
              <a:rPr lang="nb-NO" sz="2000" b="1" dirty="0" err="1">
                <a:solidFill>
                  <a:schemeClr val="tx1"/>
                </a:solidFill>
              </a:rPr>
              <a:t>out</a:t>
            </a:r>
            <a:r>
              <a:rPr lang="nb-NO" sz="2000" b="1" dirty="0">
                <a:solidFill>
                  <a:schemeClr val="tx1"/>
                </a:solidFill>
              </a:rPr>
              <a:t> </a:t>
            </a:r>
            <a:r>
              <a:rPr lang="nb-NO" sz="2000" b="1" dirty="0" err="1">
                <a:solidFill>
                  <a:schemeClr val="tx1"/>
                </a:solidFill>
              </a:rPr>
              <a:t>of</a:t>
            </a:r>
            <a:r>
              <a:rPr lang="nb-NO" sz="2000" b="1" dirty="0">
                <a:solidFill>
                  <a:schemeClr val="tx1"/>
                </a:solidFill>
              </a:rPr>
              <a:t> 10 </a:t>
            </a:r>
            <a:r>
              <a:rPr lang="nb-NO" sz="2000" dirty="0" err="1">
                <a:solidFill>
                  <a:schemeClr val="tx1"/>
                </a:solidFill>
              </a:rPr>
              <a:t>would</a:t>
            </a:r>
            <a:r>
              <a:rPr lang="nb-NO" sz="2000" dirty="0">
                <a:solidFill>
                  <a:schemeClr val="tx1"/>
                </a:solidFill>
              </a:rPr>
              <a:t> not </a:t>
            </a:r>
            <a:r>
              <a:rPr lang="nb-NO" sz="2000" dirty="0" err="1">
                <a:solidFill>
                  <a:schemeClr val="tx1"/>
                </a:solidFill>
              </a:rPr>
              <a:t>want</a:t>
            </a:r>
            <a:r>
              <a:rPr lang="nb-NO" sz="2000" dirty="0">
                <a:solidFill>
                  <a:schemeClr val="tx1"/>
                </a:solidFill>
              </a:rPr>
              <a:t> Roma </a:t>
            </a:r>
            <a:r>
              <a:rPr lang="nb-NO" sz="2000" dirty="0" err="1">
                <a:solidFill>
                  <a:schemeClr val="tx1"/>
                </a:solidFill>
              </a:rPr>
              <a:t>people</a:t>
            </a:r>
            <a:r>
              <a:rPr lang="nb-NO" sz="2000" dirty="0">
                <a:solidFill>
                  <a:schemeClr val="tx1"/>
                </a:solidFill>
              </a:rPr>
              <a:t> as </a:t>
            </a:r>
            <a:r>
              <a:rPr lang="nb-NO" sz="2000" dirty="0" err="1">
                <a:solidFill>
                  <a:schemeClr val="tx1"/>
                </a:solidFill>
              </a:rPr>
              <a:t>their</a:t>
            </a:r>
            <a:r>
              <a:rPr lang="nb-NO" sz="2000" dirty="0">
                <a:solidFill>
                  <a:schemeClr val="tx1"/>
                </a:solidFill>
              </a:rPr>
              <a:t> </a:t>
            </a:r>
            <a:r>
              <a:rPr lang="nb-NO" sz="2000" dirty="0" err="1">
                <a:solidFill>
                  <a:schemeClr val="tx1"/>
                </a:solidFill>
              </a:rPr>
              <a:t>neighbour</a:t>
            </a:r>
            <a:r>
              <a:rPr lang="nb-NO" sz="2000" dirty="0">
                <a:solidFill>
                  <a:schemeClr val="tx1"/>
                </a:solidFill>
              </a:rPr>
              <a:t>.</a:t>
            </a:r>
          </a:p>
        </p:txBody>
      </p:sp>
      <p:sp>
        <p:nvSpPr>
          <p:cNvPr id="13" name="Plassholder for innhold 2">
            <a:extLst>
              <a:ext uri="{FF2B5EF4-FFF2-40B4-BE49-F238E27FC236}">
                <a16:creationId xmlns:a16="http://schemas.microsoft.com/office/drawing/2014/main" id="{CA17EE71-CBAD-1847-9AEA-A6C37107D519}"/>
              </a:ext>
            </a:extLst>
          </p:cNvPr>
          <p:cNvSpPr txBox="1">
            <a:spLocks/>
          </p:cNvSpPr>
          <p:nvPr/>
        </p:nvSpPr>
        <p:spPr>
          <a:xfrm>
            <a:off x="1114469" y="3661531"/>
            <a:ext cx="3367271" cy="1356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dirty="0">
                <a:solidFill>
                  <a:schemeClr val="tx1"/>
                </a:solidFill>
              </a:rPr>
              <a:t>More </a:t>
            </a:r>
            <a:r>
              <a:rPr lang="nb-NO" sz="2000" b="1" dirty="0" err="1">
                <a:solidFill>
                  <a:schemeClr val="tx1"/>
                </a:solidFill>
              </a:rPr>
              <a:t>than</a:t>
            </a:r>
            <a:r>
              <a:rPr lang="nb-NO" sz="2000" b="1" dirty="0">
                <a:solidFill>
                  <a:schemeClr val="tx1"/>
                </a:solidFill>
              </a:rPr>
              <a:t> 60 % </a:t>
            </a:r>
            <a:r>
              <a:rPr lang="nb-NO" sz="2000" dirty="0" err="1">
                <a:solidFill>
                  <a:schemeClr val="tx1"/>
                </a:solidFill>
              </a:rPr>
              <a:t>of</a:t>
            </a:r>
            <a:r>
              <a:rPr lang="nb-NO" sz="2000" dirty="0">
                <a:solidFill>
                  <a:schemeClr val="tx1"/>
                </a:solidFill>
              </a:rPr>
              <a:t> </a:t>
            </a:r>
            <a:r>
              <a:rPr lang="nb-NO" sz="2000" dirty="0" err="1">
                <a:solidFill>
                  <a:schemeClr val="tx1"/>
                </a:solidFill>
              </a:rPr>
              <a:t>Jews</a:t>
            </a:r>
            <a:r>
              <a:rPr lang="nb-NO" sz="2000" dirty="0">
                <a:solidFill>
                  <a:schemeClr val="tx1"/>
                </a:solidFill>
              </a:rPr>
              <a:t> </a:t>
            </a:r>
            <a:r>
              <a:rPr lang="nb-NO" sz="2000" dirty="0" err="1">
                <a:solidFill>
                  <a:schemeClr val="tx1"/>
                </a:solidFill>
              </a:rPr>
              <a:t>sometimes</a:t>
            </a:r>
            <a:r>
              <a:rPr lang="nb-NO" sz="2000" dirty="0">
                <a:solidFill>
                  <a:schemeClr val="tx1"/>
                </a:solidFill>
              </a:rPr>
              <a:t> </a:t>
            </a:r>
            <a:r>
              <a:rPr lang="nb-NO" sz="2000" dirty="0" err="1">
                <a:solidFill>
                  <a:schemeClr val="tx1"/>
                </a:solidFill>
              </a:rPr>
              <a:t>avoid</a:t>
            </a:r>
            <a:r>
              <a:rPr lang="nb-NO" sz="2000" dirty="0">
                <a:solidFill>
                  <a:schemeClr val="tx1"/>
                </a:solidFill>
              </a:rPr>
              <a:t> </a:t>
            </a:r>
            <a:r>
              <a:rPr lang="nb-NO" sz="2000" dirty="0" err="1">
                <a:solidFill>
                  <a:schemeClr val="tx1"/>
                </a:solidFill>
              </a:rPr>
              <a:t>displaying</a:t>
            </a:r>
            <a:r>
              <a:rPr lang="nb-NO" sz="2000" dirty="0">
                <a:solidFill>
                  <a:schemeClr val="tx1"/>
                </a:solidFill>
              </a:rPr>
              <a:t> </a:t>
            </a:r>
            <a:r>
              <a:rPr lang="nb-NO" sz="2000" dirty="0" err="1">
                <a:solidFill>
                  <a:schemeClr val="tx1"/>
                </a:solidFill>
              </a:rPr>
              <a:t>their</a:t>
            </a:r>
            <a:r>
              <a:rPr lang="nb-NO" sz="2000" dirty="0">
                <a:solidFill>
                  <a:schemeClr val="tx1"/>
                </a:solidFill>
              </a:rPr>
              <a:t> </a:t>
            </a:r>
            <a:r>
              <a:rPr lang="nb-NO" sz="2000" dirty="0" err="1">
                <a:solidFill>
                  <a:schemeClr val="tx1"/>
                </a:solidFill>
              </a:rPr>
              <a:t>religious</a:t>
            </a:r>
            <a:r>
              <a:rPr lang="nb-NO" sz="2000" dirty="0">
                <a:solidFill>
                  <a:schemeClr val="tx1"/>
                </a:solidFill>
              </a:rPr>
              <a:t> </a:t>
            </a:r>
            <a:r>
              <a:rPr lang="nb-NO" sz="2000" dirty="0" err="1">
                <a:solidFill>
                  <a:schemeClr val="tx1"/>
                </a:solidFill>
              </a:rPr>
              <a:t>belonging</a:t>
            </a:r>
            <a:r>
              <a:rPr lang="nb-NO" sz="2000" dirty="0">
                <a:solidFill>
                  <a:schemeClr val="tx1"/>
                </a:solidFill>
              </a:rPr>
              <a:t> in </a:t>
            </a:r>
            <a:r>
              <a:rPr lang="nb-NO" sz="2000" dirty="0" err="1">
                <a:solidFill>
                  <a:schemeClr val="tx1"/>
                </a:solidFill>
              </a:rPr>
              <a:t>fear</a:t>
            </a:r>
            <a:r>
              <a:rPr lang="nb-NO" sz="2000" dirty="0">
                <a:solidFill>
                  <a:schemeClr val="tx1"/>
                </a:solidFill>
              </a:rPr>
              <a:t> </a:t>
            </a:r>
            <a:r>
              <a:rPr lang="nb-NO" sz="2000" dirty="0" err="1">
                <a:solidFill>
                  <a:schemeClr val="tx1"/>
                </a:solidFill>
              </a:rPr>
              <a:t>of</a:t>
            </a:r>
            <a:r>
              <a:rPr lang="nb-NO" sz="2000" dirty="0">
                <a:solidFill>
                  <a:schemeClr val="tx1"/>
                </a:solidFill>
              </a:rPr>
              <a:t> negative </a:t>
            </a:r>
            <a:r>
              <a:rPr lang="nb-NO" sz="2000" dirty="0" err="1">
                <a:solidFill>
                  <a:schemeClr val="tx1"/>
                </a:solidFill>
              </a:rPr>
              <a:t>attention</a:t>
            </a:r>
            <a:r>
              <a:rPr lang="nb-NO" sz="2000" dirty="0">
                <a:solidFill>
                  <a:schemeClr val="tx1"/>
                </a:solidFill>
              </a:rPr>
              <a:t>. </a:t>
            </a:r>
          </a:p>
        </p:txBody>
      </p:sp>
      <p:graphicFrame>
        <p:nvGraphicFramePr>
          <p:cNvPr id="4" name="Diagram 3">
            <a:extLst>
              <a:ext uri="{FF2B5EF4-FFF2-40B4-BE49-F238E27FC236}">
                <a16:creationId xmlns:a16="http://schemas.microsoft.com/office/drawing/2014/main" id="{F29F16E5-310F-BA46-A2F8-25E66FD118CD}"/>
              </a:ext>
            </a:extLst>
          </p:cNvPr>
          <p:cNvGraphicFramePr/>
          <p:nvPr/>
        </p:nvGraphicFramePr>
        <p:xfrm>
          <a:off x="5309462" y="2044995"/>
          <a:ext cx="2224314" cy="1538642"/>
        </p:xfrm>
        <a:graphic>
          <a:graphicData uri="http://schemas.openxmlformats.org/drawingml/2006/chart">
            <c:chart xmlns:c="http://schemas.openxmlformats.org/drawingml/2006/chart" xmlns:r="http://schemas.openxmlformats.org/officeDocument/2006/relationships" r:id="rId4"/>
          </a:graphicData>
        </a:graphic>
      </p:graphicFrame>
      <p:sp>
        <p:nvSpPr>
          <p:cNvPr id="15" name="Plassholder for innhold 2">
            <a:extLst>
              <a:ext uri="{FF2B5EF4-FFF2-40B4-BE49-F238E27FC236}">
                <a16:creationId xmlns:a16="http://schemas.microsoft.com/office/drawing/2014/main" id="{C9DBFE19-3108-6644-B4BD-91A7ACEE1451}"/>
              </a:ext>
            </a:extLst>
          </p:cNvPr>
          <p:cNvSpPr txBox="1">
            <a:spLocks/>
          </p:cNvSpPr>
          <p:nvPr/>
        </p:nvSpPr>
        <p:spPr>
          <a:xfrm>
            <a:off x="5016016" y="3673384"/>
            <a:ext cx="2811205" cy="994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dirty="0">
                <a:solidFill>
                  <a:schemeClr val="tx1"/>
                </a:solidFill>
              </a:rPr>
              <a:t>50 % </a:t>
            </a:r>
            <a:r>
              <a:rPr lang="nb-NO" sz="2000" dirty="0" err="1">
                <a:solidFill>
                  <a:schemeClr val="tx1"/>
                </a:solidFill>
              </a:rPr>
              <a:t>of</a:t>
            </a:r>
            <a:r>
              <a:rPr lang="nb-NO" sz="2000" dirty="0">
                <a:solidFill>
                  <a:schemeClr val="tx1"/>
                </a:solidFill>
              </a:rPr>
              <a:t> </a:t>
            </a:r>
            <a:r>
              <a:rPr lang="nb-NO" sz="2000" dirty="0" err="1">
                <a:solidFill>
                  <a:schemeClr val="tx1"/>
                </a:solidFill>
              </a:rPr>
              <a:t>Sámi</a:t>
            </a:r>
            <a:r>
              <a:rPr lang="nb-NO" sz="2000" dirty="0">
                <a:solidFill>
                  <a:schemeClr val="tx1"/>
                </a:solidFill>
              </a:rPr>
              <a:t> </a:t>
            </a:r>
            <a:r>
              <a:rPr lang="nb-NO" sz="2000" dirty="0" err="1">
                <a:solidFill>
                  <a:schemeClr val="tx1"/>
                </a:solidFill>
              </a:rPr>
              <a:t>people</a:t>
            </a:r>
            <a:r>
              <a:rPr lang="nb-NO" sz="2000" dirty="0">
                <a:solidFill>
                  <a:schemeClr val="tx1"/>
                </a:solidFill>
              </a:rPr>
              <a:t> </a:t>
            </a:r>
            <a:r>
              <a:rPr lang="nb-NO" sz="2000" dirty="0" err="1">
                <a:solidFill>
                  <a:schemeClr val="tx1"/>
                </a:solidFill>
              </a:rPr>
              <a:t>with</a:t>
            </a:r>
            <a:r>
              <a:rPr lang="nb-NO" sz="2000" dirty="0">
                <a:solidFill>
                  <a:schemeClr val="tx1"/>
                </a:solidFill>
              </a:rPr>
              <a:t> a </a:t>
            </a:r>
            <a:r>
              <a:rPr lang="nb-NO" sz="2000" dirty="0" err="1">
                <a:solidFill>
                  <a:schemeClr val="tx1"/>
                </a:solidFill>
              </a:rPr>
              <a:t>strong</a:t>
            </a:r>
            <a:r>
              <a:rPr lang="nb-NO" sz="2000" dirty="0">
                <a:solidFill>
                  <a:schemeClr val="tx1"/>
                </a:solidFill>
              </a:rPr>
              <a:t> </a:t>
            </a:r>
            <a:r>
              <a:rPr lang="nb-NO" sz="2000" dirty="0" err="1">
                <a:solidFill>
                  <a:schemeClr val="tx1"/>
                </a:solidFill>
              </a:rPr>
              <a:t>sense</a:t>
            </a:r>
            <a:r>
              <a:rPr lang="nb-NO" sz="2000" dirty="0">
                <a:solidFill>
                  <a:schemeClr val="tx1"/>
                </a:solidFill>
              </a:rPr>
              <a:t> </a:t>
            </a:r>
            <a:r>
              <a:rPr lang="nb-NO" sz="2000" dirty="0" err="1">
                <a:solidFill>
                  <a:schemeClr val="tx1"/>
                </a:solidFill>
              </a:rPr>
              <a:t>of</a:t>
            </a:r>
            <a:r>
              <a:rPr lang="nb-NO" sz="2000" dirty="0">
                <a:solidFill>
                  <a:schemeClr val="tx1"/>
                </a:solidFill>
              </a:rPr>
              <a:t> </a:t>
            </a:r>
            <a:r>
              <a:rPr lang="nb-NO" sz="2000" dirty="0" err="1">
                <a:solidFill>
                  <a:schemeClr val="tx1"/>
                </a:solidFill>
              </a:rPr>
              <a:t>belonging</a:t>
            </a:r>
            <a:r>
              <a:rPr lang="nb-NO" sz="2000" dirty="0">
                <a:solidFill>
                  <a:schemeClr val="tx1"/>
                </a:solidFill>
              </a:rPr>
              <a:t> to </a:t>
            </a:r>
            <a:r>
              <a:rPr lang="nb-NO" sz="2000" dirty="0" err="1">
                <a:solidFill>
                  <a:schemeClr val="tx1"/>
                </a:solidFill>
              </a:rPr>
              <a:t>their</a:t>
            </a:r>
            <a:r>
              <a:rPr lang="nb-NO" sz="2000" dirty="0">
                <a:solidFill>
                  <a:schemeClr val="tx1"/>
                </a:solidFill>
              </a:rPr>
              <a:t> </a:t>
            </a:r>
            <a:r>
              <a:rPr lang="nb-NO" sz="2000" dirty="0" err="1">
                <a:solidFill>
                  <a:schemeClr val="tx1"/>
                </a:solidFill>
              </a:rPr>
              <a:t>community</a:t>
            </a:r>
            <a:r>
              <a:rPr lang="nb-NO" sz="2000" dirty="0">
                <a:solidFill>
                  <a:schemeClr val="tx1"/>
                </a:solidFill>
              </a:rPr>
              <a:t> have </a:t>
            </a:r>
            <a:r>
              <a:rPr lang="nb-NO" sz="2000" dirty="0" err="1">
                <a:solidFill>
                  <a:schemeClr val="tx1"/>
                </a:solidFill>
              </a:rPr>
              <a:t>experienced</a:t>
            </a:r>
            <a:r>
              <a:rPr lang="nb-NO" sz="2000" dirty="0">
                <a:solidFill>
                  <a:schemeClr val="tx1"/>
                </a:solidFill>
              </a:rPr>
              <a:t> </a:t>
            </a:r>
            <a:r>
              <a:rPr lang="nb-NO" sz="2000" dirty="0" err="1">
                <a:solidFill>
                  <a:schemeClr val="tx1"/>
                </a:solidFill>
              </a:rPr>
              <a:t>discrimination</a:t>
            </a:r>
            <a:r>
              <a:rPr lang="nb-NO" sz="2000" dirty="0">
                <a:solidFill>
                  <a:schemeClr val="tx1"/>
                </a:solidFill>
              </a:rPr>
              <a:t>.</a:t>
            </a:r>
            <a:r>
              <a:rPr lang="nb-NO" sz="2000" b="1" dirty="0">
                <a:solidFill>
                  <a:schemeClr val="tx1"/>
                </a:solidFill>
              </a:rPr>
              <a:t> </a:t>
            </a:r>
            <a:endParaRPr lang="nb-NO" sz="2000" dirty="0">
              <a:solidFill>
                <a:schemeClr val="tx1"/>
              </a:solidFill>
            </a:endParaRPr>
          </a:p>
        </p:txBody>
      </p:sp>
      <p:pic>
        <p:nvPicPr>
          <p:cNvPr id="18" name="Bilde 17">
            <a:extLst>
              <a:ext uri="{FF2B5EF4-FFF2-40B4-BE49-F238E27FC236}">
                <a16:creationId xmlns:a16="http://schemas.microsoft.com/office/drawing/2014/main" id="{045665F7-DD25-D445-A3FA-9134709988F6}"/>
              </a:ext>
            </a:extLst>
          </p:cNvPr>
          <p:cNvPicPr>
            <a:picLocks noChangeAspect="1"/>
          </p:cNvPicPr>
          <p:nvPr/>
        </p:nvPicPr>
        <p:blipFill>
          <a:blip r:embed="rId5"/>
          <a:stretch>
            <a:fillRect/>
          </a:stretch>
        </p:blipFill>
        <p:spPr>
          <a:xfrm>
            <a:off x="8850034" y="2273766"/>
            <a:ext cx="1531382" cy="1155253"/>
          </a:xfrm>
          <a:prstGeom prst="rect">
            <a:avLst/>
          </a:prstGeom>
        </p:spPr>
      </p:pic>
      <p:sp>
        <p:nvSpPr>
          <p:cNvPr id="2" name="TekstSylinder 1">
            <a:extLst>
              <a:ext uri="{FF2B5EF4-FFF2-40B4-BE49-F238E27FC236}">
                <a16:creationId xmlns:a16="http://schemas.microsoft.com/office/drawing/2014/main" id="{EEAEB440-6871-43B8-1BEB-FA496F1AB06C}"/>
              </a:ext>
            </a:extLst>
          </p:cNvPr>
          <p:cNvSpPr txBox="1"/>
          <p:nvPr/>
        </p:nvSpPr>
        <p:spPr>
          <a:xfrm>
            <a:off x="295422" y="5923806"/>
            <a:ext cx="114792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400" b="1" dirty="0"/>
              <a:t>Are </a:t>
            </a:r>
            <a:r>
              <a:rPr lang="nb-NO" sz="2400" b="1" dirty="0" err="1"/>
              <a:t>these</a:t>
            </a:r>
            <a:r>
              <a:rPr lang="nb-NO" sz="2400" b="1" dirty="0"/>
              <a:t> </a:t>
            </a:r>
            <a:r>
              <a:rPr lang="nb-NO" sz="2400" b="1" dirty="0" err="1"/>
              <a:t>numbers</a:t>
            </a:r>
            <a:r>
              <a:rPr lang="nb-NO" sz="2400" b="1" dirty="0"/>
              <a:t> </a:t>
            </a:r>
            <a:r>
              <a:rPr lang="nb-NO" sz="2400" b="1" dirty="0" err="1"/>
              <a:t>aligned</a:t>
            </a:r>
            <a:r>
              <a:rPr lang="nb-NO" sz="2400" b="1" dirty="0"/>
              <a:t> </a:t>
            </a:r>
            <a:r>
              <a:rPr lang="nb-NO" sz="2400" b="1" dirty="0" err="1"/>
              <a:t>with</a:t>
            </a:r>
            <a:r>
              <a:rPr lang="nb-NO" sz="2400" b="1" dirty="0"/>
              <a:t> </a:t>
            </a:r>
            <a:r>
              <a:rPr lang="nb-NO" sz="2400" b="1" dirty="0" err="1"/>
              <a:t>your</a:t>
            </a:r>
            <a:r>
              <a:rPr lang="nb-NO" sz="2400" b="1" dirty="0"/>
              <a:t> </a:t>
            </a:r>
            <a:r>
              <a:rPr lang="nb-NO" sz="2400" b="1" dirty="0" err="1"/>
              <a:t>perception</a:t>
            </a:r>
            <a:r>
              <a:rPr lang="nb-NO" sz="2400" b="1" dirty="0"/>
              <a:t> </a:t>
            </a:r>
            <a:r>
              <a:rPr lang="nb-NO" sz="2400" b="1" dirty="0" err="1"/>
              <a:t>of</a:t>
            </a:r>
            <a:r>
              <a:rPr lang="nb-NO" sz="2400" b="1" dirty="0"/>
              <a:t> </a:t>
            </a:r>
            <a:r>
              <a:rPr lang="nb-NO" sz="2400" b="1" dirty="0" err="1"/>
              <a:t>prejudices</a:t>
            </a:r>
            <a:r>
              <a:rPr lang="nb-NO" sz="2400" b="1" dirty="0"/>
              <a:t> in Norway?</a:t>
            </a:r>
            <a:endParaRPr lang="nb-NO" sz="2400" b="1" dirty="0">
              <a:cs typeface="Arial"/>
            </a:endParaRPr>
          </a:p>
        </p:txBody>
      </p:sp>
      <p:sp>
        <p:nvSpPr>
          <p:cNvPr id="17" name="Tittel 5">
            <a:extLst>
              <a:ext uri="{FF2B5EF4-FFF2-40B4-BE49-F238E27FC236}">
                <a16:creationId xmlns:a16="http://schemas.microsoft.com/office/drawing/2014/main" id="{3067E94F-F033-43A8-B1D7-7FF8021AE9CA}"/>
              </a:ext>
            </a:extLst>
          </p:cNvPr>
          <p:cNvSpPr txBox="1">
            <a:spLocks/>
          </p:cNvSpPr>
          <p:nvPr/>
        </p:nvSpPr>
        <p:spPr>
          <a:xfrm>
            <a:off x="4396424" y="461111"/>
            <a:ext cx="339914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FOR REFLECTION</a:t>
            </a:r>
          </a:p>
        </p:txBody>
      </p:sp>
      <p:pic>
        <p:nvPicPr>
          <p:cNvPr id="7" name="Bilde 6" descr="Et bilde som inneholder mørk, natthimmel&#10;&#10;Automatisk generert beskrivelse">
            <a:extLst>
              <a:ext uri="{FF2B5EF4-FFF2-40B4-BE49-F238E27FC236}">
                <a16:creationId xmlns:a16="http://schemas.microsoft.com/office/drawing/2014/main" id="{B51CD956-B0D7-37FF-BE17-FFF59643DBE7}"/>
              </a:ext>
            </a:extLst>
          </p:cNvPr>
          <p:cNvPicPr>
            <a:picLocks noChangeAspect="1"/>
          </p:cNvPicPr>
          <p:nvPr/>
        </p:nvPicPr>
        <p:blipFill>
          <a:blip r:embed="rId6"/>
          <a:stretch>
            <a:fillRect/>
          </a:stretch>
        </p:blipFill>
        <p:spPr>
          <a:xfrm>
            <a:off x="11077531" y="5717220"/>
            <a:ext cx="944285" cy="786904"/>
          </a:xfrm>
          <a:prstGeom prst="rect">
            <a:avLst/>
          </a:prstGeom>
        </p:spPr>
      </p:pic>
    </p:spTree>
    <p:extLst>
      <p:ext uri="{BB962C8B-B14F-4D97-AF65-F5344CB8AC3E}">
        <p14:creationId xmlns:p14="http://schemas.microsoft.com/office/powerpoint/2010/main" val="412551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37179B03-FEBE-9245-8BBE-5E30861083D5}"/>
              </a:ext>
            </a:extLst>
          </p:cNvPr>
          <p:cNvSpPr/>
          <p:nvPr/>
        </p:nvSpPr>
        <p:spPr>
          <a:xfrm>
            <a:off x="5353651" y="6142365"/>
            <a:ext cx="1484702"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Ekeløve-Slydal 2014</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10062" y="2628000"/>
            <a:ext cx="5371875" cy="2351171"/>
          </a:xfrm>
        </p:spPr>
        <p:txBody>
          <a:bodyPr/>
          <a:lstStyle/>
          <a:p>
            <a:pPr marL="0" indent="0" algn="ctr">
              <a:lnSpc>
                <a:spcPct val="100000"/>
              </a:lnSpc>
              <a:buNone/>
            </a:pPr>
            <a:r>
              <a:rPr lang="en-GB" sz="2400" noProof="0" dirty="0">
                <a:solidFill>
                  <a:schemeClr val="tx1"/>
                </a:solidFill>
              </a:rPr>
              <a:t>The Sámi people have been subject to discrimination for many years. They were not allowed to keep their religion or their language and were not allowed to own land.</a:t>
            </a:r>
          </a:p>
          <a:p>
            <a:pPr marL="0" indent="0" algn="ctr">
              <a:lnSpc>
                <a:spcPct val="100000"/>
              </a:lnSpc>
              <a:buNone/>
            </a:pPr>
            <a:br>
              <a:rPr lang="en-GB" sz="2400" noProof="0" dirty="0">
                <a:solidFill>
                  <a:schemeClr val="tx1"/>
                </a:solidFill>
              </a:rPr>
            </a:br>
            <a:r>
              <a:rPr lang="en-GB" sz="2400" b="1" noProof="0" dirty="0">
                <a:solidFill>
                  <a:schemeClr val="tx1"/>
                </a:solidFill>
              </a:rPr>
              <a:t>What is today’s situation?</a:t>
            </a:r>
          </a:p>
        </p:txBody>
      </p:sp>
      <p:sp>
        <p:nvSpPr>
          <p:cNvPr id="6" name="Rektangel 5">
            <a:extLst>
              <a:ext uri="{FF2B5EF4-FFF2-40B4-BE49-F238E27FC236}">
                <a16:creationId xmlns:a16="http://schemas.microsoft.com/office/drawing/2014/main" id="{D315A3A9-03D6-4445-9330-AEFAEEE6C2F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7" name="Tittel 5">
            <a:extLst>
              <a:ext uri="{FF2B5EF4-FFF2-40B4-BE49-F238E27FC236}">
                <a16:creationId xmlns:a16="http://schemas.microsoft.com/office/drawing/2014/main" id="{E48F97D9-17C4-8EDE-895C-B0CB19F5898A}"/>
              </a:ext>
            </a:extLst>
          </p:cNvPr>
          <p:cNvSpPr txBox="1">
            <a:spLocks/>
          </p:cNvSpPr>
          <p:nvPr/>
        </p:nvSpPr>
        <p:spPr>
          <a:xfrm>
            <a:off x="4481739" y="1213201"/>
            <a:ext cx="3415351" cy="518618"/>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FOR REFLECTION</a:t>
            </a:r>
          </a:p>
        </p:txBody>
      </p:sp>
      <p:pic>
        <p:nvPicPr>
          <p:cNvPr id="2" name="Bilde 1" descr="Et bilde som inneholder natthimmel&#10;&#10;Automatisk generert beskrivelse">
            <a:extLst>
              <a:ext uri="{FF2B5EF4-FFF2-40B4-BE49-F238E27FC236}">
                <a16:creationId xmlns:a16="http://schemas.microsoft.com/office/drawing/2014/main" id="{B5A5412C-A74B-F066-E0A2-0D7D01847922}"/>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629706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01859A05-EA77-4D2E-A383-26A3B1C7E8D5}"/>
              </a:ext>
            </a:extLst>
          </p:cNvPr>
          <p:cNvSpPr>
            <a:spLocks noGrp="1"/>
          </p:cNvSpPr>
          <p:nvPr>
            <p:ph type="subTitle" idx="1"/>
          </p:nvPr>
        </p:nvSpPr>
        <p:spPr>
          <a:xfrm>
            <a:off x="1524000" y="2195450"/>
            <a:ext cx="9144000" cy="2595397"/>
          </a:xfrm>
        </p:spPr>
        <p:txBody>
          <a:bodyPr vert="horz" lIns="91440" tIns="45720" rIns="91440" bIns="45720" rtlCol="0" anchor="t">
            <a:normAutofit fontScale="85000" lnSpcReduction="10000"/>
          </a:bodyPr>
          <a:lstStyle/>
          <a:p>
            <a:pPr>
              <a:lnSpc>
                <a:spcPct val="107000"/>
              </a:lnSpc>
              <a:spcAft>
                <a:spcPts val="800"/>
              </a:spcAft>
            </a:pPr>
            <a:r>
              <a:rPr lang="nb-NO" sz="3900" b="1" dirty="0">
                <a:solidFill>
                  <a:schemeClr val="tx1"/>
                </a:solidFill>
              </a:rPr>
              <a:t>The </a:t>
            </a:r>
            <a:r>
              <a:rPr lang="nb-NO" sz="3900" b="1" dirty="0" err="1">
                <a:solidFill>
                  <a:schemeClr val="tx1"/>
                </a:solidFill>
              </a:rPr>
              <a:t>Constitution</a:t>
            </a:r>
            <a:r>
              <a:rPr lang="nb-NO" sz="3900" b="1" dirty="0">
                <a:solidFill>
                  <a:schemeClr val="tx1"/>
                </a:solidFill>
              </a:rPr>
              <a:t> </a:t>
            </a:r>
            <a:r>
              <a:rPr lang="nb-NO" sz="3900" b="1" dirty="0" err="1">
                <a:solidFill>
                  <a:schemeClr val="tx1"/>
                </a:solidFill>
              </a:rPr>
              <a:t>of</a:t>
            </a:r>
            <a:r>
              <a:rPr lang="nb-NO" sz="3900" b="1" dirty="0">
                <a:solidFill>
                  <a:schemeClr val="tx1"/>
                </a:solidFill>
              </a:rPr>
              <a:t> </a:t>
            </a:r>
            <a:r>
              <a:rPr lang="nb-NO" sz="3900" b="1" dirty="0" err="1">
                <a:solidFill>
                  <a:schemeClr val="tx1"/>
                </a:solidFill>
              </a:rPr>
              <a:t>the</a:t>
            </a:r>
            <a:r>
              <a:rPr lang="nb-NO" sz="3900" b="1" dirty="0">
                <a:solidFill>
                  <a:schemeClr val="tx1"/>
                </a:solidFill>
              </a:rPr>
              <a:t> Kingdom </a:t>
            </a:r>
            <a:r>
              <a:rPr lang="nb-NO" sz="3900" b="1" dirty="0" err="1">
                <a:solidFill>
                  <a:schemeClr val="tx1"/>
                </a:solidFill>
              </a:rPr>
              <a:t>of</a:t>
            </a:r>
            <a:r>
              <a:rPr lang="nb-NO" sz="3900" b="1" dirty="0">
                <a:solidFill>
                  <a:schemeClr val="tx1"/>
                </a:solidFill>
              </a:rPr>
              <a:t> Norway </a:t>
            </a:r>
          </a:p>
          <a:p>
            <a:pPr>
              <a:lnSpc>
                <a:spcPct val="107000"/>
              </a:lnSpc>
              <a:spcAft>
                <a:spcPts val="800"/>
              </a:spcAft>
            </a:pPr>
            <a:r>
              <a:rPr lang="nb-NO" sz="28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Paragraph</a:t>
            </a:r>
            <a:r>
              <a:rPr lang="nb-NO" sz="2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§108  </a:t>
            </a:r>
          </a:p>
          <a:p>
            <a:pPr>
              <a:lnSpc>
                <a:spcPct val="107000"/>
              </a:lnSpc>
              <a:spcAft>
                <a:spcPts val="800"/>
              </a:spcAft>
            </a:pPr>
            <a:r>
              <a:rPr lang="en-US" sz="2800" b="0" i="0" dirty="0">
                <a:solidFill>
                  <a:srgbClr val="333333"/>
                </a:solidFill>
                <a:effectLst/>
                <a:latin typeface="Helvetica Neue"/>
              </a:rPr>
              <a:t>The authorities of the state shall create conditions enabling the Sami people to preserve and develop its language, culture and way of life.</a:t>
            </a:r>
            <a:endParaRPr lang="nb-NO" sz="28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Tittel 5">
            <a:extLst>
              <a:ext uri="{FF2B5EF4-FFF2-40B4-BE49-F238E27FC236}">
                <a16:creationId xmlns:a16="http://schemas.microsoft.com/office/drawing/2014/main" id="{24CD89D4-BD51-F6D9-1726-9CC3933C2D02}"/>
              </a:ext>
            </a:extLst>
          </p:cNvPr>
          <p:cNvSpPr txBox="1">
            <a:spLocks/>
          </p:cNvSpPr>
          <p:nvPr/>
        </p:nvSpPr>
        <p:spPr>
          <a:xfrm>
            <a:off x="3946980" y="1213200"/>
            <a:ext cx="429804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LAWS AND TREATIES</a:t>
            </a:r>
          </a:p>
        </p:txBody>
      </p:sp>
      <p:sp>
        <p:nvSpPr>
          <p:cNvPr id="5" name="Rektangel 4">
            <a:extLst>
              <a:ext uri="{FF2B5EF4-FFF2-40B4-BE49-F238E27FC236}">
                <a16:creationId xmlns:a16="http://schemas.microsoft.com/office/drawing/2014/main" id="{09367B6A-92A5-2FAC-8573-A2D97CC0CFBF}"/>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5B4F7B6F-F048-91A9-CDA1-E69DF0742B52}"/>
              </a:ext>
            </a:extLst>
          </p:cNvPr>
          <p:cNvSpPr/>
          <p:nvPr/>
        </p:nvSpPr>
        <p:spPr>
          <a:xfrm>
            <a:off x="5733561" y="6107930"/>
            <a:ext cx="724878"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lovdata</a:t>
            </a:r>
          </a:p>
        </p:txBody>
      </p:sp>
      <p:sp>
        <p:nvSpPr>
          <p:cNvPr id="6" name="TekstSylinder 5">
            <a:extLst>
              <a:ext uri="{FF2B5EF4-FFF2-40B4-BE49-F238E27FC236}">
                <a16:creationId xmlns:a16="http://schemas.microsoft.com/office/drawing/2014/main" id="{509A05A5-E56B-A82A-A371-6F7D467D7FC4}"/>
              </a:ext>
            </a:extLst>
          </p:cNvPr>
          <p:cNvSpPr txBox="1"/>
          <p:nvPr/>
        </p:nvSpPr>
        <p:spPr>
          <a:xfrm>
            <a:off x="2286000" y="5075004"/>
            <a:ext cx="7620000" cy="853952"/>
          </a:xfrm>
          <a:prstGeom prst="rect">
            <a:avLst/>
          </a:prstGeom>
          <a:noFill/>
        </p:spPr>
        <p:txBody>
          <a:bodyPr wrap="square">
            <a:spAutoFit/>
          </a:bodyPr>
          <a:lstStyle/>
          <a:p>
            <a:pPr algn="ctr">
              <a:lnSpc>
                <a:spcPct val="107000"/>
              </a:lnSpc>
              <a:spcAft>
                <a:spcPts val="800"/>
              </a:spcAft>
            </a:pPr>
            <a:r>
              <a:rPr lang="nb-NO" sz="2400" b="1" dirty="0" err="1">
                <a:latin typeface="Arial"/>
                <a:ea typeface="Calibri" panose="020F0502020204030204" pitchFamily="34" charset="0"/>
                <a:cs typeface="Arial"/>
              </a:rPr>
              <a:t>Why</a:t>
            </a:r>
            <a:r>
              <a:rPr lang="nb-NO" sz="2400" b="1" dirty="0">
                <a:latin typeface="Arial"/>
                <a:ea typeface="Calibri" panose="020F0502020204030204" pitchFamily="34" charset="0"/>
                <a:cs typeface="Arial"/>
              </a:rPr>
              <a:t> do </a:t>
            </a:r>
            <a:r>
              <a:rPr lang="nb-NO" sz="2400" b="1" dirty="0" err="1">
                <a:latin typeface="Arial"/>
                <a:ea typeface="Calibri" panose="020F0502020204030204" pitchFamily="34" charset="0"/>
                <a:cs typeface="Arial"/>
              </a:rPr>
              <a:t>you</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think</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there</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exists</a:t>
            </a:r>
            <a:r>
              <a:rPr lang="nb-NO" sz="2400" b="1" dirty="0">
                <a:latin typeface="Arial"/>
                <a:ea typeface="Calibri" panose="020F0502020204030204" pitchFamily="34" charset="0"/>
                <a:cs typeface="Arial"/>
              </a:rPr>
              <a:t> a </a:t>
            </a:r>
            <a:r>
              <a:rPr lang="nb-NO" sz="2400" b="1" dirty="0" err="1">
                <a:latin typeface="Arial"/>
                <a:ea typeface="Calibri" panose="020F0502020204030204" pitchFamily="34" charset="0"/>
                <a:cs typeface="Arial"/>
              </a:rPr>
              <a:t>constitutional</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law</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about</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the</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rights</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of</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Sámi</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people</a:t>
            </a:r>
            <a:r>
              <a:rPr lang="nb-NO" sz="2400" b="1" dirty="0">
                <a:latin typeface="Arial"/>
                <a:ea typeface="Calibri" panose="020F0502020204030204" pitchFamily="34" charset="0"/>
                <a:cs typeface="Arial"/>
              </a:rPr>
              <a:t>?</a:t>
            </a:r>
            <a:endParaRPr lang="nb-NO" sz="2400" dirty="0">
              <a:latin typeface="Arial"/>
              <a:ea typeface="Calibri" panose="020F0502020204030204" pitchFamily="34" charset="0"/>
              <a:cs typeface="Arial"/>
            </a:endParaRPr>
          </a:p>
        </p:txBody>
      </p:sp>
      <p:pic>
        <p:nvPicPr>
          <p:cNvPr id="4" name="Bilde 3" descr="Et bilde som inneholder natthimmel&#10;&#10;Automatisk generert beskrivelse">
            <a:extLst>
              <a:ext uri="{FF2B5EF4-FFF2-40B4-BE49-F238E27FC236}">
                <a16:creationId xmlns:a16="http://schemas.microsoft.com/office/drawing/2014/main" id="{FCC4CEF4-6FAE-0785-E4B2-69C50B0B66DE}"/>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1359776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B52B753E-4186-BB4E-A126-D752A2EE8285}"/>
              </a:ext>
            </a:extLst>
          </p:cNvPr>
          <p:cNvPicPr>
            <a:picLocks noChangeAspect="1"/>
          </p:cNvPicPr>
          <p:nvPr/>
        </p:nvPicPr>
        <p:blipFill>
          <a:blip r:embed="rId3"/>
          <a:stretch>
            <a:fillRect/>
          </a:stretch>
        </p:blipFill>
        <p:spPr>
          <a:xfrm>
            <a:off x="7465365" y="2025883"/>
            <a:ext cx="3091455" cy="2246883"/>
          </a:xfrm>
          <a:prstGeom prst="rect">
            <a:avLst/>
          </a:prstGeom>
        </p:spPr>
      </p:pic>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688646" y="4965378"/>
            <a:ext cx="6502400" cy="868680"/>
          </a:xfrm>
        </p:spPr>
        <p:txBody>
          <a:bodyPr/>
          <a:lstStyle/>
          <a:p>
            <a:pPr marL="0" indent="0" algn="ctr">
              <a:lnSpc>
                <a:spcPct val="100000"/>
              </a:lnSpc>
              <a:buNone/>
            </a:pPr>
            <a:r>
              <a:rPr lang="nb-NO" sz="2400" b="1" dirty="0">
                <a:solidFill>
                  <a:schemeClr val="tx1"/>
                </a:solidFill>
              </a:rPr>
              <a:t>How do </a:t>
            </a:r>
            <a:r>
              <a:rPr lang="nb-NO" sz="2400" b="1" dirty="0" err="1">
                <a:solidFill>
                  <a:schemeClr val="tx1"/>
                </a:solidFill>
              </a:rPr>
              <a:t>you</a:t>
            </a:r>
            <a:r>
              <a:rPr lang="nb-NO" sz="2400" b="1" dirty="0">
                <a:solidFill>
                  <a:schemeClr val="tx1"/>
                </a:solidFill>
              </a:rPr>
              <a:t> interpret </a:t>
            </a:r>
            <a:r>
              <a:rPr lang="nb-NO" sz="2400" b="1" dirty="0" err="1">
                <a:solidFill>
                  <a:schemeClr val="tx1"/>
                </a:solidFill>
              </a:rPr>
              <a:t>these</a:t>
            </a:r>
            <a:r>
              <a:rPr lang="nb-NO" sz="2400" b="1" dirty="0">
                <a:solidFill>
                  <a:schemeClr val="tx1"/>
                </a:solidFill>
              </a:rPr>
              <a:t> questions?</a:t>
            </a:r>
            <a:endParaRPr lang="nb-NO" sz="2400" dirty="0">
              <a:solidFill>
                <a:schemeClr val="tx1"/>
              </a:solidFill>
            </a:endParaRPr>
          </a:p>
        </p:txBody>
      </p:sp>
      <p:pic>
        <p:nvPicPr>
          <p:cNvPr id="3" name="Bilde 2">
            <a:extLst>
              <a:ext uri="{FF2B5EF4-FFF2-40B4-BE49-F238E27FC236}">
                <a16:creationId xmlns:a16="http://schemas.microsoft.com/office/drawing/2014/main" id="{CAA38242-F459-8F47-A7A4-2AB252C05DB3}"/>
              </a:ext>
            </a:extLst>
          </p:cNvPr>
          <p:cNvPicPr>
            <a:picLocks noChangeAspect="1"/>
          </p:cNvPicPr>
          <p:nvPr/>
        </p:nvPicPr>
        <p:blipFill>
          <a:blip r:embed="rId3"/>
          <a:stretch>
            <a:fillRect/>
          </a:stretch>
        </p:blipFill>
        <p:spPr>
          <a:xfrm>
            <a:off x="1734814" y="1832453"/>
            <a:ext cx="3091455" cy="2246881"/>
          </a:xfrm>
          <a:prstGeom prst="rect">
            <a:avLst/>
          </a:prstGeom>
        </p:spPr>
      </p:pic>
      <p:sp>
        <p:nvSpPr>
          <p:cNvPr id="11" name="Plassholder for innhold 2">
            <a:extLst>
              <a:ext uri="{FF2B5EF4-FFF2-40B4-BE49-F238E27FC236}">
                <a16:creationId xmlns:a16="http://schemas.microsoft.com/office/drawing/2014/main" id="{B51BDA72-9C6F-F04D-83DB-05818BACA73C}"/>
              </a:ext>
            </a:extLst>
          </p:cNvPr>
          <p:cNvSpPr txBox="1">
            <a:spLocks/>
          </p:cNvSpPr>
          <p:nvPr/>
        </p:nvSpPr>
        <p:spPr>
          <a:xfrm>
            <a:off x="7830964" y="2388587"/>
            <a:ext cx="2360256" cy="654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a:solidFill>
                  <a:schemeClr val="tx1"/>
                </a:solidFill>
              </a:rPr>
              <a:t>«Do </a:t>
            </a:r>
            <a:r>
              <a:rPr lang="nb-NO" sz="2400" err="1">
                <a:solidFill>
                  <a:schemeClr val="tx1"/>
                </a:solidFill>
              </a:rPr>
              <a:t>you</a:t>
            </a:r>
            <a:r>
              <a:rPr lang="nb-NO" sz="2400">
                <a:solidFill>
                  <a:schemeClr val="tx1"/>
                </a:solidFill>
              </a:rPr>
              <a:t> live in a </a:t>
            </a:r>
            <a:r>
              <a:rPr lang="nb-NO" sz="2400" err="1">
                <a:solidFill>
                  <a:schemeClr val="tx1"/>
                </a:solidFill>
              </a:rPr>
              <a:t>lavvu</a:t>
            </a:r>
            <a:r>
              <a:rPr lang="nb-NO" sz="2400">
                <a:solidFill>
                  <a:schemeClr val="tx1"/>
                </a:solidFill>
              </a:rPr>
              <a:t> all </a:t>
            </a:r>
            <a:r>
              <a:rPr lang="nb-NO" sz="2400" err="1">
                <a:solidFill>
                  <a:schemeClr val="tx1"/>
                </a:solidFill>
              </a:rPr>
              <a:t>year</a:t>
            </a:r>
            <a:r>
              <a:rPr lang="nb-NO" sz="2400">
                <a:solidFill>
                  <a:schemeClr val="tx1"/>
                </a:solidFill>
              </a:rPr>
              <a:t> </a:t>
            </a:r>
            <a:r>
              <a:rPr lang="nb-NO" sz="2400" err="1">
                <a:solidFill>
                  <a:schemeClr val="tx1"/>
                </a:solidFill>
              </a:rPr>
              <a:t>round</a:t>
            </a:r>
            <a:r>
              <a:rPr lang="nb-NO" sz="2400">
                <a:solidFill>
                  <a:schemeClr val="tx1"/>
                </a:solidFill>
              </a:rPr>
              <a:t>?»</a:t>
            </a:r>
          </a:p>
        </p:txBody>
      </p:sp>
      <p:sp>
        <p:nvSpPr>
          <p:cNvPr id="12" name="Plassholder for innhold 2">
            <a:extLst>
              <a:ext uri="{FF2B5EF4-FFF2-40B4-BE49-F238E27FC236}">
                <a16:creationId xmlns:a16="http://schemas.microsoft.com/office/drawing/2014/main" id="{5EEFCF4F-8575-1A48-A66F-77E98C124709}"/>
              </a:ext>
            </a:extLst>
          </p:cNvPr>
          <p:cNvSpPr txBox="1">
            <a:spLocks/>
          </p:cNvSpPr>
          <p:nvPr/>
        </p:nvSpPr>
        <p:spPr>
          <a:xfrm>
            <a:off x="2363539" y="2388587"/>
            <a:ext cx="1834004" cy="718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a:t>
            </a:r>
            <a:r>
              <a:rPr lang="nb-NO" sz="2400" dirty="0" err="1">
                <a:solidFill>
                  <a:schemeClr val="tx1"/>
                </a:solidFill>
              </a:rPr>
              <a:t>Can</a:t>
            </a:r>
            <a:r>
              <a:rPr lang="nb-NO" sz="2400" dirty="0">
                <a:solidFill>
                  <a:schemeClr val="tx1"/>
                </a:solidFill>
              </a:rPr>
              <a:t> </a:t>
            </a:r>
            <a:r>
              <a:rPr lang="nb-NO" sz="2400" dirty="0" err="1">
                <a:solidFill>
                  <a:schemeClr val="tx1"/>
                </a:solidFill>
              </a:rPr>
              <a:t>you</a:t>
            </a:r>
            <a:r>
              <a:rPr lang="nb-NO" sz="2400" dirty="0">
                <a:solidFill>
                  <a:schemeClr val="tx1"/>
                </a:solidFill>
              </a:rPr>
              <a:t> joik for </a:t>
            </a:r>
            <a:r>
              <a:rPr lang="nb-NO" sz="2400" dirty="0" err="1">
                <a:solidFill>
                  <a:schemeClr val="tx1"/>
                </a:solidFill>
              </a:rPr>
              <a:t>us</a:t>
            </a:r>
            <a:r>
              <a:rPr lang="nb-NO" sz="2400" dirty="0">
                <a:solidFill>
                  <a:schemeClr val="tx1"/>
                </a:solidFill>
              </a:rPr>
              <a:t>?»</a:t>
            </a:r>
          </a:p>
        </p:txBody>
      </p:sp>
      <p:pic>
        <p:nvPicPr>
          <p:cNvPr id="4" name="Bilde 3">
            <a:extLst>
              <a:ext uri="{FF2B5EF4-FFF2-40B4-BE49-F238E27FC236}">
                <a16:creationId xmlns:a16="http://schemas.microsoft.com/office/drawing/2014/main" id="{B6D50A60-0830-814E-82EF-027DC1AE2E6F}"/>
              </a:ext>
            </a:extLst>
          </p:cNvPr>
          <p:cNvPicPr>
            <a:picLocks noChangeAspect="1"/>
          </p:cNvPicPr>
          <p:nvPr/>
        </p:nvPicPr>
        <p:blipFill>
          <a:blip r:embed="rId4"/>
          <a:stretch>
            <a:fillRect/>
          </a:stretch>
        </p:blipFill>
        <p:spPr>
          <a:xfrm>
            <a:off x="4655735" y="2869149"/>
            <a:ext cx="2568223" cy="1866596"/>
          </a:xfrm>
          <a:prstGeom prst="rect">
            <a:avLst/>
          </a:prstGeom>
        </p:spPr>
      </p:pic>
      <p:sp>
        <p:nvSpPr>
          <p:cNvPr id="14" name="Plassholder for innhold 2">
            <a:extLst>
              <a:ext uri="{FF2B5EF4-FFF2-40B4-BE49-F238E27FC236}">
                <a16:creationId xmlns:a16="http://schemas.microsoft.com/office/drawing/2014/main" id="{49ABFFF5-A358-C143-B25E-D019DD4EBE66}"/>
              </a:ext>
            </a:extLst>
          </p:cNvPr>
          <p:cNvSpPr txBox="1">
            <a:spLocks/>
          </p:cNvSpPr>
          <p:nvPr/>
        </p:nvSpPr>
        <p:spPr>
          <a:xfrm>
            <a:off x="4943406" y="3098782"/>
            <a:ext cx="1992880" cy="660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dirty="0">
                <a:solidFill>
                  <a:schemeClr val="tx1"/>
                </a:solidFill>
              </a:rPr>
              <a:t>«</a:t>
            </a:r>
            <a:r>
              <a:rPr lang="nb-NO" sz="2400" dirty="0">
                <a:solidFill>
                  <a:schemeClr val="tx1"/>
                </a:solidFill>
              </a:rPr>
              <a:t>Do </a:t>
            </a:r>
            <a:r>
              <a:rPr lang="nb-NO" sz="2400" dirty="0" err="1">
                <a:solidFill>
                  <a:schemeClr val="tx1"/>
                </a:solidFill>
              </a:rPr>
              <a:t>you</a:t>
            </a:r>
            <a:r>
              <a:rPr lang="nb-NO" sz="2400" dirty="0">
                <a:solidFill>
                  <a:schemeClr val="tx1"/>
                </a:solidFill>
              </a:rPr>
              <a:t> </a:t>
            </a:r>
            <a:r>
              <a:rPr lang="nb-NO" sz="2400" dirty="0" err="1">
                <a:solidFill>
                  <a:schemeClr val="tx1"/>
                </a:solidFill>
              </a:rPr>
              <a:t>always</a:t>
            </a:r>
            <a:r>
              <a:rPr lang="nb-NO" sz="2400" dirty="0">
                <a:solidFill>
                  <a:schemeClr val="tx1"/>
                </a:solidFill>
              </a:rPr>
              <a:t> </a:t>
            </a:r>
            <a:r>
              <a:rPr lang="nb-NO" sz="2400" dirty="0" err="1">
                <a:solidFill>
                  <a:schemeClr val="tx1"/>
                </a:solidFill>
              </a:rPr>
              <a:t>wear</a:t>
            </a:r>
            <a:r>
              <a:rPr lang="nb-NO" sz="2400" dirty="0">
                <a:solidFill>
                  <a:schemeClr val="tx1"/>
                </a:solidFill>
              </a:rPr>
              <a:t> a </a:t>
            </a:r>
            <a:r>
              <a:rPr lang="nb-NO" sz="2400" dirty="0" err="1">
                <a:solidFill>
                  <a:schemeClr val="tx1"/>
                </a:solidFill>
              </a:rPr>
              <a:t>gákti</a:t>
            </a:r>
            <a:r>
              <a:rPr lang="nb-NO" sz="2000" dirty="0">
                <a:solidFill>
                  <a:schemeClr val="tx1"/>
                </a:solidFill>
              </a:rPr>
              <a:t>?»</a:t>
            </a:r>
          </a:p>
        </p:txBody>
      </p:sp>
      <p:sp>
        <p:nvSpPr>
          <p:cNvPr id="13" name="Tittel 5">
            <a:extLst>
              <a:ext uri="{FF2B5EF4-FFF2-40B4-BE49-F238E27FC236}">
                <a16:creationId xmlns:a16="http://schemas.microsoft.com/office/drawing/2014/main" id="{EF22AD4C-F9D2-5ADB-D002-2FA44F5E153D}"/>
              </a:ext>
            </a:extLst>
          </p:cNvPr>
          <p:cNvSpPr txBox="1">
            <a:spLocks/>
          </p:cNvSpPr>
          <p:nvPr/>
        </p:nvSpPr>
        <p:spPr>
          <a:xfrm>
            <a:off x="4352741" y="1107343"/>
            <a:ext cx="348651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RIGHT OR WRONG</a:t>
            </a:r>
          </a:p>
        </p:txBody>
      </p:sp>
      <p:sp>
        <p:nvSpPr>
          <p:cNvPr id="17" name="Rektangel 16">
            <a:extLst>
              <a:ext uri="{FF2B5EF4-FFF2-40B4-BE49-F238E27FC236}">
                <a16:creationId xmlns:a16="http://schemas.microsoft.com/office/drawing/2014/main" id="{2AF84DA3-9DD9-A7C6-A81B-9AF4CC15251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2" name="Bilde 1" descr="Et bilde som inneholder mørk, natthimmel&#10;&#10;Automatisk generert beskrivelse">
            <a:extLst>
              <a:ext uri="{FF2B5EF4-FFF2-40B4-BE49-F238E27FC236}">
                <a16:creationId xmlns:a16="http://schemas.microsoft.com/office/drawing/2014/main" id="{A88D54FF-6F67-058E-C6A4-CAB24589A145}"/>
              </a:ext>
            </a:extLst>
          </p:cNvPr>
          <p:cNvPicPr>
            <a:picLocks noChangeAspect="1"/>
          </p:cNvPicPr>
          <p:nvPr/>
        </p:nvPicPr>
        <p:blipFill>
          <a:blip r:embed="rId5"/>
          <a:stretch>
            <a:fillRect/>
          </a:stretch>
        </p:blipFill>
        <p:spPr>
          <a:xfrm>
            <a:off x="10929391" y="5790114"/>
            <a:ext cx="944285" cy="786904"/>
          </a:xfrm>
          <a:prstGeom prst="rect">
            <a:avLst/>
          </a:prstGeom>
        </p:spPr>
      </p:pic>
      <p:pic>
        <p:nvPicPr>
          <p:cNvPr id="5" name="Bilde 4" descr="Et bilde som inneholder natthimmel&#10;&#10;Automatisk generert beskrivelse">
            <a:extLst>
              <a:ext uri="{FF2B5EF4-FFF2-40B4-BE49-F238E27FC236}">
                <a16:creationId xmlns:a16="http://schemas.microsoft.com/office/drawing/2014/main" id="{1DDFAD5C-A80D-5D8E-193E-894A515DDB59}"/>
              </a:ext>
            </a:extLst>
          </p:cNvPr>
          <p:cNvPicPr>
            <a:picLocks noChangeAspect="1"/>
          </p:cNvPicPr>
          <p:nvPr/>
        </p:nvPicPr>
        <p:blipFill>
          <a:blip r:embed="rId6"/>
          <a:stretch>
            <a:fillRect/>
          </a:stretch>
        </p:blipFill>
        <p:spPr>
          <a:xfrm>
            <a:off x="192113" y="6036408"/>
            <a:ext cx="707973" cy="707973"/>
          </a:xfrm>
          <a:prstGeom prst="rect">
            <a:avLst/>
          </a:prstGeom>
        </p:spPr>
      </p:pic>
    </p:spTree>
    <p:extLst>
      <p:ext uri="{BB962C8B-B14F-4D97-AF65-F5344CB8AC3E}">
        <p14:creationId xmlns:p14="http://schemas.microsoft.com/office/powerpoint/2010/main" val="1850587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D00EFE6-C0F5-80E4-4ED7-61213759CE49}"/>
              </a:ext>
            </a:extLst>
          </p:cNvPr>
          <p:cNvSpPr/>
          <p:nvPr/>
        </p:nvSpPr>
        <p:spPr>
          <a:xfrm>
            <a:off x="8003436" y="2174782"/>
            <a:ext cx="3169780" cy="10955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D92C7B7E-ACEA-5CD6-0E24-C647A0D4BFA5}"/>
              </a:ext>
            </a:extLst>
          </p:cNvPr>
          <p:cNvSpPr/>
          <p:nvPr/>
        </p:nvSpPr>
        <p:spPr>
          <a:xfrm>
            <a:off x="3085057" y="2174782"/>
            <a:ext cx="4612149"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2">
            <a:extLst>
              <a:ext uri="{FF2B5EF4-FFF2-40B4-BE49-F238E27FC236}">
                <a16:creationId xmlns:a16="http://schemas.microsoft.com/office/drawing/2014/main" id="{3C6255A0-3966-41A4-4962-78702DD8E001}"/>
              </a:ext>
            </a:extLst>
          </p:cNvPr>
          <p:cNvSpPr txBox="1">
            <a:spLocks/>
          </p:cNvSpPr>
          <p:nvPr/>
        </p:nvSpPr>
        <p:spPr>
          <a:xfrm>
            <a:off x="5693853" y="2309092"/>
            <a:ext cx="4612148" cy="10955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nb-NO">
                <a:solidFill>
                  <a:srgbClr val="26292A"/>
                </a:solidFill>
                <a:latin typeface="+mn-lt"/>
                <a:ea typeface="Calibri" panose="020F0502020204030204" pitchFamily="34" charset="0"/>
                <a:cs typeface="Calibri" panose="020F0502020204030204" pitchFamily="34" charset="0"/>
              </a:rPr>
              <a:t>«In a </a:t>
            </a:r>
            <a:r>
              <a:rPr lang="nb-NO" err="1">
                <a:solidFill>
                  <a:srgbClr val="26292A"/>
                </a:solidFill>
                <a:latin typeface="+mn-lt"/>
                <a:ea typeface="Calibri" panose="020F0502020204030204" pitchFamily="34" charset="0"/>
                <a:cs typeface="Calibri" panose="020F0502020204030204" pitchFamily="34" charset="0"/>
              </a:rPr>
              <a:t>few</a:t>
            </a:r>
            <a:r>
              <a:rPr lang="nb-NO">
                <a:solidFill>
                  <a:srgbClr val="26292A"/>
                </a:solidFill>
                <a:latin typeface="+mn-lt"/>
                <a:ea typeface="Calibri" panose="020F0502020204030204" pitchFamily="34" charset="0"/>
                <a:cs typeface="Calibri" panose="020F0502020204030204" pitchFamily="34" charset="0"/>
              </a:rPr>
              <a:t> </a:t>
            </a:r>
            <a:r>
              <a:rPr lang="nb-NO" err="1">
                <a:solidFill>
                  <a:srgbClr val="26292A"/>
                </a:solidFill>
                <a:latin typeface="+mn-lt"/>
                <a:ea typeface="Calibri" panose="020F0502020204030204" pitchFamily="34" charset="0"/>
                <a:cs typeface="Calibri" panose="020F0502020204030204" pitchFamily="34" charset="0"/>
              </a:rPr>
              <a:t>generations</a:t>
            </a:r>
            <a:r>
              <a:rPr lang="nb-NO">
                <a:solidFill>
                  <a:srgbClr val="26292A"/>
                </a:solidFill>
                <a:latin typeface="+mn-lt"/>
                <a:ea typeface="Calibri" panose="020F0502020204030204" pitchFamily="34" charset="0"/>
                <a:cs typeface="Calibri" panose="020F0502020204030204" pitchFamily="34" charset="0"/>
              </a:rPr>
              <a:t> </a:t>
            </a:r>
            <a:r>
              <a:rPr lang="nb-NO" err="1">
                <a:solidFill>
                  <a:srgbClr val="26292A"/>
                </a:solidFill>
                <a:latin typeface="+mn-lt"/>
                <a:ea typeface="Calibri" panose="020F0502020204030204" pitchFamily="34" charset="0"/>
                <a:cs typeface="Calibri" panose="020F0502020204030204" pitchFamily="34" charset="0"/>
              </a:rPr>
              <a:t>the</a:t>
            </a:r>
            <a:r>
              <a:rPr lang="nb-NO">
                <a:solidFill>
                  <a:srgbClr val="26292A"/>
                </a:solidFill>
                <a:latin typeface="+mn-lt"/>
                <a:ea typeface="Calibri" panose="020F0502020204030204" pitchFamily="34" charset="0"/>
                <a:cs typeface="Calibri" panose="020F0502020204030204" pitchFamily="34" charset="0"/>
              </a:rPr>
              <a:t> </a:t>
            </a:r>
            <a:r>
              <a:rPr lang="nb-NO" err="1">
                <a:solidFill>
                  <a:srgbClr val="26292A"/>
                </a:solidFill>
                <a:latin typeface="+mn-lt"/>
                <a:ea typeface="Calibri" panose="020F0502020204030204" pitchFamily="34" charset="0"/>
                <a:cs typeface="Calibri" panose="020F0502020204030204" pitchFamily="34" charset="0"/>
              </a:rPr>
              <a:t>language</a:t>
            </a:r>
            <a:r>
              <a:rPr lang="nb-NO">
                <a:solidFill>
                  <a:srgbClr val="26292A"/>
                </a:solidFill>
                <a:latin typeface="+mn-lt"/>
                <a:ea typeface="Calibri" panose="020F0502020204030204" pitchFamily="34" charset="0"/>
                <a:cs typeface="Calibri" panose="020F0502020204030204" pitchFamily="34" charset="0"/>
              </a:rPr>
              <a:t> </a:t>
            </a:r>
            <a:r>
              <a:rPr lang="nb-NO" err="1">
                <a:solidFill>
                  <a:srgbClr val="26292A"/>
                </a:solidFill>
                <a:latin typeface="+mn-lt"/>
                <a:ea typeface="Calibri" panose="020F0502020204030204" pitchFamily="34" charset="0"/>
                <a:cs typeface="Calibri" panose="020F0502020204030204" pitchFamily="34" charset="0"/>
              </a:rPr>
              <a:t>of</a:t>
            </a:r>
            <a:r>
              <a:rPr lang="nb-NO">
                <a:solidFill>
                  <a:srgbClr val="26292A"/>
                </a:solidFill>
                <a:latin typeface="+mn-lt"/>
                <a:ea typeface="Calibri" panose="020F0502020204030204" pitchFamily="34" charset="0"/>
                <a:cs typeface="Calibri" panose="020F0502020204030204" pitchFamily="34" charset="0"/>
              </a:rPr>
              <a:t> my </a:t>
            </a:r>
            <a:r>
              <a:rPr lang="nb-NO" err="1">
                <a:solidFill>
                  <a:srgbClr val="26292A"/>
                </a:solidFill>
                <a:latin typeface="+mn-lt"/>
                <a:ea typeface="Calibri" panose="020F0502020204030204" pitchFamily="34" charset="0"/>
                <a:cs typeface="Calibri" panose="020F0502020204030204" pitchFamily="34" charset="0"/>
              </a:rPr>
              <a:t>heart</a:t>
            </a:r>
            <a:r>
              <a:rPr lang="nb-NO">
                <a:solidFill>
                  <a:srgbClr val="26292A"/>
                </a:solidFill>
                <a:latin typeface="+mn-lt"/>
                <a:ea typeface="Calibri" panose="020F0502020204030204" pitchFamily="34" charset="0"/>
                <a:cs typeface="Calibri" panose="020F0502020204030204" pitchFamily="34" charset="0"/>
              </a:rPr>
              <a:t> </a:t>
            </a:r>
            <a:r>
              <a:rPr lang="nb-NO" err="1">
                <a:solidFill>
                  <a:srgbClr val="26292A"/>
                </a:solidFill>
                <a:latin typeface="+mn-lt"/>
                <a:ea typeface="Calibri" panose="020F0502020204030204" pitchFamily="34" charset="0"/>
                <a:cs typeface="Calibri" panose="020F0502020204030204" pitchFamily="34" charset="0"/>
              </a:rPr>
              <a:t>will</a:t>
            </a:r>
            <a:r>
              <a:rPr lang="nb-NO">
                <a:solidFill>
                  <a:srgbClr val="26292A"/>
                </a:solidFill>
                <a:latin typeface="+mn-lt"/>
                <a:ea typeface="Calibri" panose="020F0502020204030204" pitchFamily="34" charset="0"/>
                <a:cs typeface="Calibri" panose="020F0502020204030204" pitchFamily="34" charset="0"/>
              </a:rPr>
              <a:t> </a:t>
            </a:r>
            <a:r>
              <a:rPr lang="nb-NO" err="1">
                <a:solidFill>
                  <a:srgbClr val="26292A"/>
                </a:solidFill>
                <a:latin typeface="+mn-lt"/>
                <a:ea typeface="Calibri" panose="020F0502020204030204" pitchFamily="34" charset="0"/>
                <a:cs typeface="Calibri" panose="020F0502020204030204" pitchFamily="34" charset="0"/>
              </a:rPr>
              <a:t>likely</a:t>
            </a:r>
            <a:r>
              <a:rPr lang="nb-NO">
                <a:solidFill>
                  <a:srgbClr val="26292A"/>
                </a:solidFill>
                <a:latin typeface="+mn-lt"/>
                <a:ea typeface="Calibri" panose="020F0502020204030204" pitchFamily="34" charset="0"/>
                <a:cs typeface="Calibri" panose="020F0502020204030204" pitchFamily="34" charset="0"/>
              </a:rPr>
              <a:t> be </a:t>
            </a:r>
            <a:r>
              <a:rPr lang="nb-NO" err="1">
                <a:solidFill>
                  <a:srgbClr val="26292A"/>
                </a:solidFill>
                <a:latin typeface="+mn-lt"/>
                <a:ea typeface="Calibri" panose="020F0502020204030204" pitchFamily="34" charset="0"/>
                <a:cs typeface="Calibri" panose="020F0502020204030204" pitchFamily="34" charset="0"/>
              </a:rPr>
              <a:t>extinct</a:t>
            </a:r>
            <a:r>
              <a:rPr lang="nb-NO">
                <a:solidFill>
                  <a:srgbClr val="26292A"/>
                </a:solidFill>
                <a:latin typeface="+mn-lt"/>
                <a:ea typeface="Calibri" panose="020F0502020204030204" pitchFamily="34" charset="0"/>
                <a:cs typeface="Calibri" panose="020F0502020204030204" pitchFamily="34" charset="0"/>
              </a:rPr>
              <a:t>»</a:t>
            </a:r>
            <a:endParaRPr lang="nb-NO">
              <a:latin typeface="+mn-lt"/>
              <a:ea typeface="Calibri" panose="020F0502020204030204" pitchFamily="34" charset="0"/>
              <a:cs typeface="Times New Roman" panose="02020603050405020304" pitchFamily="18" charset="0"/>
            </a:endParaRPr>
          </a:p>
          <a:p>
            <a:r>
              <a:rPr lang="nb-NO"/>
              <a:t>– Ella Maria Hætta Isaksen</a:t>
            </a:r>
          </a:p>
        </p:txBody>
      </p:sp>
      <p:sp>
        <p:nvSpPr>
          <p:cNvPr id="13" name="Rektangel 12">
            <a:extLst>
              <a:ext uri="{FF2B5EF4-FFF2-40B4-BE49-F238E27FC236}">
                <a16:creationId xmlns:a16="http://schemas.microsoft.com/office/drawing/2014/main" id="{D0518100-7963-E435-0CC9-5D7F749FEF19}"/>
              </a:ext>
            </a:extLst>
          </p:cNvPr>
          <p:cNvSpPr/>
          <p:nvPr/>
        </p:nvSpPr>
        <p:spPr>
          <a:xfrm>
            <a:off x="5335475" y="4734802"/>
            <a:ext cx="5328903" cy="853952"/>
          </a:xfrm>
          <a:prstGeom prst="rect">
            <a:avLst/>
          </a:prstGeom>
        </p:spPr>
        <p:txBody>
          <a:bodyPr wrap="square">
            <a:spAutoFit/>
          </a:bodyPr>
          <a:lstStyle/>
          <a:p>
            <a:pPr algn="ctr">
              <a:lnSpc>
                <a:spcPct val="107000"/>
              </a:lnSpc>
              <a:spcAft>
                <a:spcPts val="800"/>
              </a:spcAft>
            </a:pPr>
            <a:r>
              <a:rPr lang="nb-NO" sz="2400" b="1" dirty="0" err="1">
                <a:sym typeface="Wingdings" panose="05000000000000000000" pitchFamily="2" charset="2"/>
              </a:rPr>
              <a:t>What</a:t>
            </a:r>
            <a:r>
              <a:rPr lang="nb-NO" sz="2400" b="1" dirty="0">
                <a:sym typeface="Wingdings" panose="05000000000000000000" pitchFamily="2" charset="2"/>
              </a:rPr>
              <a:t> </a:t>
            </a:r>
            <a:r>
              <a:rPr lang="nb-NO" sz="2400" b="1" dirty="0" err="1">
                <a:sym typeface="Wingdings" panose="05000000000000000000" pitchFamily="2" charset="2"/>
              </a:rPr>
              <a:t>could</a:t>
            </a:r>
            <a:r>
              <a:rPr lang="nb-NO" sz="2400" b="1" dirty="0">
                <a:sym typeface="Wingdings" panose="05000000000000000000" pitchFamily="2" charset="2"/>
              </a:rPr>
              <a:t> be </a:t>
            </a:r>
            <a:r>
              <a:rPr lang="nb-NO" sz="2400" b="1" dirty="0" err="1">
                <a:sym typeface="Wingdings" panose="05000000000000000000" pitchFamily="2" charset="2"/>
              </a:rPr>
              <a:t>the</a:t>
            </a:r>
            <a:r>
              <a:rPr lang="nb-NO" sz="2400" b="1" dirty="0">
                <a:sym typeface="Wingdings" panose="05000000000000000000" pitchFamily="2" charset="2"/>
              </a:rPr>
              <a:t> </a:t>
            </a:r>
            <a:r>
              <a:rPr lang="nb-NO" sz="2400" b="1" dirty="0" err="1">
                <a:sym typeface="Wingdings" panose="05000000000000000000" pitchFamily="2" charset="2"/>
              </a:rPr>
              <a:t>consequences</a:t>
            </a:r>
            <a:r>
              <a:rPr lang="nb-NO" sz="2400" b="1" dirty="0">
                <a:sym typeface="Wingdings" panose="05000000000000000000" pitchFamily="2" charset="2"/>
              </a:rPr>
              <a:t> </a:t>
            </a:r>
            <a:r>
              <a:rPr lang="nb-NO" sz="2400" b="1" dirty="0" err="1">
                <a:sym typeface="Wingdings" panose="05000000000000000000" pitchFamily="2" charset="2"/>
              </a:rPr>
              <a:t>of</a:t>
            </a:r>
            <a:r>
              <a:rPr lang="nb-NO" sz="2400" b="1" dirty="0">
                <a:sym typeface="Wingdings" panose="05000000000000000000" pitchFamily="2" charset="2"/>
              </a:rPr>
              <a:t> a </a:t>
            </a:r>
            <a:r>
              <a:rPr lang="nb-NO" sz="2400" b="1" dirty="0" err="1">
                <a:sym typeface="Wingdings" panose="05000000000000000000" pitchFamily="2" charset="2"/>
              </a:rPr>
              <a:t>language</a:t>
            </a:r>
            <a:r>
              <a:rPr lang="nb-NO" sz="2400" b="1" dirty="0">
                <a:sym typeface="Wingdings" panose="05000000000000000000" pitchFamily="2" charset="2"/>
              </a:rPr>
              <a:t> </a:t>
            </a:r>
            <a:r>
              <a:rPr lang="nb-NO" sz="2400" b="1" dirty="0" err="1">
                <a:sym typeface="Wingdings" panose="05000000000000000000" pitchFamily="2" charset="2"/>
              </a:rPr>
              <a:t>becoming</a:t>
            </a:r>
            <a:r>
              <a:rPr lang="nb-NO" sz="2400" b="1" dirty="0">
                <a:sym typeface="Wingdings" panose="05000000000000000000" pitchFamily="2" charset="2"/>
              </a:rPr>
              <a:t> </a:t>
            </a:r>
            <a:r>
              <a:rPr lang="nb-NO" sz="2400" b="1" dirty="0" err="1">
                <a:sym typeface="Wingdings" panose="05000000000000000000" pitchFamily="2" charset="2"/>
              </a:rPr>
              <a:t>extinct</a:t>
            </a:r>
            <a:r>
              <a:rPr lang="nb-NO" sz="2400" b="1" dirty="0">
                <a:sym typeface="Wingdings" panose="05000000000000000000" pitchFamily="2" charset="2"/>
              </a:rPr>
              <a:t>?</a:t>
            </a:r>
          </a:p>
        </p:txBody>
      </p:sp>
      <p:sp>
        <p:nvSpPr>
          <p:cNvPr id="8" name="Tittel 5">
            <a:extLst>
              <a:ext uri="{FF2B5EF4-FFF2-40B4-BE49-F238E27FC236}">
                <a16:creationId xmlns:a16="http://schemas.microsoft.com/office/drawing/2014/main" id="{D3D85533-6B54-8E7F-A900-B59E48098E7A}"/>
              </a:ext>
            </a:extLst>
          </p:cNvPr>
          <p:cNvSpPr txBox="1">
            <a:spLocks/>
          </p:cNvSpPr>
          <p:nvPr/>
        </p:nvSpPr>
        <p:spPr>
          <a:xfrm>
            <a:off x="7201258" y="1319292"/>
            <a:ext cx="1604356" cy="539409"/>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QUOTE</a:t>
            </a:r>
          </a:p>
        </p:txBody>
      </p:sp>
      <p:sp>
        <p:nvSpPr>
          <p:cNvPr id="12" name="Rektangel 11">
            <a:extLst>
              <a:ext uri="{FF2B5EF4-FFF2-40B4-BE49-F238E27FC236}">
                <a16:creationId xmlns:a16="http://schemas.microsoft.com/office/drawing/2014/main" id="{068694F5-7109-93FD-CD0B-F3EC431EF959}"/>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3" name="Bilde 2" descr="Et bilde som inneholder person, rød, har på seg, innendørs&#10;&#10;Automatisk generert beskrivelse">
            <a:extLst>
              <a:ext uri="{FF2B5EF4-FFF2-40B4-BE49-F238E27FC236}">
                <a16:creationId xmlns:a16="http://schemas.microsoft.com/office/drawing/2014/main" id="{E3BE414A-CA97-7540-CD7F-4F86DCCF5AC6}"/>
              </a:ext>
            </a:extLst>
          </p:cNvPr>
          <p:cNvPicPr>
            <a:picLocks noChangeAspect="1"/>
          </p:cNvPicPr>
          <p:nvPr/>
        </p:nvPicPr>
        <p:blipFill>
          <a:blip r:embed="rId3"/>
          <a:stretch>
            <a:fillRect/>
          </a:stretch>
        </p:blipFill>
        <p:spPr>
          <a:xfrm>
            <a:off x="1885999" y="1838954"/>
            <a:ext cx="2835632" cy="3543407"/>
          </a:xfrm>
          <a:prstGeom prst="rect">
            <a:avLst/>
          </a:prstGeom>
        </p:spPr>
      </p:pic>
      <p:sp>
        <p:nvSpPr>
          <p:cNvPr id="2" name="TekstSylinder 1">
            <a:extLst>
              <a:ext uri="{FF2B5EF4-FFF2-40B4-BE49-F238E27FC236}">
                <a16:creationId xmlns:a16="http://schemas.microsoft.com/office/drawing/2014/main" id="{6010F107-3F5A-BAA8-BF2A-1E6934B27E8C}"/>
              </a:ext>
            </a:extLst>
          </p:cNvPr>
          <p:cNvSpPr txBox="1"/>
          <p:nvPr/>
        </p:nvSpPr>
        <p:spPr>
          <a:xfrm>
            <a:off x="1810637" y="5434866"/>
            <a:ext cx="2205604" cy="276999"/>
          </a:xfrm>
          <a:prstGeom prst="rect">
            <a:avLst/>
          </a:prstGeom>
          <a:noFill/>
        </p:spPr>
        <p:txBody>
          <a:bodyPr wrap="none" rtlCol="0">
            <a:spAutoFit/>
          </a:bodyPr>
          <a:lstStyle/>
          <a:p>
            <a:r>
              <a:rPr lang="nb-NO" sz="1200" dirty="0"/>
              <a:t>© Sara Angelica Spilling 2021</a:t>
            </a:r>
          </a:p>
        </p:txBody>
      </p:sp>
    </p:spTree>
    <p:extLst>
      <p:ext uri="{BB962C8B-B14F-4D97-AF65-F5344CB8AC3E}">
        <p14:creationId xmlns:p14="http://schemas.microsoft.com/office/powerpoint/2010/main" val="1444894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AD985C5-B8BF-4AFD-9F04-3642B2EC80B2}"/>
              </a:ext>
            </a:extLst>
          </p:cNvPr>
          <p:cNvSpPr txBox="1"/>
          <p:nvPr/>
        </p:nvSpPr>
        <p:spPr>
          <a:xfrm>
            <a:off x="343536" y="1631836"/>
            <a:ext cx="3467932" cy="2829814"/>
          </a:xfrm>
          <a:prstGeom prst="rect">
            <a:avLst/>
          </a:prstGeom>
          <a:noFill/>
        </p:spPr>
        <p:txBody>
          <a:bodyPr wrap="square" lIns="91440" tIns="45720" rIns="91440" bIns="45720" rtlCol="0" anchor="t">
            <a:spAutoFit/>
          </a:bodyPr>
          <a:lstStyle/>
          <a:p>
            <a:pPr algn="ctr">
              <a:lnSpc>
                <a:spcPct val="107000"/>
              </a:lnSpc>
              <a:spcAft>
                <a:spcPts val="800"/>
              </a:spcAft>
            </a:pPr>
            <a:r>
              <a:rPr lang="nb-NO" sz="2400" dirty="0">
                <a:ea typeface="Calibri" panose="020F0502020204030204" pitchFamily="34" charset="0"/>
                <a:cs typeface="Times New Roman"/>
              </a:rPr>
              <a:t>In 1898 «</a:t>
            </a:r>
            <a:r>
              <a:rPr lang="nb-NO" sz="2400" i="1" dirty="0" err="1">
                <a:ea typeface="Calibri" panose="020F0502020204030204" pitchFamily="34" charset="0"/>
                <a:cs typeface="Times New Roman"/>
              </a:rPr>
              <a:t>Wexelsenplakaten</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was</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implemented</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which</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ensured</a:t>
            </a:r>
            <a:r>
              <a:rPr lang="nb-NO" sz="2400" dirty="0">
                <a:ea typeface="Calibri" panose="020F0502020204030204" pitchFamily="34" charset="0"/>
                <a:cs typeface="Times New Roman"/>
              </a:rPr>
              <a:t> a </a:t>
            </a:r>
            <a:r>
              <a:rPr lang="nb-NO" sz="2400" dirty="0" err="1">
                <a:ea typeface="Calibri" panose="020F0502020204030204" pitchFamily="34" charset="0"/>
                <a:cs typeface="Times New Roman"/>
              </a:rPr>
              <a:t>near</a:t>
            </a:r>
            <a:r>
              <a:rPr lang="nb-NO" sz="2400" dirty="0">
                <a:ea typeface="Calibri" panose="020F0502020204030204" pitchFamily="34" charset="0"/>
                <a:cs typeface="Times New Roman"/>
              </a:rPr>
              <a:t> total ban </a:t>
            </a:r>
            <a:r>
              <a:rPr lang="nb-NO" sz="2400" dirty="0" err="1">
                <a:ea typeface="Calibri" panose="020F0502020204030204" pitchFamily="34" charset="0"/>
                <a:cs typeface="Times New Roman"/>
              </a:rPr>
              <a:t>on</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the</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use</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of</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Sámi</a:t>
            </a:r>
            <a:r>
              <a:rPr lang="nb-NO" sz="2400" dirty="0">
                <a:ea typeface="Calibri" panose="020F0502020204030204" pitchFamily="34" charset="0"/>
                <a:cs typeface="Times New Roman"/>
              </a:rPr>
              <a:t> and Kven </a:t>
            </a:r>
            <a:r>
              <a:rPr lang="nb-NO" sz="2400" dirty="0" err="1">
                <a:ea typeface="Calibri" panose="020F0502020204030204" pitchFamily="34" charset="0"/>
                <a:cs typeface="Times New Roman"/>
              </a:rPr>
              <a:t>languages</a:t>
            </a:r>
            <a:r>
              <a:rPr lang="nb-NO" sz="2400" dirty="0">
                <a:ea typeface="Calibri" panose="020F0502020204030204" pitchFamily="34" charset="0"/>
                <a:cs typeface="Times New Roman"/>
              </a:rPr>
              <a:t> in </a:t>
            </a:r>
            <a:r>
              <a:rPr lang="nb-NO" sz="2400" dirty="0" err="1">
                <a:ea typeface="Calibri" panose="020F0502020204030204" pitchFamily="34" charset="0"/>
                <a:cs typeface="Times New Roman"/>
              </a:rPr>
              <a:t>school</a:t>
            </a:r>
            <a:r>
              <a:rPr lang="nb-NO" sz="2400" dirty="0">
                <a:ea typeface="Calibri" panose="020F0502020204030204" pitchFamily="34" charset="0"/>
                <a:cs typeface="Times New Roman"/>
              </a:rPr>
              <a:t>.</a:t>
            </a:r>
          </a:p>
        </p:txBody>
      </p:sp>
      <p:sp>
        <p:nvSpPr>
          <p:cNvPr id="13" name="TekstSylinder 12">
            <a:extLst>
              <a:ext uri="{FF2B5EF4-FFF2-40B4-BE49-F238E27FC236}">
                <a16:creationId xmlns:a16="http://schemas.microsoft.com/office/drawing/2014/main" id="{181A9222-C706-410B-96E2-D9F67ADCBCA9}"/>
              </a:ext>
            </a:extLst>
          </p:cNvPr>
          <p:cNvSpPr txBox="1"/>
          <p:nvPr/>
        </p:nvSpPr>
        <p:spPr>
          <a:xfrm>
            <a:off x="5196929" y="6060454"/>
            <a:ext cx="1798140" cy="246221"/>
          </a:xfrm>
          <a:prstGeom prst="rect">
            <a:avLst/>
          </a:prstGeom>
          <a:noFill/>
        </p:spPr>
        <p:txBody>
          <a:bodyPr wrap="square" rtlCol="0">
            <a:spAutoFit/>
          </a:bodyPr>
          <a:lstStyle/>
          <a:p>
            <a:r>
              <a:rPr lang="nb-NO" sz="1000"/>
              <a:t>snl.no / samiskeveivisere.no</a:t>
            </a:r>
          </a:p>
        </p:txBody>
      </p:sp>
      <p:sp>
        <p:nvSpPr>
          <p:cNvPr id="14" name="TekstSylinder 13">
            <a:extLst>
              <a:ext uri="{FF2B5EF4-FFF2-40B4-BE49-F238E27FC236}">
                <a16:creationId xmlns:a16="http://schemas.microsoft.com/office/drawing/2014/main" id="{2E1A7FA0-AA55-43D7-AC8E-4F107C410280}"/>
              </a:ext>
            </a:extLst>
          </p:cNvPr>
          <p:cNvSpPr txBox="1"/>
          <p:nvPr/>
        </p:nvSpPr>
        <p:spPr>
          <a:xfrm>
            <a:off x="4287396" y="1631836"/>
            <a:ext cx="3221501" cy="2677656"/>
          </a:xfrm>
          <a:prstGeom prst="rect">
            <a:avLst/>
          </a:prstGeom>
          <a:noFill/>
        </p:spPr>
        <p:txBody>
          <a:bodyPr wrap="square" rtlCol="0">
            <a:spAutoFit/>
          </a:bodyPr>
          <a:lstStyle/>
          <a:p>
            <a:pPr algn="ctr"/>
            <a:r>
              <a:rPr lang="nb-NO" sz="2400" i="1" dirty="0" err="1">
                <a:ea typeface="Calibri" panose="020F0502020204030204" pitchFamily="34" charset="0"/>
                <a:cs typeface="Times New Roman" panose="02020603050405020304" pitchFamily="18" charset="0"/>
              </a:rPr>
              <a:t>Wexelsenplakaten</a:t>
            </a:r>
            <a:r>
              <a:rPr lang="nb-NO" sz="2400" dirty="0">
                <a:ea typeface="Calibri" panose="020F0502020204030204" pitchFamily="34" charset="0"/>
                <a:cs typeface="Times New Roman" panose="02020603050405020304" pitchFamily="18" charset="0"/>
              </a:rPr>
              <a:t> is </a:t>
            </a:r>
            <a:r>
              <a:rPr lang="nb-NO" sz="2400" dirty="0" err="1">
                <a:ea typeface="Calibri" panose="020F0502020204030204" pitchFamily="34" charset="0"/>
                <a:cs typeface="Times New Roman" panose="02020603050405020304" pitchFamily="18" charset="0"/>
              </a:rPr>
              <a:t>repealed</a:t>
            </a:r>
            <a:r>
              <a:rPr lang="nb-NO" sz="2400" dirty="0">
                <a:ea typeface="Calibri" panose="020F0502020204030204" pitchFamily="34" charset="0"/>
                <a:cs typeface="Times New Roman" panose="02020603050405020304" pitchFamily="18" charset="0"/>
              </a:rPr>
              <a:t> in 1959. In 1967 </a:t>
            </a:r>
            <a:r>
              <a:rPr lang="nb-NO" sz="2400" dirty="0" err="1">
                <a:ea typeface="Calibri" panose="020F0502020204030204" pitchFamily="34" charset="0"/>
                <a:cs typeface="Times New Roman" panose="02020603050405020304" pitchFamily="18" charset="0"/>
              </a:rPr>
              <a:t>school</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lessons</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were</a:t>
            </a:r>
            <a:r>
              <a:rPr lang="nb-NO" sz="2400" dirty="0">
                <a:ea typeface="Calibri" panose="020F0502020204030204" pitchFamily="34" charset="0"/>
                <a:cs typeface="Times New Roman" panose="02020603050405020304" pitchFamily="18" charset="0"/>
              </a:rPr>
              <a:t> held in </a:t>
            </a:r>
            <a:r>
              <a:rPr lang="nb-NO" sz="2400" dirty="0" err="1">
                <a:ea typeface="Calibri" panose="020F0502020204030204" pitchFamily="34" charset="0"/>
                <a:cs typeface="Times New Roman" panose="02020603050405020304" pitchFamily="18" charset="0"/>
              </a:rPr>
              <a:t>Sámi</a:t>
            </a:r>
            <a:r>
              <a:rPr lang="nb-NO" sz="2400" dirty="0">
                <a:ea typeface="Calibri" panose="020F0502020204030204" pitchFamily="34" charset="0"/>
                <a:cs typeface="Times New Roman" panose="02020603050405020304" pitchFamily="18" charset="0"/>
              </a:rPr>
              <a:t> for </a:t>
            </a:r>
            <a:r>
              <a:rPr lang="nb-NO" sz="2400" dirty="0" err="1">
                <a:ea typeface="Calibri" panose="020F0502020204030204" pitchFamily="34" charset="0"/>
                <a:cs typeface="Times New Roman" panose="02020603050405020304" pitchFamily="18" charset="0"/>
              </a:rPr>
              <a:t>the</a:t>
            </a:r>
            <a:r>
              <a:rPr lang="nb-NO" sz="2400" dirty="0">
                <a:ea typeface="Calibri" panose="020F0502020204030204" pitchFamily="34" charset="0"/>
                <a:cs typeface="Times New Roman" panose="02020603050405020304" pitchFamily="18" charset="0"/>
              </a:rPr>
              <a:t> first time in </a:t>
            </a:r>
            <a:r>
              <a:rPr lang="nb-NO" sz="2400" dirty="0" err="1">
                <a:ea typeface="Calibri" panose="020F0502020204030204" pitchFamily="34" charset="0"/>
                <a:cs typeface="Times New Roman" panose="02020603050405020304" pitchFamily="18" charset="0"/>
              </a:rPr>
              <a:t>approximately</a:t>
            </a:r>
            <a:r>
              <a:rPr lang="nb-NO" sz="2400" dirty="0">
                <a:ea typeface="Calibri" panose="020F0502020204030204" pitchFamily="34" charset="0"/>
                <a:cs typeface="Times New Roman" panose="02020603050405020304" pitchFamily="18" charset="0"/>
              </a:rPr>
              <a:t> 100 </a:t>
            </a:r>
            <a:r>
              <a:rPr lang="nb-NO" sz="2400" dirty="0" err="1">
                <a:ea typeface="Calibri" panose="020F0502020204030204" pitchFamily="34" charset="0"/>
                <a:cs typeface="Times New Roman" panose="02020603050405020304" pitchFamily="18" charset="0"/>
              </a:rPr>
              <a:t>years</a:t>
            </a:r>
            <a:r>
              <a:rPr lang="nb-NO" sz="2400" dirty="0">
                <a:ea typeface="Calibri" panose="020F0502020204030204" pitchFamily="34" charset="0"/>
                <a:cs typeface="Times New Roman" panose="02020603050405020304" pitchFamily="18" charset="0"/>
              </a:rPr>
              <a:t>. </a:t>
            </a:r>
            <a:endParaRPr lang="nb-NO" sz="2400" dirty="0"/>
          </a:p>
        </p:txBody>
      </p:sp>
      <p:sp>
        <p:nvSpPr>
          <p:cNvPr id="2" name="TekstSylinder 1">
            <a:extLst>
              <a:ext uri="{FF2B5EF4-FFF2-40B4-BE49-F238E27FC236}">
                <a16:creationId xmlns:a16="http://schemas.microsoft.com/office/drawing/2014/main" id="{06E3F22C-4990-4205-B85E-19DBE7D79E66}"/>
              </a:ext>
            </a:extLst>
          </p:cNvPr>
          <p:cNvSpPr txBox="1"/>
          <p:nvPr/>
        </p:nvSpPr>
        <p:spPr>
          <a:xfrm>
            <a:off x="661372" y="5039628"/>
            <a:ext cx="10869253" cy="461665"/>
          </a:xfrm>
          <a:prstGeom prst="rect">
            <a:avLst/>
          </a:prstGeom>
          <a:noFill/>
        </p:spPr>
        <p:txBody>
          <a:bodyPr wrap="square" rtlCol="0">
            <a:spAutoFit/>
          </a:bodyPr>
          <a:lstStyle/>
          <a:p>
            <a:pPr algn="ctr"/>
            <a:r>
              <a:rPr lang="nb-NO" sz="2400" b="1"/>
              <a:t>How </a:t>
            </a:r>
            <a:r>
              <a:rPr lang="nb-NO" sz="2400" b="1" err="1"/>
              <a:t>does</a:t>
            </a:r>
            <a:r>
              <a:rPr lang="nb-NO" sz="2400" b="1"/>
              <a:t> </a:t>
            </a:r>
            <a:r>
              <a:rPr lang="nb-NO" sz="2400" b="1" err="1"/>
              <a:t>this</a:t>
            </a:r>
            <a:r>
              <a:rPr lang="nb-NO" sz="2400" b="1"/>
              <a:t> </a:t>
            </a:r>
            <a:r>
              <a:rPr lang="nb-NO" sz="2400" b="1" err="1"/>
              <a:t>relate</a:t>
            </a:r>
            <a:r>
              <a:rPr lang="nb-NO" sz="2400" b="1"/>
              <a:t> to </a:t>
            </a:r>
            <a:r>
              <a:rPr lang="nb-NO" sz="2400" b="1" err="1"/>
              <a:t>the</a:t>
            </a:r>
            <a:r>
              <a:rPr lang="nb-NO" sz="2400" b="1"/>
              <a:t> status </a:t>
            </a:r>
            <a:r>
              <a:rPr lang="nb-NO" sz="2400" b="1" err="1"/>
              <a:t>of</a:t>
            </a:r>
            <a:r>
              <a:rPr lang="nb-NO" sz="2400" b="1"/>
              <a:t> </a:t>
            </a:r>
            <a:r>
              <a:rPr lang="nb-NO" sz="2400" b="1" err="1"/>
              <a:t>Sámi</a:t>
            </a:r>
            <a:r>
              <a:rPr lang="nb-NO" sz="2400" b="1"/>
              <a:t> </a:t>
            </a:r>
            <a:r>
              <a:rPr lang="nb-NO" sz="2400" b="1" err="1"/>
              <a:t>languages</a:t>
            </a:r>
            <a:r>
              <a:rPr lang="nb-NO" sz="2400" b="1"/>
              <a:t> </a:t>
            </a:r>
            <a:r>
              <a:rPr lang="nb-NO" sz="2400" b="1" err="1"/>
              <a:t>today</a:t>
            </a:r>
            <a:r>
              <a:rPr lang="nb-NO" sz="2400" b="1"/>
              <a:t>?</a:t>
            </a:r>
          </a:p>
        </p:txBody>
      </p:sp>
      <p:sp>
        <p:nvSpPr>
          <p:cNvPr id="16" name="Tittel 5">
            <a:extLst>
              <a:ext uri="{FF2B5EF4-FFF2-40B4-BE49-F238E27FC236}">
                <a16:creationId xmlns:a16="http://schemas.microsoft.com/office/drawing/2014/main" id="{79C792E5-43DF-3512-E351-68A3D31F08B4}"/>
              </a:ext>
            </a:extLst>
          </p:cNvPr>
          <p:cNvSpPr txBox="1">
            <a:spLocks/>
          </p:cNvSpPr>
          <p:nvPr/>
        </p:nvSpPr>
        <p:spPr>
          <a:xfrm>
            <a:off x="5394781" y="368299"/>
            <a:ext cx="140243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FACT</a:t>
            </a:r>
          </a:p>
        </p:txBody>
      </p:sp>
      <p:sp>
        <p:nvSpPr>
          <p:cNvPr id="9" name="TekstSylinder 8">
            <a:extLst>
              <a:ext uri="{FF2B5EF4-FFF2-40B4-BE49-F238E27FC236}">
                <a16:creationId xmlns:a16="http://schemas.microsoft.com/office/drawing/2014/main" id="{CC0258A2-7816-48FC-A718-E4AD29101C7D}"/>
              </a:ext>
            </a:extLst>
          </p:cNvPr>
          <p:cNvSpPr txBox="1"/>
          <p:nvPr/>
        </p:nvSpPr>
        <p:spPr>
          <a:xfrm>
            <a:off x="7984825" y="1631836"/>
            <a:ext cx="3467931" cy="3224985"/>
          </a:xfrm>
          <a:prstGeom prst="rect">
            <a:avLst/>
          </a:prstGeom>
          <a:noFill/>
        </p:spPr>
        <p:txBody>
          <a:bodyPr wrap="square" rtlCol="0">
            <a:spAutoFit/>
          </a:bodyPr>
          <a:lstStyle/>
          <a:p>
            <a:pPr algn="ctr">
              <a:lnSpc>
                <a:spcPct val="107000"/>
              </a:lnSpc>
              <a:spcAft>
                <a:spcPts val="800"/>
              </a:spcAft>
            </a:pPr>
            <a:r>
              <a:rPr lang="nb-NO" sz="2400" dirty="0">
                <a:ea typeface="Calibri" panose="020F0502020204030204" pitchFamily="34" charset="0"/>
                <a:cs typeface="Times New Roman" panose="02020603050405020304" pitchFamily="18" charset="0"/>
              </a:rPr>
              <a:t>In 1992 </a:t>
            </a:r>
            <a:r>
              <a:rPr lang="nb-NO" sz="2400" dirty="0" err="1">
                <a:ea typeface="Calibri" panose="020F0502020204030204" pitchFamily="34" charset="0"/>
                <a:cs typeface="Times New Roman" panose="02020603050405020304" pitchFamily="18" charset="0"/>
              </a:rPr>
              <a:t>the</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Sámi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language-law</a:t>
            </a:r>
            <a:r>
              <a:rPr lang="nb-NO" sz="2400" dirty="0">
                <a:ea typeface="Calibri" panose="020F0502020204030204" pitchFamily="34" charset="0"/>
                <a:cs typeface="Times New Roman" panose="02020603050405020304" pitchFamily="18" charset="0"/>
              </a:rPr>
              <a:t> is </a:t>
            </a:r>
            <a:r>
              <a:rPr lang="nb-NO" sz="2400" dirty="0" err="1">
                <a:ea typeface="Calibri" panose="020F0502020204030204" pitchFamily="34" charset="0"/>
                <a:cs typeface="Times New Roman" panose="02020603050405020304" pitchFamily="18" charset="0"/>
              </a:rPr>
              <a:t>implemented</a:t>
            </a:r>
            <a:r>
              <a:rPr lang="nb-NO" sz="2400" dirty="0">
                <a:ea typeface="Calibri" panose="020F0502020204030204" pitchFamily="34" charset="0"/>
                <a:cs typeface="Times New Roman" panose="02020603050405020304" pitchFamily="18" charset="0"/>
              </a:rPr>
              <a:t>. This </a:t>
            </a:r>
            <a:r>
              <a:rPr lang="nb-NO" sz="2400" dirty="0" err="1">
                <a:ea typeface="Calibri" panose="020F0502020204030204" pitchFamily="34" charset="0"/>
                <a:cs typeface="Times New Roman" panose="02020603050405020304" pitchFamily="18" charset="0"/>
              </a:rPr>
              <a:t>entails</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the</a:t>
            </a:r>
            <a:r>
              <a:rPr lang="nb-NO" sz="2400" dirty="0">
                <a:ea typeface="Calibri" panose="020F0502020204030204" pitchFamily="34" charset="0"/>
                <a:cs typeface="Times New Roman" panose="02020603050405020304" pitchFamily="18" charset="0"/>
              </a:rPr>
              <a:t> right to </a:t>
            </a:r>
            <a:r>
              <a:rPr lang="nb-NO" sz="2400" dirty="0" err="1">
                <a:ea typeface="Calibri" panose="020F0502020204030204" pitchFamily="34" charset="0"/>
                <a:cs typeface="Times New Roman" panose="02020603050405020304" pitchFamily="18" charset="0"/>
              </a:rPr>
              <a:t>communication</a:t>
            </a:r>
            <a:r>
              <a:rPr lang="nb-NO" sz="2400" dirty="0">
                <a:ea typeface="Calibri" panose="020F0502020204030204" pitchFamily="34" charset="0"/>
                <a:cs typeface="Times New Roman" panose="02020603050405020304" pitchFamily="18" charset="0"/>
              </a:rPr>
              <a:t> in </a:t>
            </a:r>
            <a:r>
              <a:rPr lang="nb-NO" sz="2400" dirty="0" err="1">
                <a:ea typeface="Calibri" panose="020F0502020204030204" pitchFamily="34" charset="0"/>
                <a:cs typeface="Times New Roman" panose="02020603050405020304" pitchFamily="18" charset="0"/>
              </a:rPr>
              <a:t>Sámi</a:t>
            </a:r>
            <a:r>
              <a:rPr lang="nb-NO" sz="2400" dirty="0">
                <a:ea typeface="Calibri" panose="020F0502020204030204" pitchFamily="34" charset="0"/>
                <a:cs typeface="Times New Roman" panose="02020603050405020304" pitchFamily="18" charset="0"/>
              </a:rPr>
              <a:t> in </a:t>
            </a:r>
            <a:r>
              <a:rPr lang="nb-NO" sz="2400" dirty="0" err="1">
                <a:ea typeface="Calibri" panose="020F0502020204030204" pitchFamily="34" charset="0"/>
                <a:cs typeface="Times New Roman" panose="02020603050405020304" pitchFamily="18" charset="0"/>
              </a:rPr>
              <a:t>local</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public</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institutions</a:t>
            </a:r>
            <a:r>
              <a:rPr lang="nb-NO" sz="2400" dirty="0">
                <a:ea typeface="Calibri" panose="020F0502020204030204" pitchFamily="34" charset="0"/>
                <a:cs typeface="Times New Roman" panose="02020603050405020304" pitchFamily="18" charset="0"/>
              </a:rPr>
              <a:t> in parts </a:t>
            </a:r>
            <a:r>
              <a:rPr lang="nb-NO" sz="2400" dirty="0" err="1">
                <a:ea typeface="Calibri" panose="020F0502020204030204" pitchFamily="34" charset="0"/>
                <a:cs typeface="Times New Roman" panose="02020603050405020304" pitchFamily="18" charset="0"/>
              </a:rPr>
              <a:t>of</a:t>
            </a:r>
            <a:r>
              <a:rPr lang="nb-NO" sz="2400" dirty="0">
                <a:ea typeface="Calibri" panose="020F0502020204030204" pitchFamily="34" charset="0"/>
                <a:cs typeface="Times New Roman" panose="02020603050405020304" pitchFamily="18" charset="0"/>
              </a:rPr>
              <a:t> Norway.</a:t>
            </a:r>
          </a:p>
        </p:txBody>
      </p:sp>
      <p:sp>
        <p:nvSpPr>
          <p:cNvPr id="15" name="Rektangel 14">
            <a:extLst>
              <a:ext uri="{FF2B5EF4-FFF2-40B4-BE49-F238E27FC236}">
                <a16:creationId xmlns:a16="http://schemas.microsoft.com/office/drawing/2014/main" id="{080379E5-C3A1-FC56-9CCD-7C59059616FD}"/>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731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80622" y="2070651"/>
            <a:ext cx="5430755" cy="12801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b="0" dirty="0" err="1">
                <a:solidFill>
                  <a:schemeClr val="tx1"/>
                </a:solidFill>
                <a:latin typeface="+mn-lt"/>
              </a:rPr>
              <a:t>Reindeer</a:t>
            </a:r>
            <a:r>
              <a:rPr lang="nb-NO" sz="2800" b="0" dirty="0">
                <a:solidFill>
                  <a:schemeClr val="tx1"/>
                </a:solidFill>
                <a:latin typeface="+mn-lt"/>
              </a:rPr>
              <a:t> herding is </a:t>
            </a:r>
            <a:r>
              <a:rPr lang="nb-NO" sz="2800" b="0" dirty="0" err="1">
                <a:solidFill>
                  <a:schemeClr val="tx1"/>
                </a:solidFill>
                <a:latin typeface="+mn-lt"/>
              </a:rPr>
              <a:t>discussed</a:t>
            </a:r>
            <a:r>
              <a:rPr lang="nb-NO" sz="2800" b="0" dirty="0">
                <a:solidFill>
                  <a:schemeClr val="tx1"/>
                </a:solidFill>
                <a:latin typeface="+mn-lt"/>
              </a:rPr>
              <a:t> in </a:t>
            </a:r>
            <a:r>
              <a:rPr lang="nb-NO" sz="2800" b="0" dirty="0" err="1">
                <a:solidFill>
                  <a:schemeClr val="tx1"/>
                </a:solidFill>
                <a:latin typeface="+mn-lt"/>
              </a:rPr>
              <a:t>social</a:t>
            </a:r>
            <a:r>
              <a:rPr lang="nb-NO" sz="2800" b="0" dirty="0">
                <a:solidFill>
                  <a:schemeClr val="tx1"/>
                </a:solidFill>
                <a:latin typeface="+mn-lt"/>
              </a:rPr>
              <a:t> media. In </a:t>
            </a:r>
            <a:r>
              <a:rPr lang="nb-NO" sz="2800" b="0" dirty="0" err="1">
                <a:solidFill>
                  <a:schemeClr val="tx1"/>
                </a:solidFill>
                <a:latin typeface="+mn-lt"/>
              </a:rPr>
              <a:t>the</a:t>
            </a:r>
            <a:r>
              <a:rPr lang="nb-NO" sz="2800" b="0" dirty="0">
                <a:solidFill>
                  <a:schemeClr val="tx1"/>
                </a:solidFill>
                <a:latin typeface="+mn-lt"/>
              </a:rPr>
              <a:t> </a:t>
            </a:r>
            <a:r>
              <a:rPr lang="nb-NO" sz="2800" b="0" dirty="0" err="1">
                <a:solidFill>
                  <a:schemeClr val="tx1"/>
                </a:solidFill>
                <a:latin typeface="+mn-lt"/>
              </a:rPr>
              <a:t>comment</a:t>
            </a:r>
            <a:r>
              <a:rPr lang="nb-NO" sz="2800" b="0" dirty="0">
                <a:solidFill>
                  <a:schemeClr val="tx1"/>
                </a:solidFill>
                <a:latin typeface="+mn-lt"/>
              </a:rPr>
              <a:t> </a:t>
            </a:r>
            <a:r>
              <a:rPr lang="nb-NO" sz="2800" b="0" dirty="0" err="1">
                <a:solidFill>
                  <a:schemeClr val="tx1"/>
                </a:solidFill>
                <a:latin typeface="+mn-lt"/>
              </a:rPr>
              <a:t>section</a:t>
            </a:r>
            <a:r>
              <a:rPr lang="nb-NO" sz="2800" b="0" dirty="0">
                <a:solidFill>
                  <a:schemeClr val="tx1"/>
                </a:solidFill>
                <a:latin typeface="+mn-lt"/>
              </a:rPr>
              <a:t> </a:t>
            </a:r>
            <a:r>
              <a:rPr lang="nb-NO" sz="2800" b="0" dirty="0" err="1">
                <a:solidFill>
                  <a:schemeClr val="tx1"/>
                </a:solidFill>
                <a:latin typeface="+mn-lt"/>
              </a:rPr>
              <a:t>you</a:t>
            </a:r>
            <a:r>
              <a:rPr lang="nb-NO" sz="2800" b="0" dirty="0">
                <a:solidFill>
                  <a:schemeClr val="tx1"/>
                </a:solidFill>
                <a:latin typeface="+mn-lt"/>
              </a:rPr>
              <a:t> </a:t>
            </a:r>
            <a:r>
              <a:rPr lang="nb-NO" sz="2800" b="0" dirty="0" err="1">
                <a:solidFill>
                  <a:schemeClr val="tx1"/>
                </a:solidFill>
                <a:latin typeface="+mn-lt"/>
              </a:rPr>
              <a:t>find</a:t>
            </a:r>
            <a:r>
              <a:rPr lang="nb-NO" sz="2800" b="0" dirty="0">
                <a:solidFill>
                  <a:schemeClr val="tx1"/>
                </a:solidFill>
                <a:latin typeface="+mn-lt"/>
              </a:rPr>
              <a:t> </a:t>
            </a:r>
            <a:r>
              <a:rPr lang="nb-NO" sz="2800" b="0" dirty="0" err="1">
                <a:solidFill>
                  <a:schemeClr val="tx1"/>
                </a:solidFill>
                <a:latin typeface="+mn-lt"/>
              </a:rPr>
              <a:t>several</a:t>
            </a:r>
            <a:r>
              <a:rPr lang="nb-NO" sz="2800" b="0" dirty="0">
                <a:solidFill>
                  <a:schemeClr val="tx1"/>
                </a:solidFill>
                <a:latin typeface="+mn-lt"/>
              </a:rPr>
              <a:t> </a:t>
            </a:r>
            <a:r>
              <a:rPr lang="nb-NO" sz="2800" b="0" dirty="0" err="1">
                <a:solidFill>
                  <a:schemeClr val="tx1"/>
                </a:solidFill>
                <a:latin typeface="+mn-lt"/>
              </a:rPr>
              <a:t>people</a:t>
            </a:r>
            <a:r>
              <a:rPr lang="nb-NO" sz="2800" b="0" dirty="0">
                <a:solidFill>
                  <a:schemeClr val="tx1"/>
                </a:solidFill>
                <a:latin typeface="+mn-lt"/>
              </a:rPr>
              <a:t> </a:t>
            </a:r>
            <a:r>
              <a:rPr lang="nb-NO" sz="2800" b="0" dirty="0" err="1">
                <a:solidFill>
                  <a:schemeClr val="tx1"/>
                </a:solidFill>
                <a:latin typeface="+mn-lt"/>
              </a:rPr>
              <a:t>commenting</a:t>
            </a:r>
            <a:r>
              <a:rPr lang="nb-NO" sz="2800" b="0" dirty="0">
                <a:solidFill>
                  <a:schemeClr val="tx1"/>
                </a:solidFill>
                <a:latin typeface="+mn-lt"/>
              </a:rPr>
              <a:t> </a:t>
            </a:r>
            <a:r>
              <a:rPr lang="nb-NO" sz="2800" b="0" dirty="0" err="1">
                <a:solidFill>
                  <a:schemeClr val="tx1"/>
                </a:solidFill>
                <a:latin typeface="+mn-lt"/>
              </a:rPr>
              <a:t>that</a:t>
            </a:r>
            <a:r>
              <a:rPr lang="nb-NO" sz="2800" b="0" dirty="0">
                <a:solidFill>
                  <a:schemeClr val="tx1"/>
                </a:solidFill>
                <a:latin typeface="+mn-lt"/>
              </a:rPr>
              <a:t> </a:t>
            </a:r>
            <a:r>
              <a:rPr lang="nb-NO" sz="2800" b="0" dirty="0" err="1">
                <a:solidFill>
                  <a:schemeClr val="tx1"/>
                </a:solidFill>
                <a:latin typeface="+mn-lt"/>
              </a:rPr>
              <a:t>Sámi</a:t>
            </a:r>
            <a:r>
              <a:rPr lang="nb-NO" sz="2800" b="0" dirty="0">
                <a:solidFill>
                  <a:schemeClr val="tx1"/>
                </a:solidFill>
                <a:latin typeface="+mn-lt"/>
              </a:rPr>
              <a:t> </a:t>
            </a:r>
            <a:r>
              <a:rPr lang="nb-NO" sz="2800" b="0" dirty="0" err="1">
                <a:solidFill>
                  <a:schemeClr val="tx1"/>
                </a:solidFill>
                <a:latin typeface="+mn-lt"/>
              </a:rPr>
              <a:t>people</a:t>
            </a:r>
            <a:r>
              <a:rPr lang="nb-NO" sz="2800" b="0" dirty="0">
                <a:solidFill>
                  <a:schemeClr val="tx1"/>
                </a:solidFill>
                <a:latin typeface="+mn-lt"/>
              </a:rPr>
              <a:t> </a:t>
            </a:r>
            <a:r>
              <a:rPr lang="nb-NO" sz="2800" b="0" dirty="0" err="1">
                <a:solidFill>
                  <a:schemeClr val="tx1"/>
                </a:solidFill>
                <a:latin typeface="+mn-lt"/>
              </a:rPr>
              <a:t>whine</a:t>
            </a:r>
            <a:r>
              <a:rPr lang="nb-NO" sz="2800" b="0" dirty="0">
                <a:solidFill>
                  <a:schemeClr val="tx1"/>
                </a:solidFill>
                <a:latin typeface="+mn-lt"/>
              </a:rPr>
              <a:t> </a:t>
            </a:r>
            <a:r>
              <a:rPr lang="nb-NO" sz="2800" b="0" dirty="0" err="1">
                <a:solidFill>
                  <a:schemeClr val="tx1"/>
                </a:solidFill>
                <a:latin typeface="+mn-lt"/>
              </a:rPr>
              <a:t>too</a:t>
            </a:r>
            <a:r>
              <a:rPr lang="nb-NO" sz="2800" b="0" dirty="0">
                <a:solidFill>
                  <a:schemeClr val="tx1"/>
                </a:solidFill>
                <a:latin typeface="+mn-lt"/>
              </a:rPr>
              <a:t> </a:t>
            </a:r>
            <a:r>
              <a:rPr lang="nb-NO" sz="2800" b="0" dirty="0" err="1">
                <a:solidFill>
                  <a:schemeClr val="tx1"/>
                </a:solidFill>
                <a:latin typeface="+mn-lt"/>
              </a:rPr>
              <a:t>much</a:t>
            </a:r>
            <a:r>
              <a:rPr lang="nb-NO" sz="2800" b="0" dirty="0">
                <a:solidFill>
                  <a:schemeClr val="tx1"/>
                </a:solidFill>
                <a:latin typeface="+mn-lt"/>
              </a:rPr>
              <a:t>.</a:t>
            </a:r>
          </a:p>
        </p:txBody>
      </p:sp>
      <p:sp>
        <p:nvSpPr>
          <p:cNvPr id="7" name="Tittel 5">
            <a:extLst>
              <a:ext uri="{FF2B5EF4-FFF2-40B4-BE49-F238E27FC236}">
                <a16:creationId xmlns:a16="http://schemas.microsoft.com/office/drawing/2014/main" id="{2A949C6E-5388-E451-F05B-1CF228B6E4CA}"/>
              </a:ext>
            </a:extLst>
          </p:cNvPr>
          <p:cNvSpPr txBox="1">
            <a:spLocks/>
          </p:cNvSpPr>
          <p:nvPr/>
        </p:nvSpPr>
        <p:spPr>
          <a:xfrm>
            <a:off x="5482281" y="1008459"/>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
        <p:nvSpPr>
          <p:cNvPr id="2" name="Rektangel 1">
            <a:extLst>
              <a:ext uri="{FF2B5EF4-FFF2-40B4-BE49-F238E27FC236}">
                <a16:creationId xmlns:a16="http://schemas.microsoft.com/office/drawing/2014/main" id="{5C228472-94D4-95A9-3641-C54C98741F7C}"/>
              </a:ext>
            </a:extLst>
          </p:cNvPr>
          <p:cNvSpPr/>
          <p:nvPr/>
        </p:nvSpPr>
        <p:spPr>
          <a:xfrm>
            <a:off x="2904217" y="4488615"/>
            <a:ext cx="6383562" cy="1569660"/>
          </a:xfrm>
          <a:prstGeom prst="rect">
            <a:avLst/>
          </a:prstGeom>
        </p:spPr>
        <p:txBody>
          <a:bodyPr wrap="square">
            <a:spAutoFit/>
          </a:bodyPr>
          <a:lstStyle/>
          <a:p>
            <a:pPr algn="ctr"/>
            <a:r>
              <a:rPr lang="nb-NO" sz="2400" b="1" dirty="0"/>
              <a:t>Do </a:t>
            </a:r>
            <a:r>
              <a:rPr lang="nb-NO" sz="2400" b="1" dirty="0" err="1"/>
              <a:t>you</a:t>
            </a:r>
            <a:r>
              <a:rPr lang="nb-NO" sz="2400" b="1" dirty="0"/>
              <a:t> </a:t>
            </a:r>
            <a:r>
              <a:rPr lang="nb-NO" sz="2400" b="1" dirty="0" err="1"/>
              <a:t>think</a:t>
            </a:r>
            <a:r>
              <a:rPr lang="nb-NO" sz="2400" b="1" dirty="0"/>
              <a:t> </a:t>
            </a:r>
            <a:r>
              <a:rPr lang="nb-NO" sz="2400" b="1" dirty="0" err="1"/>
              <a:t>there</a:t>
            </a:r>
            <a:r>
              <a:rPr lang="nb-NO" sz="2400" b="1" dirty="0"/>
              <a:t> </a:t>
            </a:r>
            <a:r>
              <a:rPr lang="nb-NO" sz="2400" b="1" dirty="0" err="1"/>
              <a:t>would</a:t>
            </a:r>
            <a:r>
              <a:rPr lang="nb-NO" sz="2400" b="1" dirty="0"/>
              <a:t> be as </a:t>
            </a:r>
            <a:r>
              <a:rPr lang="nb-NO" sz="2400" b="1" dirty="0" err="1"/>
              <a:t>many</a:t>
            </a:r>
            <a:r>
              <a:rPr lang="nb-NO" sz="2400" b="1" dirty="0"/>
              <a:t> </a:t>
            </a:r>
            <a:r>
              <a:rPr lang="nb-NO" sz="2400" b="1" dirty="0" err="1"/>
              <a:t>of</a:t>
            </a:r>
            <a:r>
              <a:rPr lang="nb-NO" sz="2400" b="1" dirty="0"/>
              <a:t> </a:t>
            </a:r>
            <a:r>
              <a:rPr lang="nb-NO" sz="2400" b="1" dirty="0" err="1"/>
              <a:t>these</a:t>
            </a:r>
            <a:r>
              <a:rPr lang="nb-NO" sz="2400" b="1" dirty="0"/>
              <a:t> type </a:t>
            </a:r>
            <a:r>
              <a:rPr lang="nb-NO" sz="2400" b="1" dirty="0" err="1"/>
              <a:t>of</a:t>
            </a:r>
            <a:r>
              <a:rPr lang="nb-NO" sz="2400" b="1" dirty="0"/>
              <a:t> </a:t>
            </a:r>
            <a:r>
              <a:rPr lang="nb-NO" sz="2400" b="1" dirty="0" err="1"/>
              <a:t>comments</a:t>
            </a:r>
            <a:r>
              <a:rPr lang="nb-NO" sz="2400" b="1" dirty="0"/>
              <a:t> </a:t>
            </a:r>
            <a:r>
              <a:rPr lang="nb-NO" sz="2400" b="1" dirty="0" err="1"/>
              <a:t>if</a:t>
            </a:r>
            <a:r>
              <a:rPr lang="nb-NO" sz="2400" b="1" dirty="0"/>
              <a:t> </a:t>
            </a:r>
            <a:r>
              <a:rPr lang="nb-NO" sz="2400" b="1" dirty="0" err="1"/>
              <a:t>the</a:t>
            </a:r>
            <a:r>
              <a:rPr lang="nb-NO" sz="2400" b="1" dirty="0"/>
              <a:t> </a:t>
            </a:r>
            <a:r>
              <a:rPr lang="nb-NO" sz="2400" b="1" dirty="0" err="1"/>
              <a:t>topic</a:t>
            </a:r>
            <a:r>
              <a:rPr lang="nb-NO" sz="2400" b="1" dirty="0"/>
              <a:t> </a:t>
            </a:r>
            <a:r>
              <a:rPr lang="nb-NO" sz="2400" b="1" dirty="0" err="1"/>
              <a:t>that</a:t>
            </a:r>
            <a:r>
              <a:rPr lang="nb-NO" sz="2400" b="1" dirty="0"/>
              <a:t> </a:t>
            </a:r>
            <a:r>
              <a:rPr lang="nb-NO" sz="2400" b="1" dirty="0" err="1"/>
              <a:t>was</a:t>
            </a:r>
            <a:r>
              <a:rPr lang="nb-NO" sz="2400" b="1" dirty="0"/>
              <a:t> </a:t>
            </a:r>
            <a:r>
              <a:rPr lang="nb-NO" sz="2400" b="1" dirty="0" err="1"/>
              <a:t>being</a:t>
            </a:r>
            <a:r>
              <a:rPr lang="nb-NO" sz="2400" b="1" dirty="0"/>
              <a:t> </a:t>
            </a:r>
            <a:r>
              <a:rPr lang="nb-NO" sz="2400" b="1" dirty="0" err="1"/>
              <a:t>discussed</a:t>
            </a:r>
            <a:r>
              <a:rPr lang="nb-NO" sz="2400" b="1" dirty="0"/>
              <a:t> </a:t>
            </a:r>
            <a:r>
              <a:rPr lang="nb-NO" sz="2400" b="1" dirty="0" err="1"/>
              <a:t>was</a:t>
            </a:r>
            <a:r>
              <a:rPr lang="nb-NO" sz="2400" b="1" dirty="0"/>
              <a:t> </a:t>
            </a:r>
            <a:r>
              <a:rPr lang="nb-NO" sz="2400" b="1" dirty="0" err="1"/>
              <a:t>about</a:t>
            </a:r>
            <a:r>
              <a:rPr lang="nb-NO" sz="2400" b="1" dirty="0"/>
              <a:t> </a:t>
            </a:r>
            <a:r>
              <a:rPr lang="nb-NO" sz="2400" b="1" dirty="0" err="1"/>
              <a:t>the</a:t>
            </a:r>
            <a:r>
              <a:rPr lang="nb-NO" sz="2400" b="1" dirty="0"/>
              <a:t> </a:t>
            </a:r>
            <a:r>
              <a:rPr lang="nb-NO" sz="2400" b="1" dirty="0" err="1"/>
              <a:t>rights</a:t>
            </a:r>
            <a:r>
              <a:rPr lang="nb-NO" sz="2400" b="1" dirty="0"/>
              <a:t> and </a:t>
            </a:r>
            <a:r>
              <a:rPr lang="nb-NO" sz="2400" b="1" dirty="0" err="1"/>
              <a:t>culture</a:t>
            </a:r>
            <a:r>
              <a:rPr lang="nb-NO" sz="2400" b="1" dirty="0"/>
              <a:t> </a:t>
            </a:r>
            <a:r>
              <a:rPr lang="nb-NO" sz="2400" b="1" dirty="0" err="1"/>
              <a:t>of</a:t>
            </a:r>
            <a:r>
              <a:rPr lang="nb-NO" sz="2400" b="1" dirty="0"/>
              <a:t> </a:t>
            </a:r>
            <a:r>
              <a:rPr lang="nb-NO" sz="2400" b="1" dirty="0" err="1"/>
              <a:t>majority</a:t>
            </a:r>
            <a:r>
              <a:rPr lang="nb-NO" sz="2400" b="1" dirty="0"/>
              <a:t> Norwegians?</a:t>
            </a:r>
          </a:p>
        </p:txBody>
      </p:sp>
      <p:sp>
        <p:nvSpPr>
          <p:cNvPr id="15" name="Rektangel 14">
            <a:extLst>
              <a:ext uri="{FF2B5EF4-FFF2-40B4-BE49-F238E27FC236}">
                <a16:creationId xmlns:a16="http://schemas.microsoft.com/office/drawing/2014/main" id="{50CB4802-E210-6656-4CD0-E5E67991A144}"/>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1A5D3359-2ED4-B062-578A-DE2F45C232D1}"/>
              </a:ext>
            </a:extLst>
          </p:cNvPr>
          <p:cNvPicPr>
            <a:picLocks noChangeAspect="1"/>
          </p:cNvPicPr>
          <p:nvPr/>
        </p:nvPicPr>
        <p:blipFill>
          <a:blip r:embed="rId3"/>
          <a:stretch>
            <a:fillRect/>
          </a:stretch>
        </p:blipFill>
        <p:spPr>
          <a:xfrm>
            <a:off x="711413" y="3661961"/>
            <a:ext cx="2012950" cy="2708785"/>
          </a:xfrm>
          <a:prstGeom prst="rect">
            <a:avLst/>
          </a:prstGeom>
        </p:spPr>
      </p:pic>
    </p:spTree>
    <p:extLst>
      <p:ext uri="{BB962C8B-B14F-4D97-AF65-F5344CB8AC3E}">
        <p14:creationId xmlns:p14="http://schemas.microsoft.com/office/powerpoint/2010/main" val="251919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9CCC2FDE-BADB-4EE1-9948-5A3C6E0CBEDB}"/>
              </a:ext>
            </a:extLst>
          </p:cNvPr>
          <p:cNvSpPr txBox="1"/>
          <p:nvPr/>
        </p:nvSpPr>
        <p:spPr>
          <a:xfrm>
            <a:off x="3082008" y="4979753"/>
            <a:ext cx="6096000" cy="458780"/>
          </a:xfrm>
          <a:prstGeom prst="rect">
            <a:avLst/>
          </a:prstGeom>
          <a:noFill/>
        </p:spPr>
        <p:txBody>
          <a:bodyPr wrap="square" lIns="91440" tIns="45720" rIns="91440" bIns="45720" anchor="t">
            <a:spAutoFit/>
          </a:bodyPr>
          <a:lstStyle/>
          <a:p>
            <a:pPr algn="ctr">
              <a:lnSpc>
                <a:spcPct val="107000"/>
              </a:lnSpc>
              <a:spcAft>
                <a:spcPts val="800"/>
              </a:spcAft>
            </a:pPr>
            <a:r>
              <a:rPr lang="nb-NO" sz="2400" b="1" dirty="0">
                <a:solidFill>
                  <a:srgbClr val="000000"/>
                </a:solidFill>
                <a:latin typeface="+mj-lt"/>
                <a:ea typeface="Calibri" panose="020F0502020204030204" pitchFamily="34" charset="0"/>
                <a:cs typeface="Calibri"/>
              </a:rPr>
              <a:t>How do </a:t>
            </a:r>
            <a:r>
              <a:rPr lang="nb-NO" sz="2400" b="1" dirty="0" err="1">
                <a:solidFill>
                  <a:srgbClr val="000000"/>
                </a:solidFill>
                <a:latin typeface="+mj-lt"/>
                <a:ea typeface="Calibri" panose="020F0502020204030204" pitchFamily="34" charset="0"/>
                <a:cs typeface="Calibri"/>
              </a:rPr>
              <a:t>you</a:t>
            </a:r>
            <a:r>
              <a:rPr lang="nb-NO" sz="2400" b="1" dirty="0">
                <a:solidFill>
                  <a:srgbClr val="000000"/>
                </a:solidFill>
                <a:latin typeface="+mj-lt"/>
                <a:ea typeface="Calibri" panose="020F0502020204030204" pitchFamily="34" charset="0"/>
                <a:cs typeface="Calibri"/>
              </a:rPr>
              <a:t> interpret </a:t>
            </a:r>
            <a:r>
              <a:rPr lang="nb-NO" sz="2400" b="1" dirty="0" err="1">
                <a:solidFill>
                  <a:srgbClr val="000000"/>
                </a:solidFill>
                <a:latin typeface="+mj-lt"/>
                <a:ea typeface="Calibri" panose="020F0502020204030204" pitchFamily="34" charset="0"/>
                <a:cs typeface="Calibri"/>
              </a:rPr>
              <a:t>this</a:t>
            </a:r>
            <a:r>
              <a:rPr lang="nb-NO" sz="2400" b="1" dirty="0">
                <a:solidFill>
                  <a:srgbClr val="000000"/>
                </a:solidFill>
                <a:latin typeface="+mj-lt"/>
                <a:ea typeface="Calibri" panose="020F0502020204030204" pitchFamily="34" charset="0"/>
                <a:cs typeface="Calibri"/>
              </a:rPr>
              <a:t> </a:t>
            </a:r>
            <a:r>
              <a:rPr lang="nb-NO" sz="2400" b="1" dirty="0" err="1">
                <a:solidFill>
                  <a:srgbClr val="000000"/>
                </a:solidFill>
                <a:latin typeface="+mj-lt"/>
                <a:ea typeface="Calibri" panose="020F0502020204030204" pitchFamily="34" charset="0"/>
                <a:cs typeface="Calibri"/>
              </a:rPr>
              <a:t>question</a:t>
            </a:r>
            <a:r>
              <a:rPr lang="nb-NO" sz="2400" b="1" dirty="0">
                <a:solidFill>
                  <a:srgbClr val="000000"/>
                </a:solidFill>
                <a:latin typeface="+mj-lt"/>
                <a:ea typeface="Calibri" panose="020F0502020204030204" pitchFamily="34" charset="0"/>
                <a:cs typeface="Calibri"/>
              </a:rPr>
              <a:t>?</a:t>
            </a:r>
            <a:endParaRPr lang="nb-NO" sz="2400" b="1" dirty="0">
              <a:latin typeface="+mj-lt"/>
              <a:ea typeface="Calibri" panose="020F0502020204030204" pitchFamily="34" charset="0"/>
              <a:cs typeface="Times New Roman" panose="02020603050405020304" pitchFamily="18" charset="0"/>
            </a:endParaRPr>
          </a:p>
        </p:txBody>
      </p:sp>
      <p:sp>
        <p:nvSpPr>
          <p:cNvPr id="7" name="Tittel 5">
            <a:extLst>
              <a:ext uri="{FF2B5EF4-FFF2-40B4-BE49-F238E27FC236}">
                <a16:creationId xmlns:a16="http://schemas.microsoft.com/office/drawing/2014/main" id="{1E25515B-76B2-D507-7637-677736161127}"/>
              </a:ext>
            </a:extLst>
          </p:cNvPr>
          <p:cNvSpPr txBox="1">
            <a:spLocks/>
          </p:cNvSpPr>
          <p:nvPr/>
        </p:nvSpPr>
        <p:spPr>
          <a:xfrm>
            <a:off x="5482281" y="1302594"/>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
        <p:nvSpPr>
          <p:cNvPr id="2" name="Rektangel 1">
            <a:extLst>
              <a:ext uri="{FF2B5EF4-FFF2-40B4-BE49-F238E27FC236}">
                <a16:creationId xmlns:a16="http://schemas.microsoft.com/office/drawing/2014/main" id="{8E957994-87E7-4ED0-287B-97AA6D17DD32}"/>
              </a:ext>
            </a:extLst>
          </p:cNvPr>
          <p:cNvSpPr/>
          <p:nvPr/>
        </p:nvSpPr>
        <p:spPr>
          <a:xfrm>
            <a:off x="2998033" y="2628000"/>
            <a:ext cx="6263951" cy="2039469"/>
          </a:xfrm>
          <a:prstGeom prst="rect">
            <a:avLst/>
          </a:prstGeom>
        </p:spPr>
        <p:txBody>
          <a:bodyPr wrap="square">
            <a:spAutoFit/>
          </a:bodyPr>
          <a:lstStyle/>
          <a:p>
            <a:pPr algn="ctr">
              <a:lnSpc>
                <a:spcPct val="107000"/>
              </a:lnSpc>
              <a:spcAft>
                <a:spcPts val="800"/>
              </a:spcAft>
            </a:pP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It has just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been</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decided</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that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wind-mill</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park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will</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be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developed</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in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Marie’s</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Sámi</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community</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and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she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experiences</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that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many</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people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ask her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if</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«all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Sámis</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are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against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the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green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shift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10" name="Rektangel 9">
            <a:extLst>
              <a:ext uri="{FF2B5EF4-FFF2-40B4-BE49-F238E27FC236}">
                <a16:creationId xmlns:a16="http://schemas.microsoft.com/office/drawing/2014/main" id="{4B20D120-FD73-EE00-1396-B03ECB7F1AB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28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2867271" y="5276995"/>
            <a:ext cx="6457454" cy="5525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400" dirty="0">
                <a:solidFill>
                  <a:schemeClr val="tx1"/>
                </a:solidFill>
                <a:latin typeface="+mn-lt"/>
              </a:rPr>
              <a:t>How </a:t>
            </a:r>
            <a:r>
              <a:rPr lang="nb-NO" sz="2400" dirty="0" err="1">
                <a:solidFill>
                  <a:schemeClr val="tx1"/>
                </a:solidFill>
                <a:latin typeface="+mn-lt"/>
              </a:rPr>
              <a:t>would</a:t>
            </a:r>
            <a:r>
              <a:rPr lang="nb-NO" sz="2400" dirty="0">
                <a:solidFill>
                  <a:schemeClr val="tx1"/>
                </a:solidFill>
                <a:latin typeface="+mn-lt"/>
              </a:rPr>
              <a:t> </a:t>
            </a:r>
            <a:r>
              <a:rPr lang="nb-NO" sz="2400" dirty="0" err="1">
                <a:solidFill>
                  <a:schemeClr val="tx1"/>
                </a:solidFill>
                <a:latin typeface="+mn-lt"/>
              </a:rPr>
              <a:t>you</a:t>
            </a:r>
            <a:r>
              <a:rPr lang="nb-NO" sz="2400" dirty="0">
                <a:solidFill>
                  <a:schemeClr val="tx1"/>
                </a:solidFill>
                <a:latin typeface="+mn-lt"/>
              </a:rPr>
              <a:t> </a:t>
            </a:r>
            <a:r>
              <a:rPr lang="nb-NO" sz="2400" dirty="0" err="1">
                <a:solidFill>
                  <a:schemeClr val="tx1"/>
                </a:solidFill>
                <a:latin typeface="+mn-lt"/>
              </a:rPr>
              <a:t>react</a:t>
            </a:r>
            <a:r>
              <a:rPr lang="nb-NO" sz="2400" dirty="0">
                <a:solidFill>
                  <a:schemeClr val="tx1"/>
                </a:solidFill>
                <a:latin typeface="+mn-lt"/>
              </a:rPr>
              <a:t> to </a:t>
            </a:r>
            <a:r>
              <a:rPr lang="nb-NO" sz="2400" dirty="0" err="1">
                <a:solidFill>
                  <a:schemeClr val="tx1"/>
                </a:solidFill>
                <a:latin typeface="+mn-lt"/>
              </a:rPr>
              <a:t>this</a:t>
            </a:r>
            <a:r>
              <a:rPr lang="nb-NO" sz="2400" dirty="0">
                <a:solidFill>
                  <a:schemeClr val="tx1"/>
                </a:solidFill>
                <a:latin typeface="+mn-lt"/>
              </a:rPr>
              <a:t> </a:t>
            </a:r>
            <a:r>
              <a:rPr lang="nb-NO" sz="2400" dirty="0" err="1">
                <a:solidFill>
                  <a:schemeClr val="tx1"/>
                </a:solidFill>
                <a:latin typeface="+mn-lt"/>
              </a:rPr>
              <a:t>conversation</a:t>
            </a:r>
            <a:r>
              <a:rPr lang="nb-NO" sz="2400" dirty="0">
                <a:solidFill>
                  <a:schemeClr val="tx1"/>
                </a:solidFill>
                <a:latin typeface="+mn-lt"/>
              </a:rPr>
              <a:t>?</a:t>
            </a:r>
            <a:endParaRPr lang="nb-NO" sz="2400" b="0" dirty="0">
              <a:solidFill>
                <a:schemeClr val="tx1"/>
              </a:solidFill>
              <a:latin typeface="+mn-lt"/>
            </a:endParaRPr>
          </a:p>
          <a:p>
            <a:pPr algn="ctr"/>
            <a:endParaRPr lang="nb-NO" sz="1800" i="1" dirty="0">
              <a:solidFill>
                <a:schemeClr val="tx1"/>
              </a:solidFill>
              <a:latin typeface="+mn-lt"/>
            </a:endParaRPr>
          </a:p>
        </p:txBody>
      </p:sp>
      <p:sp>
        <p:nvSpPr>
          <p:cNvPr id="7" name="Tittel 5">
            <a:extLst>
              <a:ext uri="{FF2B5EF4-FFF2-40B4-BE49-F238E27FC236}">
                <a16:creationId xmlns:a16="http://schemas.microsoft.com/office/drawing/2014/main" id="{949450BE-1EDF-A744-495D-A7130E83BE6E}"/>
              </a:ext>
            </a:extLst>
          </p:cNvPr>
          <p:cNvSpPr txBox="1">
            <a:spLocks/>
          </p:cNvSpPr>
          <p:nvPr/>
        </p:nvSpPr>
        <p:spPr>
          <a:xfrm>
            <a:off x="5482282" y="1220400"/>
            <a:ext cx="122743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CASE</a:t>
            </a:r>
          </a:p>
        </p:txBody>
      </p:sp>
      <p:sp>
        <p:nvSpPr>
          <p:cNvPr id="3" name="Rektangel 2">
            <a:extLst>
              <a:ext uri="{FF2B5EF4-FFF2-40B4-BE49-F238E27FC236}">
                <a16:creationId xmlns:a16="http://schemas.microsoft.com/office/drawing/2014/main" id="{667AB134-57AF-D34B-6F58-EEFF3FD692C4}"/>
              </a:ext>
            </a:extLst>
          </p:cNvPr>
          <p:cNvSpPr/>
          <p:nvPr/>
        </p:nvSpPr>
        <p:spPr>
          <a:xfrm>
            <a:off x="2947282" y="2090172"/>
            <a:ext cx="6297433" cy="2677656"/>
          </a:xfrm>
          <a:prstGeom prst="rect">
            <a:avLst/>
          </a:prstGeom>
        </p:spPr>
        <p:txBody>
          <a:bodyPr wrap="square">
            <a:spAutoFit/>
          </a:bodyPr>
          <a:lstStyle/>
          <a:p>
            <a:pPr algn="ctr"/>
            <a:r>
              <a:rPr lang="nb-NO" sz="2400" dirty="0" err="1"/>
              <a:t>You</a:t>
            </a:r>
            <a:r>
              <a:rPr lang="nb-NO" sz="2400" dirty="0"/>
              <a:t> </a:t>
            </a:r>
            <a:r>
              <a:rPr lang="nb-NO" sz="2400" dirty="0" err="1"/>
              <a:t>overhear</a:t>
            </a:r>
            <a:r>
              <a:rPr lang="nb-NO" sz="2400" dirty="0"/>
              <a:t> a </a:t>
            </a:r>
            <a:r>
              <a:rPr lang="nb-NO" sz="2400" dirty="0" err="1"/>
              <a:t>conversation</a:t>
            </a:r>
            <a:r>
              <a:rPr lang="nb-NO" sz="2400" dirty="0"/>
              <a:t> </a:t>
            </a:r>
            <a:r>
              <a:rPr lang="nb-NO" sz="2400" dirty="0" err="1"/>
              <a:t>between</a:t>
            </a:r>
            <a:r>
              <a:rPr lang="nb-NO" sz="2400" dirty="0"/>
              <a:t> to </a:t>
            </a:r>
            <a:r>
              <a:rPr lang="nb-NO" sz="2400" dirty="0" err="1"/>
              <a:t>people</a:t>
            </a:r>
            <a:r>
              <a:rPr lang="nb-NO" sz="2400" dirty="0"/>
              <a:t> at a party. One </a:t>
            </a:r>
            <a:r>
              <a:rPr lang="nb-NO" sz="2400" dirty="0" err="1"/>
              <a:t>of</a:t>
            </a:r>
            <a:r>
              <a:rPr lang="nb-NO" sz="2400" dirty="0"/>
              <a:t> </a:t>
            </a:r>
            <a:r>
              <a:rPr lang="nb-NO" sz="2400" dirty="0" err="1"/>
              <a:t>them</a:t>
            </a:r>
            <a:r>
              <a:rPr lang="nb-NO" sz="2400" dirty="0"/>
              <a:t> makes a joke </a:t>
            </a:r>
            <a:r>
              <a:rPr lang="nb-NO" sz="2400" dirty="0" err="1"/>
              <a:t>about</a:t>
            </a:r>
            <a:r>
              <a:rPr lang="nb-NO" sz="2400" dirty="0"/>
              <a:t> </a:t>
            </a:r>
            <a:r>
              <a:rPr lang="nb-NO" sz="2400" dirty="0" err="1"/>
              <a:t>Sámi</a:t>
            </a:r>
            <a:r>
              <a:rPr lang="nb-NO" sz="2400" dirty="0"/>
              <a:t>. The </a:t>
            </a:r>
            <a:r>
              <a:rPr lang="nb-NO" sz="2400" dirty="0" err="1"/>
              <a:t>other</a:t>
            </a:r>
            <a:r>
              <a:rPr lang="nb-NO" sz="2400" dirty="0"/>
              <a:t> person </a:t>
            </a:r>
            <a:r>
              <a:rPr lang="nb-NO" sz="2400" dirty="0" err="1"/>
              <a:t>says</a:t>
            </a:r>
            <a:r>
              <a:rPr lang="nb-NO" sz="2400" dirty="0"/>
              <a:t> </a:t>
            </a:r>
            <a:r>
              <a:rPr lang="nb-NO" sz="2400" dirty="0" err="1"/>
              <a:t>they</a:t>
            </a:r>
            <a:r>
              <a:rPr lang="nb-NO" sz="2400" dirty="0"/>
              <a:t> </a:t>
            </a:r>
            <a:r>
              <a:rPr lang="nb-NO" sz="2400" dirty="0" err="1"/>
              <a:t>are</a:t>
            </a:r>
            <a:r>
              <a:rPr lang="nb-NO" sz="2400" dirty="0"/>
              <a:t> </a:t>
            </a:r>
            <a:r>
              <a:rPr lang="nb-NO" sz="2400" dirty="0" err="1"/>
              <a:t>Sámi</a:t>
            </a:r>
            <a:r>
              <a:rPr lang="nb-NO" sz="2400" dirty="0"/>
              <a:t> </a:t>
            </a:r>
            <a:r>
              <a:rPr lang="nb-NO" sz="2400" dirty="0" err="1"/>
              <a:t>themself</a:t>
            </a:r>
            <a:r>
              <a:rPr lang="nb-NO" sz="2400" dirty="0"/>
              <a:t> and do not </a:t>
            </a:r>
            <a:r>
              <a:rPr lang="nb-NO" sz="2400" dirty="0" err="1"/>
              <a:t>think</a:t>
            </a:r>
            <a:r>
              <a:rPr lang="nb-NO" sz="2400" dirty="0"/>
              <a:t> it is OK to make jokes </a:t>
            </a:r>
            <a:r>
              <a:rPr lang="nb-NO" sz="2400" dirty="0" err="1"/>
              <a:t>about</a:t>
            </a:r>
            <a:r>
              <a:rPr lang="nb-NO" sz="2400" dirty="0"/>
              <a:t> </a:t>
            </a:r>
            <a:r>
              <a:rPr lang="nb-NO" sz="2400" dirty="0" err="1"/>
              <a:t>other</a:t>
            </a:r>
            <a:r>
              <a:rPr lang="nb-NO" sz="2400" dirty="0"/>
              <a:t> </a:t>
            </a:r>
            <a:r>
              <a:rPr lang="nb-NO" sz="2400" dirty="0" err="1"/>
              <a:t>people’s</a:t>
            </a:r>
            <a:r>
              <a:rPr lang="nb-NO" sz="2400" dirty="0"/>
              <a:t> </a:t>
            </a:r>
            <a:r>
              <a:rPr lang="nb-NO" sz="2400" dirty="0" err="1"/>
              <a:t>identity</a:t>
            </a:r>
            <a:r>
              <a:rPr lang="nb-NO" sz="2400" dirty="0"/>
              <a:t>. The first person </a:t>
            </a:r>
            <a:r>
              <a:rPr lang="nb-NO" sz="2400" dirty="0" err="1"/>
              <a:t>then</a:t>
            </a:r>
            <a:r>
              <a:rPr lang="nb-NO" sz="2400" dirty="0"/>
              <a:t> </a:t>
            </a:r>
            <a:r>
              <a:rPr lang="nb-NO" sz="2400" dirty="0" err="1"/>
              <a:t>says</a:t>
            </a:r>
            <a:r>
              <a:rPr lang="nb-NO" sz="2400" dirty="0"/>
              <a:t> «</a:t>
            </a:r>
            <a:r>
              <a:rPr lang="nb-NO" sz="2400" dirty="0" err="1"/>
              <a:t>Relax</a:t>
            </a:r>
            <a:r>
              <a:rPr lang="nb-NO" sz="2400" dirty="0"/>
              <a:t>. It </a:t>
            </a:r>
            <a:r>
              <a:rPr lang="nb-NO" sz="2400" dirty="0" err="1"/>
              <a:t>was</a:t>
            </a:r>
            <a:r>
              <a:rPr lang="nb-NO" sz="2400" dirty="0"/>
              <a:t> just a joke. </a:t>
            </a:r>
            <a:r>
              <a:rPr lang="nb-NO" sz="2400" dirty="0" err="1"/>
              <a:t>You</a:t>
            </a:r>
            <a:r>
              <a:rPr lang="nb-NO" sz="2400" dirty="0"/>
              <a:t> </a:t>
            </a:r>
            <a:r>
              <a:rPr lang="nb-NO" sz="2400" dirty="0" err="1"/>
              <a:t>Sámi</a:t>
            </a:r>
            <a:r>
              <a:rPr lang="nb-NO" sz="2400" dirty="0"/>
              <a:t> </a:t>
            </a:r>
            <a:r>
              <a:rPr lang="nb-NO" sz="2400" dirty="0" err="1"/>
              <a:t>are</a:t>
            </a:r>
            <a:r>
              <a:rPr lang="nb-NO" sz="2400" dirty="0"/>
              <a:t> </a:t>
            </a:r>
            <a:r>
              <a:rPr lang="nb-NO" sz="2400" dirty="0" err="1"/>
              <a:t>always</a:t>
            </a:r>
            <a:r>
              <a:rPr lang="nb-NO" sz="2400" dirty="0"/>
              <a:t> so fragile».</a:t>
            </a:r>
          </a:p>
        </p:txBody>
      </p:sp>
      <p:sp>
        <p:nvSpPr>
          <p:cNvPr id="15" name="Rektangel 14">
            <a:extLst>
              <a:ext uri="{FF2B5EF4-FFF2-40B4-BE49-F238E27FC236}">
                <a16:creationId xmlns:a16="http://schemas.microsoft.com/office/drawing/2014/main" id="{13C9C7EF-74B2-CDFA-CF7E-60538D09DF3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4" name="Bilde 3" descr="Et bilde som inneholder natthimmel&#10;&#10;Automatisk generert beskrivelse">
            <a:extLst>
              <a:ext uri="{FF2B5EF4-FFF2-40B4-BE49-F238E27FC236}">
                <a16:creationId xmlns:a16="http://schemas.microsoft.com/office/drawing/2014/main" id="{5F67F1D4-5079-1ED4-2BEF-26B00C176FC1}"/>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4165987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5">
            <a:extLst>
              <a:ext uri="{FF2B5EF4-FFF2-40B4-BE49-F238E27FC236}">
                <a16:creationId xmlns:a16="http://schemas.microsoft.com/office/drawing/2014/main" id="{949450BE-1EDF-A744-495D-A7130E83BE6E}"/>
              </a:ext>
            </a:extLst>
          </p:cNvPr>
          <p:cNvSpPr txBox="1">
            <a:spLocks/>
          </p:cNvSpPr>
          <p:nvPr/>
        </p:nvSpPr>
        <p:spPr>
          <a:xfrm>
            <a:off x="4080160" y="1241182"/>
            <a:ext cx="403167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AMNESTY BELIEVES</a:t>
            </a:r>
          </a:p>
        </p:txBody>
      </p:sp>
      <p:sp>
        <p:nvSpPr>
          <p:cNvPr id="3" name="Rektangel 2">
            <a:extLst>
              <a:ext uri="{FF2B5EF4-FFF2-40B4-BE49-F238E27FC236}">
                <a16:creationId xmlns:a16="http://schemas.microsoft.com/office/drawing/2014/main" id="{667AB134-57AF-D34B-6F58-EEFF3FD692C4}"/>
              </a:ext>
            </a:extLst>
          </p:cNvPr>
          <p:cNvSpPr/>
          <p:nvPr/>
        </p:nvSpPr>
        <p:spPr>
          <a:xfrm>
            <a:off x="2947282" y="2090172"/>
            <a:ext cx="6297433" cy="3046988"/>
          </a:xfrm>
          <a:prstGeom prst="rect">
            <a:avLst/>
          </a:prstGeom>
        </p:spPr>
        <p:txBody>
          <a:bodyPr wrap="square">
            <a:spAutoFit/>
          </a:bodyPr>
          <a:lstStyle/>
          <a:p>
            <a:pPr algn="ctr"/>
            <a:r>
              <a:rPr lang="en-US" sz="2400" b="0" i="0" u="none" strike="noStrike" dirty="0">
                <a:solidFill>
                  <a:srgbClr val="000000"/>
                </a:solidFill>
                <a:effectLst/>
                <a:latin typeface="Arial" panose="020B0604020202020204" pitchFamily="34" charset="0"/>
              </a:rPr>
              <a:t>...that everyone is entitled to express their cultural, traditional or religious background by the clothes they wear. Also, no one is to be forced to dress in a certain way. However, general clothing prohibitions that violate the freedom of people who wish to dress a certain way, is not the way to go about to prevent this.</a:t>
            </a:r>
            <a:r>
              <a:rPr lang="en-US" sz="2400" b="0" i="0" dirty="0">
                <a:solidFill>
                  <a:srgbClr val="000000"/>
                </a:solidFill>
                <a:effectLst/>
                <a:latin typeface="Arial" panose="020B0604020202020204" pitchFamily="34" charset="0"/>
              </a:rPr>
              <a:t>​</a:t>
            </a:r>
            <a:endParaRPr lang="nb-NO" sz="2400" dirty="0">
              <a:highlight>
                <a:srgbClr val="FF0000"/>
              </a:highlight>
            </a:endParaRPr>
          </a:p>
        </p:txBody>
      </p:sp>
      <p:sp>
        <p:nvSpPr>
          <p:cNvPr id="15" name="Rektangel 14">
            <a:extLst>
              <a:ext uri="{FF2B5EF4-FFF2-40B4-BE49-F238E27FC236}">
                <a16:creationId xmlns:a16="http://schemas.microsoft.com/office/drawing/2014/main" id="{13C9C7EF-74B2-CDFA-CF7E-60538D09DF3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4" name="Bilde 3" descr="Et bilde som inneholder natthimmel&#10;&#10;Automatisk generert beskrivelse">
            <a:extLst>
              <a:ext uri="{FF2B5EF4-FFF2-40B4-BE49-F238E27FC236}">
                <a16:creationId xmlns:a16="http://schemas.microsoft.com/office/drawing/2014/main" id="{5F67F1D4-5079-1ED4-2BEF-26B00C176FC1}"/>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176162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323957F-A2F5-BB8A-E4E9-0070487996BD}"/>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t="-9931" b="-99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5">
            <a:extLst>
              <a:ext uri="{FF2B5EF4-FFF2-40B4-BE49-F238E27FC236}">
                <a16:creationId xmlns:a16="http://schemas.microsoft.com/office/drawing/2014/main" id="{2A91575E-C406-B149-9EFB-348C1CA45B44}"/>
              </a:ext>
            </a:extLst>
          </p:cNvPr>
          <p:cNvSpPr>
            <a:spLocks noGrp="1"/>
          </p:cNvSpPr>
          <p:nvPr>
            <p:ph type="ctrTitle"/>
          </p:nvPr>
        </p:nvSpPr>
        <p:spPr>
          <a:xfrm>
            <a:off x="2254250" y="2679699"/>
            <a:ext cx="7683500" cy="1498591"/>
          </a:xfrm>
          <a:solidFill>
            <a:schemeClr val="tx2"/>
          </a:solidFill>
        </p:spPr>
        <p:txBody>
          <a:bodyPr anchor="ctr">
            <a:normAutofit/>
          </a:bodyPr>
          <a:lstStyle/>
          <a:p>
            <a:r>
              <a:rPr lang="nb-NO" sz="4400">
                <a:solidFill>
                  <a:schemeClr val="tx1"/>
                </a:solidFill>
                <a:latin typeface="Arial Narrow"/>
              </a:rPr>
              <a:t>RACISM AND DISCRIMINATION</a:t>
            </a:r>
          </a:p>
        </p:txBody>
      </p:sp>
    </p:spTree>
    <p:extLst>
      <p:ext uri="{BB962C8B-B14F-4D97-AF65-F5344CB8AC3E}">
        <p14:creationId xmlns:p14="http://schemas.microsoft.com/office/powerpoint/2010/main" val="1854190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075009" y="1256409"/>
            <a:ext cx="6276104" cy="1708764"/>
          </a:xfrm>
        </p:spPr>
        <p:txBody>
          <a:bodyPr/>
          <a:lstStyle/>
          <a:p>
            <a:pPr marL="0" indent="0" algn="ctr">
              <a:lnSpc>
                <a:spcPct val="100000"/>
              </a:lnSpc>
              <a:buNone/>
            </a:pPr>
            <a:r>
              <a:rPr lang="nb-NO" sz="2400" dirty="0">
                <a:solidFill>
                  <a:schemeClr val="tx1"/>
                </a:solidFill>
              </a:rPr>
              <a:t>…</a:t>
            </a:r>
            <a:r>
              <a:rPr lang="nb-NO" sz="2400" dirty="0" err="1">
                <a:solidFill>
                  <a:schemeClr val="tx1"/>
                </a:solidFill>
              </a:rPr>
              <a:t>that</a:t>
            </a:r>
            <a:r>
              <a:rPr lang="nb-NO" sz="2400" dirty="0">
                <a:solidFill>
                  <a:schemeClr val="tx1"/>
                </a:solidFill>
              </a:rPr>
              <a:t> </a:t>
            </a:r>
            <a:r>
              <a:rPr lang="nb-NO" sz="2400" dirty="0" err="1">
                <a:solidFill>
                  <a:schemeClr val="tx1"/>
                </a:solidFill>
              </a:rPr>
              <a:t>prohibiting</a:t>
            </a:r>
            <a:r>
              <a:rPr lang="nb-NO" sz="2400" dirty="0">
                <a:solidFill>
                  <a:schemeClr val="tx1"/>
                </a:solidFill>
              </a:rPr>
              <a:t> </a:t>
            </a:r>
            <a:r>
              <a:rPr lang="nb-NO" sz="2400" dirty="0" err="1">
                <a:solidFill>
                  <a:schemeClr val="tx1"/>
                </a:solidFill>
              </a:rPr>
              <a:t>discrimination</a:t>
            </a:r>
            <a:r>
              <a:rPr lang="nb-NO" sz="2400" dirty="0">
                <a:solidFill>
                  <a:schemeClr val="tx1"/>
                </a:solidFill>
              </a:rPr>
              <a:t> is a </a:t>
            </a:r>
            <a:r>
              <a:rPr lang="nb-NO" sz="2400" dirty="0" err="1">
                <a:solidFill>
                  <a:schemeClr val="tx1"/>
                </a:solidFill>
              </a:rPr>
              <a:t>central</a:t>
            </a:r>
            <a:r>
              <a:rPr lang="nb-NO" sz="2400" dirty="0">
                <a:solidFill>
                  <a:schemeClr val="tx1"/>
                </a:solidFill>
              </a:rPr>
              <a:t> </a:t>
            </a:r>
            <a:r>
              <a:rPr lang="nb-NO" sz="2400" dirty="0" err="1">
                <a:solidFill>
                  <a:schemeClr val="tx1"/>
                </a:solidFill>
              </a:rPr>
              <a:t>principle</a:t>
            </a:r>
            <a:r>
              <a:rPr lang="nb-NO" sz="2400" dirty="0">
                <a:solidFill>
                  <a:schemeClr val="tx1"/>
                </a:solidFill>
              </a:rPr>
              <a:t> in human </a:t>
            </a:r>
            <a:r>
              <a:rPr lang="nb-NO" sz="2400" dirty="0" err="1">
                <a:solidFill>
                  <a:schemeClr val="tx1"/>
                </a:solidFill>
              </a:rPr>
              <a:t>rights</a:t>
            </a:r>
            <a:r>
              <a:rPr lang="nb-NO" sz="2400" dirty="0">
                <a:solidFill>
                  <a:schemeClr val="tx1"/>
                </a:solidFill>
              </a:rPr>
              <a:t>. </a:t>
            </a:r>
            <a:r>
              <a:rPr lang="nb-NO" sz="2400" dirty="0" err="1">
                <a:solidFill>
                  <a:schemeClr val="tx1"/>
                </a:solidFill>
              </a:rPr>
              <a:t>We</a:t>
            </a:r>
            <a:r>
              <a:rPr lang="nb-NO" sz="2400" dirty="0">
                <a:solidFill>
                  <a:schemeClr val="tx1"/>
                </a:solidFill>
              </a:rPr>
              <a:t> </a:t>
            </a:r>
            <a:r>
              <a:rPr lang="nb-NO" sz="2400" dirty="0" err="1">
                <a:solidFill>
                  <a:schemeClr val="tx1"/>
                </a:solidFill>
              </a:rPr>
              <a:t>highlight</a:t>
            </a:r>
            <a:r>
              <a:rPr lang="nb-NO" sz="2400" dirty="0">
                <a:solidFill>
                  <a:schemeClr val="tx1"/>
                </a:solidFill>
              </a:rPr>
              <a:t> </a:t>
            </a:r>
            <a:r>
              <a:rPr lang="nb-NO" sz="2400" dirty="0" err="1">
                <a:solidFill>
                  <a:schemeClr val="tx1"/>
                </a:solidFill>
              </a:rPr>
              <a:t>that</a:t>
            </a:r>
            <a:r>
              <a:rPr lang="nb-NO" sz="2400" dirty="0">
                <a:solidFill>
                  <a:schemeClr val="tx1"/>
                </a:solidFill>
              </a:rPr>
              <a:t> all </a:t>
            </a:r>
            <a:r>
              <a:rPr lang="nb-NO" sz="2400" dirty="0" err="1">
                <a:solidFill>
                  <a:schemeClr val="tx1"/>
                </a:solidFill>
              </a:rPr>
              <a:t>humans</a:t>
            </a:r>
            <a:r>
              <a:rPr lang="nb-NO" sz="2400" dirty="0">
                <a:solidFill>
                  <a:schemeClr val="tx1"/>
                </a:solidFill>
              </a:rPr>
              <a:t> have </a:t>
            </a:r>
            <a:r>
              <a:rPr lang="nb-NO" sz="2400" dirty="0" err="1">
                <a:solidFill>
                  <a:schemeClr val="tx1"/>
                </a:solidFill>
              </a:rPr>
              <a:t>the</a:t>
            </a:r>
            <a:r>
              <a:rPr lang="nb-NO" sz="2400" dirty="0">
                <a:solidFill>
                  <a:schemeClr val="tx1"/>
                </a:solidFill>
              </a:rPr>
              <a:t> same </a:t>
            </a:r>
            <a:r>
              <a:rPr lang="nb-NO" sz="2400" dirty="0" err="1">
                <a:solidFill>
                  <a:schemeClr val="tx1"/>
                </a:solidFill>
              </a:rPr>
              <a:t>rights</a:t>
            </a:r>
            <a:r>
              <a:rPr lang="nb-NO" sz="2400" dirty="0">
                <a:solidFill>
                  <a:schemeClr val="tx1"/>
                </a:solidFill>
              </a:rPr>
              <a:t>, </a:t>
            </a:r>
            <a:r>
              <a:rPr lang="nb-NO" sz="2400" dirty="0" err="1">
                <a:solidFill>
                  <a:schemeClr val="tx1"/>
                </a:solidFill>
              </a:rPr>
              <a:t>regardless</a:t>
            </a:r>
            <a:r>
              <a:rPr lang="nb-NO" sz="2400" dirty="0">
                <a:solidFill>
                  <a:schemeClr val="tx1"/>
                </a:solidFill>
              </a:rPr>
              <a:t> </a:t>
            </a:r>
            <a:r>
              <a:rPr lang="nb-NO" sz="2400" dirty="0" err="1">
                <a:solidFill>
                  <a:schemeClr val="tx1"/>
                </a:solidFill>
              </a:rPr>
              <a:t>of</a:t>
            </a:r>
            <a:r>
              <a:rPr lang="nb-NO" sz="2400" dirty="0">
                <a:solidFill>
                  <a:schemeClr val="tx1"/>
                </a:solidFill>
              </a:rPr>
              <a:t>, for </a:t>
            </a:r>
            <a:r>
              <a:rPr lang="nb-NO" sz="2400" dirty="0" err="1">
                <a:solidFill>
                  <a:schemeClr val="tx1"/>
                </a:solidFill>
              </a:rPr>
              <a:t>instance</a:t>
            </a:r>
            <a:r>
              <a:rPr lang="nb-NO" sz="2400" dirty="0">
                <a:solidFill>
                  <a:schemeClr val="tx1"/>
                </a:solidFill>
              </a:rPr>
              <a:t>:</a:t>
            </a:r>
          </a:p>
        </p:txBody>
      </p:sp>
      <p:sp>
        <p:nvSpPr>
          <p:cNvPr id="2" name="Rektangel 1">
            <a:extLst>
              <a:ext uri="{FF2B5EF4-FFF2-40B4-BE49-F238E27FC236}">
                <a16:creationId xmlns:a16="http://schemas.microsoft.com/office/drawing/2014/main" id="{C758C88B-C4E9-534F-9FC9-7B0B9D3DE2F7}"/>
              </a:ext>
            </a:extLst>
          </p:cNvPr>
          <p:cNvSpPr/>
          <p:nvPr/>
        </p:nvSpPr>
        <p:spPr>
          <a:xfrm>
            <a:off x="4740265" y="3425560"/>
            <a:ext cx="2942064" cy="2569293"/>
          </a:xfrm>
          <a:prstGeom prst="rect">
            <a:avLst/>
          </a:prstGeom>
        </p:spPr>
        <p:txBody>
          <a:bodyPr wrap="square" numCol="1">
            <a:spAutoFit/>
          </a:bodyPr>
          <a:lstStyle/>
          <a:p>
            <a:pPr>
              <a:spcAft>
                <a:spcPts val="600"/>
              </a:spcAft>
            </a:pPr>
            <a:r>
              <a:rPr lang="nb-NO" sz="2400" b="1" err="1"/>
              <a:t>Ethnicity</a:t>
            </a:r>
            <a:r>
              <a:rPr lang="nb-NO" sz="2400" b="1"/>
              <a:t> and </a:t>
            </a:r>
            <a:r>
              <a:rPr lang="nb-NO" sz="2400" b="1" err="1"/>
              <a:t>nationality</a:t>
            </a:r>
            <a:endParaRPr lang="nb-NO" sz="2400" b="1"/>
          </a:p>
          <a:p>
            <a:pPr>
              <a:lnSpc>
                <a:spcPct val="229000"/>
              </a:lnSpc>
              <a:spcAft>
                <a:spcPts val="600"/>
              </a:spcAft>
            </a:pPr>
            <a:r>
              <a:rPr lang="nb-NO" sz="2400" b="1" err="1"/>
              <a:t>Political</a:t>
            </a:r>
            <a:r>
              <a:rPr lang="nb-NO" sz="2400" b="1"/>
              <a:t> </a:t>
            </a:r>
            <a:r>
              <a:rPr lang="nb-NO" sz="2400" b="1" err="1"/>
              <a:t>standing</a:t>
            </a:r>
            <a:endParaRPr lang="nb-NO" sz="2400" b="1"/>
          </a:p>
          <a:p>
            <a:pPr>
              <a:spcAft>
                <a:spcPts val="600"/>
              </a:spcAft>
            </a:pPr>
            <a:r>
              <a:rPr lang="nb-NO" sz="2400" b="1" err="1"/>
              <a:t>Social</a:t>
            </a:r>
            <a:r>
              <a:rPr lang="nb-NO" sz="2400" b="1"/>
              <a:t> </a:t>
            </a:r>
            <a:r>
              <a:rPr lang="nb-NO" sz="2400" b="1" err="1"/>
              <a:t>background</a:t>
            </a:r>
            <a:r>
              <a:rPr lang="nb-NO" sz="2400" b="1"/>
              <a:t> and </a:t>
            </a:r>
            <a:r>
              <a:rPr lang="nb-NO" sz="2400" b="1" err="1"/>
              <a:t>language</a:t>
            </a:r>
            <a:endParaRPr lang="nb-NO" sz="2400" b="1"/>
          </a:p>
        </p:txBody>
      </p:sp>
      <p:sp>
        <p:nvSpPr>
          <p:cNvPr id="6" name="Rektangel 5">
            <a:extLst>
              <a:ext uri="{FF2B5EF4-FFF2-40B4-BE49-F238E27FC236}">
                <a16:creationId xmlns:a16="http://schemas.microsoft.com/office/drawing/2014/main" id="{35AE7546-E150-CB44-89F0-D139C741CC9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E4C65013-DD53-004C-A908-728D242915B7}"/>
              </a:ext>
            </a:extLst>
          </p:cNvPr>
          <p:cNvSpPr/>
          <p:nvPr/>
        </p:nvSpPr>
        <p:spPr>
          <a:xfrm>
            <a:off x="1689317" y="3511198"/>
            <a:ext cx="1864919" cy="2483655"/>
          </a:xfrm>
          <a:prstGeom prst="rect">
            <a:avLst/>
          </a:prstGeom>
        </p:spPr>
        <p:txBody>
          <a:bodyPr wrap="square" numCol="1">
            <a:spAutoFit/>
          </a:bodyPr>
          <a:lstStyle/>
          <a:p>
            <a:r>
              <a:rPr lang="nb-NO" sz="2400" b="1"/>
              <a:t>Religion and </a:t>
            </a:r>
            <a:r>
              <a:rPr lang="nb-NO" sz="2400" b="1" err="1"/>
              <a:t>faith</a:t>
            </a:r>
            <a:endParaRPr lang="nb-NO" sz="2400" b="1"/>
          </a:p>
          <a:p>
            <a:pPr>
              <a:lnSpc>
                <a:spcPct val="229000"/>
              </a:lnSpc>
              <a:spcAft>
                <a:spcPts val="600"/>
              </a:spcAft>
            </a:pPr>
            <a:r>
              <a:rPr lang="nb-NO" sz="2400" b="1" err="1"/>
              <a:t>Gender</a:t>
            </a:r>
            <a:endParaRPr lang="nb-NO" sz="2400" b="1"/>
          </a:p>
          <a:p>
            <a:pPr>
              <a:spcAft>
                <a:spcPts val="600"/>
              </a:spcAft>
            </a:pPr>
            <a:r>
              <a:rPr lang="nb-NO" sz="2400" b="1" err="1"/>
              <a:t>Functional</a:t>
            </a:r>
            <a:r>
              <a:rPr lang="nb-NO" sz="2400" b="1"/>
              <a:t> </a:t>
            </a:r>
            <a:r>
              <a:rPr lang="nb-NO" sz="2400" b="1" err="1"/>
              <a:t>ability</a:t>
            </a:r>
            <a:endParaRPr lang="nb-NO" sz="2400" b="1"/>
          </a:p>
        </p:txBody>
      </p:sp>
      <p:sp>
        <p:nvSpPr>
          <p:cNvPr id="12" name="Rektangel 11">
            <a:extLst>
              <a:ext uri="{FF2B5EF4-FFF2-40B4-BE49-F238E27FC236}">
                <a16:creationId xmlns:a16="http://schemas.microsoft.com/office/drawing/2014/main" id="{94FEEDCE-F20B-134F-BB85-94BA38A183FF}"/>
              </a:ext>
            </a:extLst>
          </p:cNvPr>
          <p:cNvSpPr/>
          <p:nvPr/>
        </p:nvSpPr>
        <p:spPr>
          <a:xfrm>
            <a:off x="8414497" y="3425560"/>
            <a:ext cx="3177307" cy="2534989"/>
          </a:xfrm>
          <a:prstGeom prst="rect">
            <a:avLst/>
          </a:prstGeom>
        </p:spPr>
        <p:txBody>
          <a:bodyPr wrap="square" numCol="1">
            <a:spAutoFit/>
          </a:bodyPr>
          <a:lstStyle/>
          <a:p>
            <a:pPr>
              <a:spcAft>
                <a:spcPts val="600"/>
              </a:spcAft>
            </a:pPr>
            <a:r>
              <a:rPr lang="nb-NO" sz="2400" b="1" dirty="0" err="1"/>
              <a:t>Sexual</a:t>
            </a:r>
            <a:r>
              <a:rPr lang="nb-NO" sz="2400" b="1" dirty="0"/>
              <a:t> </a:t>
            </a:r>
            <a:r>
              <a:rPr lang="nb-NO" sz="2400" b="1" dirty="0" err="1"/>
              <a:t>orientation</a:t>
            </a:r>
            <a:r>
              <a:rPr lang="nb-NO" sz="2400" b="1" dirty="0"/>
              <a:t> and </a:t>
            </a:r>
            <a:r>
              <a:rPr lang="nb-NO" sz="2400" b="1" dirty="0" err="1"/>
              <a:t>gender</a:t>
            </a:r>
            <a:r>
              <a:rPr lang="nb-NO" sz="2400" b="1" dirty="0"/>
              <a:t> </a:t>
            </a:r>
            <a:r>
              <a:rPr lang="nb-NO" sz="2400" b="1" dirty="0" err="1"/>
              <a:t>identity</a:t>
            </a:r>
            <a:endParaRPr lang="nb-NO" sz="2400" b="1" dirty="0"/>
          </a:p>
          <a:p>
            <a:pPr>
              <a:lnSpc>
                <a:spcPct val="229000"/>
              </a:lnSpc>
              <a:spcAft>
                <a:spcPts val="600"/>
              </a:spcAft>
            </a:pPr>
            <a:r>
              <a:rPr lang="nb-NO" sz="2400" b="1" dirty="0"/>
              <a:t>Age</a:t>
            </a:r>
          </a:p>
          <a:p>
            <a:pPr>
              <a:lnSpc>
                <a:spcPct val="229000"/>
              </a:lnSpc>
              <a:spcAft>
                <a:spcPts val="600"/>
              </a:spcAft>
            </a:pPr>
            <a:r>
              <a:rPr lang="nb-NO" sz="2400" b="1" dirty="0"/>
              <a:t>Health</a:t>
            </a:r>
          </a:p>
        </p:txBody>
      </p:sp>
      <p:sp>
        <p:nvSpPr>
          <p:cNvPr id="13" name="Tittel 5">
            <a:extLst>
              <a:ext uri="{FF2B5EF4-FFF2-40B4-BE49-F238E27FC236}">
                <a16:creationId xmlns:a16="http://schemas.microsoft.com/office/drawing/2014/main" id="{67A56D2C-D80B-65DA-D654-A70EA4AE7A7F}"/>
              </a:ext>
            </a:extLst>
          </p:cNvPr>
          <p:cNvSpPr txBox="1">
            <a:spLocks/>
          </p:cNvSpPr>
          <p:nvPr/>
        </p:nvSpPr>
        <p:spPr>
          <a:xfrm>
            <a:off x="4572000" y="529617"/>
            <a:ext cx="3934691" cy="551038"/>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AMNESTY BELIEVES</a:t>
            </a:r>
          </a:p>
        </p:txBody>
      </p:sp>
      <p:pic>
        <p:nvPicPr>
          <p:cNvPr id="4" name="Bilde 3">
            <a:extLst>
              <a:ext uri="{FF2B5EF4-FFF2-40B4-BE49-F238E27FC236}">
                <a16:creationId xmlns:a16="http://schemas.microsoft.com/office/drawing/2014/main" id="{69D833DB-7A4A-BABE-BFD5-D2EBA9A6C555}"/>
              </a:ext>
            </a:extLst>
          </p:cNvPr>
          <p:cNvPicPr>
            <a:picLocks noChangeAspect="1"/>
          </p:cNvPicPr>
          <p:nvPr/>
        </p:nvPicPr>
        <p:blipFill>
          <a:blip r:embed="rId3"/>
          <a:stretch>
            <a:fillRect/>
          </a:stretch>
        </p:blipFill>
        <p:spPr>
          <a:xfrm>
            <a:off x="1012095" y="3591289"/>
            <a:ext cx="538868" cy="660755"/>
          </a:xfrm>
          <a:prstGeom prst="rect">
            <a:avLst/>
          </a:prstGeom>
        </p:spPr>
      </p:pic>
      <p:pic>
        <p:nvPicPr>
          <p:cNvPr id="5" name="Bilde 4">
            <a:extLst>
              <a:ext uri="{FF2B5EF4-FFF2-40B4-BE49-F238E27FC236}">
                <a16:creationId xmlns:a16="http://schemas.microsoft.com/office/drawing/2014/main" id="{11D1D15C-F9BA-5FAD-A8C4-A0111CD654AF}"/>
              </a:ext>
            </a:extLst>
          </p:cNvPr>
          <p:cNvPicPr>
            <a:picLocks noChangeAspect="1"/>
          </p:cNvPicPr>
          <p:nvPr/>
        </p:nvPicPr>
        <p:blipFill>
          <a:blip r:embed="rId4"/>
          <a:stretch>
            <a:fillRect/>
          </a:stretch>
        </p:blipFill>
        <p:spPr>
          <a:xfrm>
            <a:off x="7716532" y="3432440"/>
            <a:ext cx="329027" cy="700055"/>
          </a:xfrm>
          <a:prstGeom prst="rect">
            <a:avLst/>
          </a:prstGeom>
        </p:spPr>
      </p:pic>
      <p:pic>
        <p:nvPicPr>
          <p:cNvPr id="7" name="Bilde 6">
            <a:extLst>
              <a:ext uri="{FF2B5EF4-FFF2-40B4-BE49-F238E27FC236}">
                <a16:creationId xmlns:a16="http://schemas.microsoft.com/office/drawing/2014/main" id="{FD390359-C485-C00A-BF2C-DC1AE47F2B6A}"/>
              </a:ext>
            </a:extLst>
          </p:cNvPr>
          <p:cNvPicPr>
            <a:picLocks noChangeAspect="1"/>
          </p:cNvPicPr>
          <p:nvPr/>
        </p:nvPicPr>
        <p:blipFill>
          <a:blip r:embed="rId5"/>
          <a:stretch>
            <a:fillRect/>
          </a:stretch>
        </p:blipFill>
        <p:spPr>
          <a:xfrm>
            <a:off x="965956" y="4462061"/>
            <a:ext cx="585007" cy="629267"/>
          </a:xfrm>
          <a:prstGeom prst="rect">
            <a:avLst/>
          </a:prstGeom>
        </p:spPr>
      </p:pic>
      <p:pic>
        <p:nvPicPr>
          <p:cNvPr id="8" name="Bilde 7">
            <a:extLst>
              <a:ext uri="{FF2B5EF4-FFF2-40B4-BE49-F238E27FC236}">
                <a16:creationId xmlns:a16="http://schemas.microsoft.com/office/drawing/2014/main" id="{656D6060-CDD6-7AE1-F7AF-2EFE924AC534}"/>
              </a:ext>
            </a:extLst>
          </p:cNvPr>
          <p:cNvPicPr>
            <a:picLocks noChangeAspect="1"/>
          </p:cNvPicPr>
          <p:nvPr/>
        </p:nvPicPr>
        <p:blipFill>
          <a:blip r:embed="rId6"/>
          <a:stretch>
            <a:fillRect/>
          </a:stretch>
        </p:blipFill>
        <p:spPr>
          <a:xfrm>
            <a:off x="3721176" y="3623747"/>
            <a:ext cx="628298" cy="628298"/>
          </a:xfrm>
          <a:prstGeom prst="rect">
            <a:avLst/>
          </a:prstGeom>
        </p:spPr>
      </p:pic>
      <p:pic>
        <p:nvPicPr>
          <p:cNvPr id="14" name="Bilde 13">
            <a:extLst>
              <a:ext uri="{FF2B5EF4-FFF2-40B4-BE49-F238E27FC236}">
                <a16:creationId xmlns:a16="http://schemas.microsoft.com/office/drawing/2014/main" id="{8582A3E9-A012-A1EE-AE3A-58C9E48D8E88}"/>
              </a:ext>
            </a:extLst>
          </p:cNvPr>
          <p:cNvPicPr>
            <a:picLocks noChangeAspect="1"/>
          </p:cNvPicPr>
          <p:nvPr/>
        </p:nvPicPr>
        <p:blipFill>
          <a:blip r:embed="rId7"/>
          <a:stretch>
            <a:fillRect/>
          </a:stretch>
        </p:blipFill>
        <p:spPr>
          <a:xfrm>
            <a:off x="3745559" y="4484633"/>
            <a:ext cx="628298" cy="542171"/>
          </a:xfrm>
          <a:prstGeom prst="rect">
            <a:avLst/>
          </a:prstGeom>
        </p:spPr>
      </p:pic>
      <p:pic>
        <p:nvPicPr>
          <p:cNvPr id="15" name="Bilde 14">
            <a:extLst>
              <a:ext uri="{FF2B5EF4-FFF2-40B4-BE49-F238E27FC236}">
                <a16:creationId xmlns:a16="http://schemas.microsoft.com/office/drawing/2014/main" id="{1E9BF14B-2C2F-5BCA-F371-3E7B4B8CF2EE}"/>
              </a:ext>
            </a:extLst>
          </p:cNvPr>
          <p:cNvPicPr>
            <a:picLocks noChangeAspect="1"/>
          </p:cNvPicPr>
          <p:nvPr/>
        </p:nvPicPr>
        <p:blipFill>
          <a:blip r:embed="rId8"/>
          <a:stretch>
            <a:fillRect/>
          </a:stretch>
        </p:blipFill>
        <p:spPr>
          <a:xfrm>
            <a:off x="985689" y="5233652"/>
            <a:ext cx="585007" cy="667113"/>
          </a:xfrm>
          <a:prstGeom prst="rect">
            <a:avLst/>
          </a:prstGeom>
        </p:spPr>
      </p:pic>
      <p:pic>
        <p:nvPicPr>
          <p:cNvPr id="16" name="Bilde 15">
            <a:extLst>
              <a:ext uri="{FF2B5EF4-FFF2-40B4-BE49-F238E27FC236}">
                <a16:creationId xmlns:a16="http://schemas.microsoft.com/office/drawing/2014/main" id="{55F43C89-6D8E-709E-86F3-D29653B131A7}"/>
              </a:ext>
            </a:extLst>
          </p:cNvPr>
          <p:cNvPicPr>
            <a:picLocks noChangeAspect="1"/>
          </p:cNvPicPr>
          <p:nvPr/>
        </p:nvPicPr>
        <p:blipFill>
          <a:blip r:embed="rId9"/>
          <a:stretch>
            <a:fillRect/>
          </a:stretch>
        </p:blipFill>
        <p:spPr>
          <a:xfrm>
            <a:off x="3659132" y="5299818"/>
            <a:ext cx="690342" cy="501745"/>
          </a:xfrm>
          <a:prstGeom prst="rect">
            <a:avLst/>
          </a:prstGeom>
        </p:spPr>
      </p:pic>
      <p:pic>
        <p:nvPicPr>
          <p:cNvPr id="17" name="Bilde 16">
            <a:extLst>
              <a:ext uri="{FF2B5EF4-FFF2-40B4-BE49-F238E27FC236}">
                <a16:creationId xmlns:a16="http://schemas.microsoft.com/office/drawing/2014/main" id="{208E7FE0-95CD-F5E2-6284-14E222BFF773}"/>
              </a:ext>
            </a:extLst>
          </p:cNvPr>
          <p:cNvPicPr>
            <a:picLocks noChangeAspect="1"/>
          </p:cNvPicPr>
          <p:nvPr/>
        </p:nvPicPr>
        <p:blipFill>
          <a:blip r:embed="rId10"/>
          <a:stretch>
            <a:fillRect/>
          </a:stretch>
        </p:blipFill>
        <p:spPr>
          <a:xfrm>
            <a:off x="7694860" y="4484633"/>
            <a:ext cx="372370" cy="700056"/>
          </a:xfrm>
          <a:prstGeom prst="rect">
            <a:avLst/>
          </a:prstGeom>
        </p:spPr>
      </p:pic>
      <p:pic>
        <p:nvPicPr>
          <p:cNvPr id="18" name="Bilde 17">
            <a:extLst>
              <a:ext uri="{FF2B5EF4-FFF2-40B4-BE49-F238E27FC236}">
                <a16:creationId xmlns:a16="http://schemas.microsoft.com/office/drawing/2014/main" id="{E45DDE50-33C0-0A1F-3239-260D211F5514}"/>
              </a:ext>
            </a:extLst>
          </p:cNvPr>
          <p:cNvPicPr>
            <a:picLocks noChangeAspect="1"/>
          </p:cNvPicPr>
          <p:nvPr/>
        </p:nvPicPr>
        <p:blipFill>
          <a:blip r:embed="rId11"/>
          <a:stretch>
            <a:fillRect/>
          </a:stretch>
        </p:blipFill>
        <p:spPr>
          <a:xfrm>
            <a:off x="7662242" y="5483543"/>
            <a:ext cx="417222" cy="417222"/>
          </a:xfrm>
          <a:prstGeom prst="rect">
            <a:avLst/>
          </a:prstGeom>
        </p:spPr>
      </p:pic>
    </p:spTree>
    <p:extLst>
      <p:ext uri="{BB962C8B-B14F-4D97-AF65-F5344CB8AC3E}">
        <p14:creationId xmlns:p14="http://schemas.microsoft.com/office/powerpoint/2010/main" val="3964663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5" name="Tittel 1">
            <a:extLst>
              <a:ext uri="{FF2B5EF4-FFF2-40B4-BE49-F238E27FC236}">
                <a16:creationId xmlns:a16="http://schemas.microsoft.com/office/drawing/2014/main" id="{F964C4E8-0C4B-E448-9BB7-6409AEB8C992}"/>
              </a:ext>
            </a:extLst>
          </p:cNvPr>
          <p:cNvSpPr txBox="1">
            <a:spLocks/>
          </p:cNvSpPr>
          <p:nvPr/>
        </p:nvSpPr>
        <p:spPr>
          <a:xfrm>
            <a:off x="1978025" y="2695574"/>
            <a:ext cx="8235951" cy="19335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err="1">
                <a:solidFill>
                  <a:schemeClr val="tx1"/>
                </a:solidFill>
                <a:latin typeface="+mj-lt"/>
              </a:rPr>
              <a:t>What</a:t>
            </a:r>
            <a:r>
              <a:rPr lang="nb-NO" b="0">
                <a:solidFill>
                  <a:schemeClr val="tx1"/>
                </a:solidFill>
                <a:latin typeface="+mj-lt"/>
              </a:rPr>
              <a:t> </a:t>
            </a:r>
            <a:r>
              <a:rPr lang="nb-NO" b="0" err="1">
                <a:solidFill>
                  <a:schemeClr val="tx1"/>
                </a:solidFill>
                <a:latin typeface="+mj-lt"/>
              </a:rPr>
              <a:t>can</a:t>
            </a:r>
            <a:r>
              <a:rPr lang="nb-NO" b="0">
                <a:solidFill>
                  <a:schemeClr val="tx1"/>
                </a:solidFill>
                <a:latin typeface="+mj-lt"/>
              </a:rPr>
              <a:t> </a:t>
            </a:r>
            <a:r>
              <a:rPr lang="nb-NO" b="0" err="1">
                <a:solidFill>
                  <a:schemeClr val="tx1"/>
                </a:solidFill>
                <a:latin typeface="+mj-lt"/>
              </a:rPr>
              <a:t>you</a:t>
            </a:r>
            <a:r>
              <a:rPr lang="nb-NO" b="0">
                <a:solidFill>
                  <a:schemeClr val="tx1"/>
                </a:solidFill>
                <a:latin typeface="+mj-lt"/>
              </a:rPr>
              <a:t> do to </a:t>
            </a:r>
            <a:r>
              <a:rPr lang="nb-NO" b="0" err="1">
                <a:solidFill>
                  <a:schemeClr val="tx1"/>
                </a:solidFill>
                <a:latin typeface="+mj-lt"/>
              </a:rPr>
              <a:t>prevent</a:t>
            </a:r>
            <a:r>
              <a:rPr lang="nb-NO" b="0">
                <a:solidFill>
                  <a:schemeClr val="tx1"/>
                </a:solidFill>
                <a:latin typeface="+mj-lt"/>
              </a:rPr>
              <a:t> </a:t>
            </a:r>
            <a:r>
              <a:rPr lang="nb-NO" b="0" err="1">
                <a:solidFill>
                  <a:schemeClr val="tx1"/>
                </a:solidFill>
                <a:latin typeface="+mj-lt"/>
              </a:rPr>
              <a:t>racism</a:t>
            </a:r>
            <a:r>
              <a:rPr lang="nb-NO" b="0">
                <a:solidFill>
                  <a:schemeClr val="tx1"/>
                </a:solidFill>
                <a:latin typeface="+mj-lt"/>
              </a:rPr>
              <a:t> and </a:t>
            </a:r>
            <a:r>
              <a:rPr lang="nb-NO" b="0" err="1">
                <a:solidFill>
                  <a:schemeClr val="tx1"/>
                </a:solidFill>
                <a:latin typeface="+mj-lt"/>
              </a:rPr>
              <a:t>discrimination</a:t>
            </a:r>
            <a:r>
              <a:rPr lang="nb-NO" b="0">
                <a:solidFill>
                  <a:schemeClr val="tx1"/>
                </a:solidFill>
                <a:latin typeface="+mj-lt"/>
              </a:rPr>
              <a:t>?</a:t>
            </a:r>
          </a:p>
        </p:txBody>
      </p:sp>
      <p:sp>
        <p:nvSpPr>
          <p:cNvPr id="4" name="Rektangel 3">
            <a:extLst>
              <a:ext uri="{FF2B5EF4-FFF2-40B4-BE49-F238E27FC236}">
                <a16:creationId xmlns:a16="http://schemas.microsoft.com/office/drawing/2014/main" id="{C2112014-13A3-AD4F-9269-CD747E71809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pic>
        <p:nvPicPr>
          <p:cNvPr id="3" name="Bilde 2" descr="Et bilde som inneholder natthimmel&#10;&#10;Automatisk generert beskrivelse">
            <a:extLst>
              <a:ext uri="{FF2B5EF4-FFF2-40B4-BE49-F238E27FC236}">
                <a16:creationId xmlns:a16="http://schemas.microsoft.com/office/drawing/2014/main" id="{B9AF9C8B-1A42-DB18-4690-8FD2EB3F9EDA}"/>
              </a:ext>
            </a:extLst>
          </p:cNvPr>
          <p:cNvPicPr>
            <a:picLocks noChangeAspect="1"/>
          </p:cNvPicPr>
          <p:nvPr/>
        </p:nvPicPr>
        <p:blipFill>
          <a:blip r:embed="rId3"/>
          <a:stretch>
            <a:fillRect/>
          </a:stretch>
        </p:blipFill>
        <p:spPr>
          <a:xfrm>
            <a:off x="11047546" y="5829579"/>
            <a:ext cx="707973" cy="707973"/>
          </a:xfrm>
          <a:prstGeom prst="rect">
            <a:avLst/>
          </a:prstGeom>
        </p:spPr>
      </p:pic>
      <p:pic>
        <p:nvPicPr>
          <p:cNvPr id="2" name="Bilde 1" descr="Et bilde som inneholder mørk, natthimmel&#10;&#10;Automatisk generert beskrivelse">
            <a:extLst>
              <a:ext uri="{FF2B5EF4-FFF2-40B4-BE49-F238E27FC236}">
                <a16:creationId xmlns:a16="http://schemas.microsoft.com/office/drawing/2014/main" id="{84E701DE-F961-1CCB-8712-124CFD43CB0D}"/>
              </a:ext>
            </a:extLst>
          </p:cNvPr>
          <p:cNvPicPr>
            <a:picLocks noChangeAspect="1"/>
          </p:cNvPicPr>
          <p:nvPr/>
        </p:nvPicPr>
        <p:blipFill>
          <a:blip r:embed="rId4"/>
          <a:stretch>
            <a:fillRect/>
          </a:stretch>
        </p:blipFill>
        <p:spPr>
          <a:xfrm>
            <a:off x="327132" y="5790114"/>
            <a:ext cx="944285" cy="786904"/>
          </a:xfrm>
          <a:prstGeom prst="rect">
            <a:avLst/>
          </a:prstGeom>
        </p:spPr>
      </p:pic>
    </p:spTree>
    <p:extLst>
      <p:ext uri="{BB962C8B-B14F-4D97-AF65-F5344CB8AC3E}">
        <p14:creationId xmlns:p14="http://schemas.microsoft.com/office/powerpoint/2010/main" val="3992610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58A3FEF-A519-BE46-B003-51346F9F0B5C}"/>
              </a:ext>
            </a:extLst>
          </p:cNvPr>
          <p:cNvPicPr>
            <a:picLocks noChangeAspect="1"/>
          </p:cNvPicPr>
          <p:nvPr/>
        </p:nvPicPr>
        <p:blipFill rotWithShape="1">
          <a:blip r:embed="rId3"/>
          <a:srcRect l="8415" t="7747" r="1878" b="16544"/>
          <a:stretch/>
        </p:blipFill>
        <p:spPr>
          <a:xfrm>
            <a:off x="3068" y="0"/>
            <a:ext cx="12188932" cy="6857999"/>
          </a:xfrm>
          <a:prstGeom prst="rect">
            <a:avLst/>
          </a:prstGeom>
        </p:spPr>
      </p:pic>
      <p:sp>
        <p:nvSpPr>
          <p:cNvPr id="6" name="Tittel 5">
            <a:extLst>
              <a:ext uri="{FF2B5EF4-FFF2-40B4-BE49-F238E27FC236}">
                <a16:creationId xmlns:a16="http://schemas.microsoft.com/office/drawing/2014/main" id="{2A91575E-C406-B149-9EFB-348C1CA45B44}"/>
              </a:ext>
            </a:extLst>
          </p:cNvPr>
          <p:cNvSpPr>
            <a:spLocks noGrp="1"/>
          </p:cNvSpPr>
          <p:nvPr>
            <p:ph type="ctrTitle"/>
          </p:nvPr>
        </p:nvSpPr>
        <p:spPr>
          <a:xfrm>
            <a:off x="3743550" y="2679703"/>
            <a:ext cx="4704900" cy="1498591"/>
          </a:xfrm>
          <a:solidFill>
            <a:schemeClr val="tx2"/>
          </a:solidFill>
        </p:spPr>
        <p:txBody>
          <a:bodyPr anchor="ctr">
            <a:normAutofit/>
          </a:bodyPr>
          <a:lstStyle/>
          <a:p>
            <a:r>
              <a:rPr lang="nb-NO" sz="4400">
                <a:solidFill>
                  <a:schemeClr val="tx1"/>
                </a:solidFill>
              </a:rPr>
              <a:t>SUMMARY</a:t>
            </a:r>
          </a:p>
        </p:txBody>
      </p:sp>
      <p:sp>
        <p:nvSpPr>
          <p:cNvPr id="7" name="Rektangel 6">
            <a:extLst>
              <a:ext uri="{FF2B5EF4-FFF2-40B4-BE49-F238E27FC236}">
                <a16:creationId xmlns:a16="http://schemas.microsoft.com/office/drawing/2014/main" id="{DDA17AB1-CE94-8703-E492-2136EACB57EA}"/>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012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1705155" y="3044287"/>
            <a:ext cx="8781690" cy="7694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dirty="0">
                <a:solidFill>
                  <a:schemeClr val="tx1"/>
                </a:solidFill>
                <a:latin typeface="+mj-lt"/>
              </a:rPr>
              <a:t>Has </a:t>
            </a:r>
            <a:r>
              <a:rPr lang="nb-NO" b="0" dirty="0" err="1">
                <a:solidFill>
                  <a:schemeClr val="tx1"/>
                </a:solidFill>
                <a:latin typeface="+mj-lt"/>
              </a:rPr>
              <a:t>anyone</a:t>
            </a:r>
            <a:r>
              <a:rPr lang="nb-NO" b="0" dirty="0">
                <a:solidFill>
                  <a:schemeClr val="tx1"/>
                </a:solidFill>
                <a:latin typeface="+mj-lt"/>
              </a:rPr>
              <a:t> </a:t>
            </a:r>
            <a:r>
              <a:rPr lang="nb-NO" b="0" dirty="0" err="1">
                <a:solidFill>
                  <a:schemeClr val="tx1"/>
                </a:solidFill>
                <a:latin typeface="+mj-lt"/>
              </a:rPr>
              <a:t>changed</a:t>
            </a:r>
            <a:r>
              <a:rPr lang="nb-NO" b="0" dirty="0">
                <a:solidFill>
                  <a:schemeClr val="tx1"/>
                </a:solidFill>
                <a:latin typeface="+mj-lt"/>
              </a:rPr>
              <a:t> </a:t>
            </a:r>
            <a:r>
              <a:rPr lang="nb-NO" b="0" dirty="0" err="1">
                <a:solidFill>
                  <a:schemeClr val="tx1"/>
                </a:solidFill>
                <a:latin typeface="+mj-lt"/>
              </a:rPr>
              <a:t>their</a:t>
            </a:r>
            <a:r>
              <a:rPr lang="nb-NO" b="0" dirty="0">
                <a:solidFill>
                  <a:schemeClr val="tx1"/>
                </a:solidFill>
                <a:latin typeface="+mj-lt"/>
              </a:rPr>
              <a:t> </a:t>
            </a:r>
            <a:r>
              <a:rPr lang="nb-NO" b="0" dirty="0" err="1">
                <a:solidFill>
                  <a:schemeClr val="tx1"/>
                </a:solidFill>
                <a:latin typeface="+mj-lt"/>
              </a:rPr>
              <a:t>mind</a:t>
            </a:r>
            <a:r>
              <a:rPr lang="nb-NO" b="0" dirty="0">
                <a:solidFill>
                  <a:schemeClr val="tx1"/>
                </a:solidFill>
                <a:latin typeface="+mj-lt"/>
              </a:rPr>
              <a:t>?</a:t>
            </a:r>
          </a:p>
        </p:txBody>
      </p:sp>
      <p:sp>
        <p:nvSpPr>
          <p:cNvPr id="5" name="Rektangel 4">
            <a:extLst>
              <a:ext uri="{FF2B5EF4-FFF2-40B4-BE49-F238E27FC236}">
                <a16:creationId xmlns:a16="http://schemas.microsoft.com/office/drawing/2014/main" id="{37D8644B-890B-114A-8FA5-ABB7F740421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71799520-C617-2344-A14B-34B7A41710AF}"/>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2"/>
                </a:solidFill>
                <a:latin typeface="Arial" panose="020B0604020202020204" pitchFamily="34" charset="0"/>
                <a:cs typeface="Arial" panose="020B0604020202020204" pitchFamily="34" charset="0"/>
              </a:rPr>
              <a:t>Racism</a:t>
            </a:r>
            <a:r>
              <a:rPr lang="nb-NO" sz="1600" b="1">
                <a:solidFill>
                  <a:schemeClr val="tx2"/>
                </a:solidFill>
                <a:latin typeface="Arial" panose="020B0604020202020204" pitchFamily="34" charset="0"/>
                <a:cs typeface="Arial" panose="020B0604020202020204" pitchFamily="34" charset="0"/>
              </a:rPr>
              <a:t> and </a:t>
            </a:r>
            <a:r>
              <a:rPr lang="nb-NO" sz="1600" b="1" err="1">
                <a:solidFill>
                  <a:schemeClr val="tx2"/>
                </a:solidFill>
                <a:latin typeface="Arial" panose="020B0604020202020204" pitchFamily="34" charset="0"/>
                <a:cs typeface="Arial" panose="020B0604020202020204" pitchFamily="34" charset="0"/>
              </a:rPr>
              <a:t>discrimination</a:t>
            </a:r>
            <a:endParaRPr lang="nb-NO" sz="1600" b="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648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48219" y="2758679"/>
            <a:ext cx="5495561" cy="1340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dirty="0">
                <a:solidFill>
                  <a:schemeClr val="bg1">
                    <a:lumMod val="95000"/>
                  </a:schemeClr>
                </a:solidFill>
                <a:latin typeface="+mn-lt"/>
              </a:rPr>
              <a:t>A </a:t>
            </a:r>
            <a:r>
              <a:rPr lang="nb-NO" sz="5000" b="0" dirty="0" err="1">
                <a:solidFill>
                  <a:schemeClr val="bg1">
                    <a:lumMod val="95000"/>
                  </a:schemeClr>
                </a:solidFill>
                <a:latin typeface="+mn-lt"/>
              </a:rPr>
              <a:t>world</a:t>
            </a:r>
            <a:r>
              <a:rPr lang="nb-NO" sz="5000" b="0" dirty="0">
                <a:solidFill>
                  <a:schemeClr val="bg1">
                    <a:lumMod val="95000"/>
                  </a:schemeClr>
                </a:solidFill>
                <a:latin typeface="+mn-lt"/>
              </a:rPr>
              <a:t> </a:t>
            </a:r>
            <a:r>
              <a:rPr lang="nb-NO" sz="5000" b="0" dirty="0" err="1">
                <a:solidFill>
                  <a:schemeClr val="bg1">
                    <a:lumMod val="95000"/>
                  </a:schemeClr>
                </a:solidFill>
                <a:latin typeface="+mn-lt"/>
              </a:rPr>
              <a:t>without</a:t>
            </a:r>
            <a:r>
              <a:rPr lang="nb-NO" sz="5000" b="0" dirty="0">
                <a:solidFill>
                  <a:schemeClr val="bg1">
                    <a:lumMod val="95000"/>
                  </a:schemeClr>
                </a:solidFill>
                <a:latin typeface="+mn-lt"/>
              </a:rPr>
              <a:t> </a:t>
            </a:r>
            <a:r>
              <a:rPr lang="nb-NO" sz="5000" b="0" dirty="0" err="1">
                <a:solidFill>
                  <a:schemeClr val="bg1">
                    <a:lumMod val="95000"/>
                  </a:schemeClr>
                </a:solidFill>
                <a:latin typeface="+mn-lt"/>
              </a:rPr>
              <a:t>racism</a:t>
            </a:r>
            <a:r>
              <a:rPr lang="nb-NO" sz="5000" b="0" dirty="0">
                <a:solidFill>
                  <a:schemeClr val="bg1">
                    <a:lumMod val="95000"/>
                  </a:schemeClr>
                </a:solidFill>
                <a:latin typeface="+mn-lt"/>
              </a:rPr>
              <a:t> is </a:t>
            </a:r>
            <a:r>
              <a:rPr lang="nb-NO" sz="5000" b="0" dirty="0" err="1">
                <a:solidFill>
                  <a:schemeClr val="bg1">
                    <a:lumMod val="95000"/>
                  </a:schemeClr>
                </a:solidFill>
                <a:latin typeface="+mn-lt"/>
              </a:rPr>
              <a:t>possible</a:t>
            </a:r>
            <a:endParaRPr lang="nb-NO" sz="5000" b="0" dirty="0">
              <a:solidFill>
                <a:schemeClr val="bg1">
                  <a:lumMod val="95000"/>
                </a:schemeClr>
              </a:solidFill>
              <a:latin typeface="+mn-lt"/>
            </a:endParaRP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1"/>
                </a:solidFill>
                <a:latin typeface="Arial" panose="020B0604020202020204" pitchFamily="34" charset="0"/>
                <a:cs typeface="Arial" panose="020B0604020202020204" pitchFamily="34" charset="0"/>
              </a:rPr>
              <a:t>Racism</a:t>
            </a:r>
            <a:r>
              <a:rPr lang="nb-NO" sz="1600" b="1">
                <a:solidFill>
                  <a:schemeClr val="tx1"/>
                </a:solidFill>
                <a:latin typeface="Arial" panose="020B0604020202020204" pitchFamily="34" charset="0"/>
                <a:cs typeface="Arial" panose="020B0604020202020204" pitchFamily="34" charset="0"/>
              </a:rPr>
              <a:t> and </a:t>
            </a:r>
            <a:r>
              <a:rPr lang="nb-NO" sz="1600" b="1" err="1">
                <a:solidFill>
                  <a:schemeClr val="tx1"/>
                </a:solidFill>
                <a:latin typeface="Arial" panose="020B0604020202020204" pitchFamily="34" charset="0"/>
                <a:cs typeface="Arial" panose="020B0604020202020204" pitchFamily="34" charset="0"/>
              </a:rPr>
              <a:t>discrimination</a:t>
            </a:r>
            <a:endParaRPr lang="nb-NO" sz="1600" b="1">
              <a:solidFill>
                <a:schemeClr val="tx1"/>
              </a:solidFill>
              <a:latin typeface="Arial" panose="020B0604020202020204" pitchFamily="34" charset="0"/>
              <a:cs typeface="Arial" panose="020B0604020202020204" pitchFamily="34" charset="0"/>
            </a:endParaRPr>
          </a:p>
        </p:txBody>
      </p:sp>
      <p:sp>
        <p:nvSpPr>
          <p:cNvPr id="7" name="Tittel 5">
            <a:extLst>
              <a:ext uri="{FF2B5EF4-FFF2-40B4-BE49-F238E27FC236}">
                <a16:creationId xmlns:a16="http://schemas.microsoft.com/office/drawing/2014/main" id="{3E1831FB-849C-420F-90ED-2662C85EE312}"/>
              </a:ext>
            </a:extLst>
          </p:cNvPr>
          <p:cNvSpPr txBox="1">
            <a:spLocks/>
          </p:cNvSpPr>
          <p:nvPr/>
        </p:nvSpPr>
        <p:spPr>
          <a:xfrm>
            <a:off x="4868074" y="1272159"/>
            <a:ext cx="245585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STATEMENT</a:t>
            </a:r>
          </a:p>
        </p:txBody>
      </p:sp>
      <p:sp>
        <p:nvSpPr>
          <p:cNvPr id="2" name="Stjerne: 6 tagger 1">
            <a:extLst>
              <a:ext uri="{FF2B5EF4-FFF2-40B4-BE49-F238E27FC236}">
                <a16:creationId xmlns:a16="http://schemas.microsoft.com/office/drawing/2014/main" id="{F1E0E35E-A137-291C-D40B-309555C9DE2E}"/>
              </a:ext>
            </a:extLst>
          </p:cNvPr>
          <p:cNvSpPr/>
          <p:nvPr/>
        </p:nvSpPr>
        <p:spPr>
          <a:xfrm>
            <a:off x="11394709" y="6047640"/>
            <a:ext cx="457985" cy="542942"/>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90723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6A9E75-A9A1-F442-82C1-0A619B59B947}"/>
              </a:ext>
            </a:extLst>
          </p:cNvPr>
          <p:cNvSpPr/>
          <p:nvPr/>
        </p:nvSpPr>
        <p:spPr>
          <a:xfrm>
            <a:off x="3146423" y="1470544"/>
            <a:ext cx="5845177" cy="739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ACDE662-7F9E-D844-B02B-92E8A70BD9FA}"/>
              </a:ext>
            </a:extLst>
          </p:cNvPr>
          <p:cNvSpPr/>
          <p:nvPr/>
        </p:nvSpPr>
        <p:spPr>
          <a:xfrm>
            <a:off x="3752849" y="835718"/>
            <a:ext cx="4686300" cy="739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31EA8B59-C95F-3741-9462-DDC25D5722B9}"/>
              </a:ext>
            </a:extLst>
          </p:cNvPr>
          <p:cNvSpPr>
            <a:spLocks noGrp="1"/>
          </p:cNvSpPr>
          <p:nvPr>
            <p:ph idx="1"/>
          </p:nvPr>
        </p:nvSpPr>
        <p:spPr>
          <a:xfrm>
            <a:off x="939452" y="2548086"/>
            <a:ext cx="8220877" cy="3965447"/>
          </a:xfrm>
        </p:spPr>
        <p:txBody>
          <a:bodyPr/>
          <a:lstStyle/>
          <a:p>
            <a:pPr>
              <a:lnSpc>
                <a:spcPct val="100000"/>
              </a:lnSpc>
            </a:pPr>
            <a:r>
              <a:rPr lang="nb-NO" sz="2400" dirty="0" err="1">
                <a:solidFill>
                  <a:schemeClr val="tx1"/>
                </a:solidFill>
              </a:rPr>
              <a:t>Learn</a:t>
            </a:r>
            <a:r>
              <a:rPr lang="nb-NO" sz="2400" dirty="0">
                <a:solidFill>
                  <a:schemeClr val="tx1"/>
                </a:solidFill>
              </a:rPr>
              <a:t> more </a:t>
            </a:r>
            <a:r>
              <a:rPr lang="nb-NO" sz="2400" dirty="0" err="1">
                <a:solidFill>
                  <a:schemeClr val="tx1"/>
                </a:solidFill>
              </a:rPr>
              <a:t>about</a:t>
            </a:r>
            <a:r>
              <a:rPr lang="nb-NO" sz="2400" dirty="0">
                <a:solidFill>
                  <a:schemeClr val="tx1"/>
                </a:solidFill>
              </a:rPr>
              <a:t> </a:t>
            </a:r>
            <a:r>
              <a:rPr lang="nb-NO" sz="2400" dirty="0" err="1">
                <a:solidFill>
                  <a:schemeClr val="tx1"/>
                </a:solidFill>
              </a:rPr>
              <a:t>the</a:t>
            </a:r>
            <a:r>
              <a:rPr lang="nb-NO" sz="2400" dirty="0">
                <a:solidFill>
                  <a:schemeClr val="tx1"/>
                </a:solidFill>
              </a:rPr>
              <a:t> </a:t>
            </a:r>
            <a:r>
              <a:rPr lang="nb-NO" sz="2400" dirty="0" err="1">
                <a:solidFill>
                  <a:schemeClr val="tx1"/>
                </a:solidFill>
              </a:rPr>
              <a:t>topic</a:t>
            </a:r>
            <a:r>
              <a:rPr lang="nb-NO" sz="2400" dirty="0">
                <a:solidFill>
                  <a:schemeClr val="tx1"/>
                </a:solidFill>
              </a:rPr>
              <a:t> </a:t>
            </a:r>
            <a:r>
              <a:rPr lang="nb-NO" sz="2400" dirty="0">
                <a:solidFill>
                  <a:schemeClr val="tx1"/>
                </a:solidFill>
                <a:hlinkClick r:id="rId3"/>
              </a:rPr>
              <a:t>https://www.amnesty.org/en/what-we-do/discrimination/</a:t>
            </a:r>
            <a:endParaRPr lang="nb-NO" sz="2400" dirty="0">
              <a:solidFill>
                <a:schemeClr val="tx1"/>
              </a:solidFill>
            </a:endParaRPr>
          </a:p>
          <a:p>
            <a:pPr>
              <a:lnSpc>
                <a:spcPct val="100000"/>
              </a:lnSpc>
            </a:pPr>
            <a:r>
              <a:rPr lang="nb-NO" sz="2400" dirty="0" err="1">
                <a:solidFill>
                  <a:schemeClr val="tx1"/>
                </a:solidFill>
              </a:rPr>
              <a:t>Speak</a:t>
            </a:r>
            <a:r>
              <a:rPr lang="nb-NO" sz="2400" dirty="0">
                <a:solidFill>
                  <a:schemeClr val="tx1"/>
                </a:solidFill>
              </a:rPr>
              <a:t> up </a:t>
            </a:r>
            <a:r>
              <a:rPr lang="nb-NO" sz="2400" dirty="0" err="1">
                <a:solidFill>
                  <a:schemeClr val="tx1"/>
                </a:solidFill>
              </a:rPr>
              <a:t>when</a:t>
            </a:r>
            <a:r>
              <a:rPr lang="nb-NO" sz="2400" dirty="0">
                <a:solidFill>
                  <a:schemeClr val="tx1"/>
                </a:solidFill>
              </a:rPr>
              <a:t> </a:t>
            </a:r>
            <a:r>
              <a:rPr lang="nb-NO" sz="2400" dirty="0" err="1">
                <a:solidFill>
                  <a:schemeClr val="tx1"/>
                </a:solidFill>
              </a:rPr>
              <a:t>you</a:t>
            </a:r>
            <a:r>
              <a:rPr lang="nb-NO" sz="2400" dirty="0">
                <a:solidFill>
                  <a:schemeClr val="tx1"/>
                </a:solidFill>
              </a:rPr>
              <a:t> </a:t>
            </a:r>
            <a:r>
              <a:rPr lang="nb-NO" sz="2400" dirty="0" err="1">
                <a:solidFill>
                  <a:schemeClr val="tx1"/>
                </a:solidFill>
              </a:rPr>
              <a:t>witness</a:t>
            </a:r>
            <a:r>
              <a:rPr lang="nb-NO" sz="2400" dirty="0">
                <a:solidFill>
                  <a:schemeClr val="tx1"/>
                </a:solidFill>
              </a:rPr>
              <a:t> </a:t>
            </a:r>
            <a:r>
              <a:rPr lang="nb-NO" sz="2400" dirty="0" err="1">
                <a:solidFill>
                  <a:schemeClr val="tx1"/>
                </a:solidFill>
              </a:rPr>
              <a:t>discrimination</a:t>
            </a:r>
            <a:endParaRPr lang="nb-NO" sz="2400" dirty="0">
              <a:solidFill>
                <a:schemeClr val="tx1"/>
              </a:solidFill>
            </a:endParaRPr>
          </a:p>
          <a:p>
            <a:pPr algn="just">
              <a:lnSpc>
                <a:spcPct val="100000"/>
              </a:lnSpc>
            </a:pPr>
            <a:r>
              <a:rPr lang="nb-NO" sz="2400" dirty="0" err="1">
                <a:solidFill>
                  <a:schemeClr val="tx1"/>
                </a:solidFill>
              </a:rPr>
              <a:t>Discuss</a:t>
            </a:r>
            <a:r>
              <a:rPr lang="nb-NO" sz="2400" dirty="0">
                <a:solidFill>
                  <a:schemeClr val="tx1"/>
                </a:solidFill>
              </a:rPr>
              <a:t> </a:t>
            </a:r>
            <a:r>
              <a:rPr lang="nb-NO" sz="2400" dirty="0" err="1">
                <a:solidFill>
                  <a:schemeClr val="tx1"/>
                </a:solidFill>
              </a:rPr>
              <a:t>racism</a:t>
            </a:r>
            <a:r>
              <a:rPr lang="nb-NO" sz="2400" dirty="0">
                <a:solidFill>
                  <a:schemeClr val="tx1"/>
                </a:solidFill>
              </a:rPr>
              <a:t> and </a:t>
            </a:r>
            <a:r>
              <a:rPr lang="nb-NO" sz="2400" dirty="0" err="1">
                <a:solidFill>
                  <a:schemeClr val="tx1"/>
                </a:solidFill>
              </a:rPr>
              <a:t>discrimination</a:t>
            </a:r>
            <a:r>
              <a:rPr lang="nb-NO" sz="2400" dirty="0">
                <a:solidFill>
                  <a:schemeClr val="tx1"/>
                </a:solidFill>
              </a:rPr>
              <a:t> in </a:t>
            </a:r>
            <a:r>
              <a:rPr lang="nb-NO" sz="2400" dirty="0" err="1">
                <a:solidFill>
                  <a:schemeClr val="tx1"/>
                </a:solidFill>
              </a:rPr>
              <a:t>your</a:t>
            </a:r>
            <a:r>
              <a:rPr lang="nb-NO" sz="2400" dirty="0">
                <a:solidFill>
                  <a:schemeClr val="tx1"/>
                </a:solidFill>
              </a:rPr>
              <a:t> </a:t>
            </a:r>
            <a:r>
              <a:rPr lang="nb-NO" sz="2400" dirty="0" err="1">
                <a:solidFill>
                  <a:schemeClr val="tx1"/>
                </a:solidFill>
              </a:rPr>
              <a:t>community</a:t>
            </a:r>
            <a:endParaRPr lang="nb-NO" sz="2400" dirty="0">
              <a:solidFill>
                <a:schemeClr val="tx1"/>
              </a:solidFill>
            </a:endParaRPr>
          </a:p>
          <a:p>
            <a:pPr algn="just">
              <a:lnSpc>
                <a:spcPct val="100000"/>
              </a:lnSpc>
            </a:pPr>
            <a:r>
              <a:rPr lang="nb-NO" sz="2400" dirty="0" err="1">
                <a:solidFill>
                  <a:schemeClr val="tx1"/>
                </a:solidFill>
              </a:rPr>
              <a:t>Become</a:t>
            </a:r>
            <a:r>
              <a:rPr lang="nb-NO" sz="2400" dirty="0">
                <a:solidFill>
                  <a:schemeClr val="tx1"/>
                </a:solidFill>
              </a:rPr>
              <a:t> a </a:t>
            </a:r>
            <a:r>
              <a:rPr lang="nb-NO" sz="2400" dirty="0" err="1">
                <a:solidFill>
                  <a:schemeClr val="tx1"/>
                </a:solidFill>
              </a:rPr>
              <a:t>member</a:t>
            </a:r>
            <a:r>
              <a:rPr lang="nb-NO" sz="2400" dirty="0">
                <a:solidFill>
                  <a:schemeClr val="tx1"/>
                </a:solidFill>
              </a:rPr>
              <a:t> </a:t>
            </a:r>
            <a:r>
              <a:rPr lang="nb-NO" sz="2400" dirty="0" err="1">
                <a:solidFill>
                  <a:schemeClr val="tx1"/>
                </a:solidFill>
              </a:rPr>
              <a:t>of</a:t>
            </a:r>
            <a:r>
              <a:rPr lang="nb-NO" sz="2400" dirty="0">
                <a:solidFill>
                  <a:schemeClr val="tx1"/>
                </a:solidFill>
              </a:rPr>
              <a:t> an </a:t>
            </a:r>
            <a:r>
              <a:rPr lang="nb-NO" sz="2400" dirty="0" err="1">
                <a:solidFill>
                  <a:schemeClr val="tx1"/>
                </a:solidFill>
              </a:rPr>
              <a:t>organisation</a:t>
            </a:r>
            <a:r>
              <a:rPr lang="nb-NO" sz="2400" dirty="0">
                <a:solidFill>
                  <a:schemeClr val="tx1"/>
                </a:solidFill>
              </a:rPr>
              <a:t> </a:t>
            </a:r>
            <a:r>
              <a:rPr lang="nb-NO" sz="2400" dirty="0" err="1">
                <a:solidFill>
                  <a:schemeClr val="tx1"/>
                </a:solidFill>
              </a:rPr>
              <a:t>that</a:t>
            </a:r>
            <a:r>
              <a:rPr lang="nb-NO" sz="2400" dirty="0">
                <a:solidFill>
                  <a:schemeClr val="tx1"/>
                </a:solidFill>
              </a:rPr>
              <a:t> </a:t>
            </a:r>
            <a:r>
              <a:rPr lang="nb-NO" sz="2400" dirty="0" err="1">
                <a:solidFill>
                  <a:schemeClr val="tx1"/>
                </a:solidFill>
              </a:rPr>
              <a:t>works</a:t>
            </a:r>
            <a:r>
              <a:rPr lang="nb-NO" sz="2400" dirty="0">
                <a:solidFill>
                  <a:schemeClr val="tx1"/>
                </a:solidFill>
              </a:rPr>
              <a:t> to </a:t>
            </a:r>
            <a:r>
              <a:rPr lang="nb-NO" sz="2400" dirty="0" err="1">
                <a:solidFill>
                  <a:schemeClr val="tx1"/>
                </a:solidFill>
              </a:rPr>
              <a:t>combat</a:t>
            </a:r>
            <a:r>
              <a:rPr lang="nb-NO" sz="2400" dirty="0">
                <a:solidFill>
                  <a:schemeClr val="tx1"/>
                </a:solidFill>
              </a:rPr>
              <a:t> </a:t>
            </a:r>
            <a:r>
              <a:rPr lang="nb-NO" sz="2400" dirty="0" err="1">
                <a:solidFill>
                  <a:schemeClr val="tx1"/>
                </a:solidFill>
              </a:rPr>
              <a:t>racism</a:t>
            </a:r>
            <a:r>
              <a:rPr lang="nb-NO" sz="2400" dirty="0">
                <a:solidFill>
                  <a:schemeClr val="tx1"/>
                </a:solidFill>
              </a:rPr>
              <a:t> and </a:t>
            </a:r>
            <a:r>
              <a:rPr lang="nb-NO" sz="2400" dirty="0" err="1">
                <a:solidFill>
                  <a:schemeClr val="tx1"/>
                </a:solidFill>
              </a:rPr>
              <a:t>discrimination</a:t>
            </a:r>
            <a:endParaRPr lang="nb-NO" sz="2400" dirty="0">
              <a:solidFill>
                <a:schemeClr val="tx1"/>
              </a:solidFill>
            </a:endParaRPr>
          </a:p>
          <a:p>
            <a:pPr algn="just">
              <a:lnSpc>
                <a:spcPct val="100000"/>
              </a:lnSpc>
            </a:pPr>
            <a:r>
              <a:rPr lang="nb-NO" sz="2400" dirty="0" err="1">
                <a:solidFill>
                  <a:schemeClr val="tx1"/>
                </a:solidFill>
              </a:rPr>
              <a:t>You</a:t>
            </a:r>
            <a:r>
              <a:rPr lang="nb-NO" sz="2400" dirty="0">
                <a:solidFill>
                  <a:schemeClr val="tx1"/>
                </a:solidFill>
              </a:rPr>
              <a:t> </a:t>
            </a:r>
            <a:r>
              <a:rPr lang="nb-NO" sz="2400" dirty="0" err="1">
                <a:solidFill>
                  <a:schemeClr val="tx1"/>
                </a:solidFill>
              </a:rPr>
              <a:t>can</a:t>
            </a:r>
            <a:r>
              <a:rPr lang="nb-NO" sz="2400" dirty="0">
                <a:solidFill>
                  <a:schemeClr val="tx1"/>
                </a:solidFill>
              </a:rPr>
              <a:t> report </a:t>
            </a:r>
            <a:r>
              <a:rPr lang="nb-NO" sz="2400" dirty="0" err="1">
                <a:solidFill>
                  <a:schemeClr val="tx1"/>
                </a:solidFill>
              </a:rPr>
              <a:t>any</a:t>
            </a:r>
            <a:r>
              <a:rPr lang="nb-NO" sz="2400" dirty="0">
                <a:solidFill>
                  <a:schemeClr val="tx1"/>
                </a:solidFill>
              </a:rPr>
              <a:t> </a:t>
            </a:r>
            <a:r>
              <a:rPr lang="nb-NO" sz="2400" dirty="0" err="1">
                <a:solidFill>
                  <a:schemeClr val="tx1"/>
                </a:solidFill>
              </a:rPr>
              <a:t>experienced</a:t>
            </a:r>
            <a:r>
              <a:rPr lang="nb-NO" sz="2400" dirty="0">
                <a:solidFill>
                  <a:schemeClr val="tx1"/>
                </a:solidFill>
              </a:rPr>
              <a:t> or </a:t>
            </a:r>
            <a:r>
              <a:rPr lang="nb-NO" sz="2400" dirty="0" err="1">
                <a:solidFill>
                  <a:schemeClr val="tx1"/>
                </a:solidFill>
              </a:rPr>
              <a:t>witnessed</a:t>
            </a:r>
            <a:r>
              <a:rPr lang="nb-NO" sz="2400" dirty="0">
                <a:solidFill>
                  <a:schemeClr val="tx1"/>
                </a:solidFill>
              </a:rPr>
              <a:t> </a:t>
            </a:r>
            <a:r>
              <a:rPr lang="nb-NO" sz="2400" dirty="0" err="1">
                <a:solidFill>
                  <a:schemeClr val="tx1"/>
                </a:solidFill>
              </a:rPr>
              <a:t>racism</a:t>
            </a:r>
            <a:r>
              <a:rPr lang="nb-NO" sz="2400" dirty="0">
                <a:solidFill>
                  <a:schemeClr val="tx1"/>
                </a:solidFill>
              </a:rPr>
              <a:t> in Norway </a:t>
            </a:r>
            <a:r>
              <a:rPr lang="nb-NO" sz="2400" dirty="0" err="1">
                <a:solidFill>
                  <a:schemeClr val="tx1"/>
                </a:solidFill>
              </a:rPr>
              <a:t>here</a:t>
            </a:r>
            <a:r>
              <a:rPr lang="nb-NO" sz="2400" dirty="0">
                <a:solidFill>
                  <a:schemeClr val="tx1"/>
                </a:solidFill>
              </a:rPr>
              <a:t>: </a:t>
            </a:r>
            <a:r>
              <a:rPr lang="nb-NO" sz="2400" dirty="0">
                <a:solidFill>
                  <a:schemeClr val="tx1"/>
                </a:solidFill>
                <a:hlinkClick r:id="rId4"/>
              </a:rPr>
              <a:t>https://antirasistisk.no/</a:t>
            </a:r>
            <a:r>
              <a:rPr lang="nb-NO" sz="2400" dirty="0">
                <a:solidFill>
                  <a:schemeClr val="tx1"/>
                </a:solidFill>
              </a:rPr>
              <a:t> </a:t>
            </a:r>
          </a:p>
        </p:txBody>
      </p:sp>
      <p:sp>
        <p:nvSpPr>
          <p:cNvPr id="4" name="Tittel 1">
            <a:extLst>
              <a:ext uri="{FF2B5EF4-FFF2-40B4-BE49-F238E27FC236}">
                <a16:creationId xmlns:a16="http://schemas.microsoft.com/office/drawing/2014/main" id="{C385829C-FC25-0549-8ECD-4B6DBF63686A}"/>
              </a:ext>
            </a:extLst>
          </p:cNvPr>
          <p:cNvSpPr txBox="1">
            <a:spLocks/>
          </p:cNvSpPr>
          <p:nvPr/>
        </p:nvSpPr>
        <p:spPr>
          <a:xfrm>
            <a:off x="645243" y="810317"/>
            <a:ext cx="9131474" cy="1399483"/>
          </a:xfrm>
          <a:prstGeom prst="rect">
            <a:avLst/>
          </a:prstGeom>
          <a:solidFill>
            <a:schemeClr val="tx1"/>
          </a:solid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lnSpc>
                <a:spcPct val="100000"/>
              </a:lnSpc>
            </a:pPr>
            <a:r>
              <a:rPr lang="nb-NO">
                <a:solidFill>
                  <a:schemeClr val="tx2"/>
                </a:solidFill>
              </a:rPr>
              <a:t>HOW CAN YOU COMBAT RACISM AND DISCRIMINATION?</a:t>
            </a:r>
          </a:p>
        </p:txBody>
      </p:sp>
      <p:pic>
        <p:nvPicPr>
          <p:cNvPr id="5" name="Bilde 7" descr="Et bilde som inneholder tekst, servise, tallerken&#10;&#10;Automatisk generert beskrivelse">
            <a:extLst>
              <a:ext uri="{FF2B5EF4-FFF2-40B4-BE49-F238E27FC236}">
                <a16:creationId xmlns:a16="http://schemas.microsoft.com/office/drawing/2014/main" id="{FAA3D9B7-2CBA-4E30-A1CF-72F78697C86A}"/>
              </a:ext>
            </a:extLst>
          </p:cNvPr>
          <p:cNvPicPr>
            <a:picLocks noChangeAspect="1"/>
          </p:cNvPicPr>
          <p:nvPr/>
        </p:nvPicPr>
        <p:blipFill>
          <a:blip r:embed="rId5"/>
          <a:stretch>
            <a:fillRect/>
          </a:stretch>
        </p:blipFill>
        <p:spPr>
          <a:xfrm>
            <a:off x="9160329" y="5887041"/>
            <a:ext cx="2743200" cy="717276"/>
          </a:xfrm>
          <a:prstGeom prst="rect">
            <a:avLst/>
          </a:prstGeom>
        </p:spPr>
      </p:pic>
      <p:pic>
        <p:nvPicPr>
          <p:cNvPr id="8" name="Bilde 7">
            <a:extLst>
              <a:ext uri="{FF2B5EF4-FFF2-40B4-BE49-F238E27FC236}">
                <a16:creationId xmlns:a16="http://schemas.microsoft.com/office/drawing/2014/main" id="{FB4CB197-4459-5EB1-10DA-2B91BFEB61B5}"/>
              </a:ext>
            </a:extLst>
          </p:cNvPr>
          <p:cNvPicPr>
            <a:picLocks noChangeAspect="1"/>
          </p:cNvPicPr>
          <p:nvPr/>
        </p:nvPicPr>
        <p:blipFill>
          <a:blip r:embed="rId6"/>
          <a:stretch>
            <a:fillRect/>
          </a:stretch>
        </p:blipFill>
        <p:spPr>
          <a:xfrm>
            <a:off x="9463153" y="2927786"/>
            <a:ext cx="2137551" cy="2137551"/>
          </a:xfrm>
          <a:prstGeom prst="rect">
            <a:avLst/>
          </a:prstGeom>
        </p:spPr>
      </p:pic>
    </p:spTree>
    <p:extLst>
      <p:ext uri="{BB962C8B-B14F-4D97-AF65-F5344CB8AC3E}">
        <p14:creationId xmlns:p14="http://schemas.microsoft.com/office/powerpoint/2010/main" val="765183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64A703F-72B5-47FD-2C0B-0FC8C084B0D7}"/>
              </a:ext>
            </a:extLst>
          </p:cNvPr>
          <p:cNvPicPr>
            <a:picLocks noChangeAspect="1"/>
          </p:cNvPicPr>
          <p:nvPr/>
        </p:nvPicPr>
        <p:blipFill>
          <a:blip r:embed="rId3"/>
          <a:stretch>
            <a:fillRect/>
          </a:stretch>
        </p:blipFill>
        <p:spPr>
          <a:xfrm>
            <a:off x="2284114" y="2242457"/>
            <a:ext cx="6402686" cy="1992993"/>
          </a:xfrm>
          <a:prstGeom prst="rect">
            <a:avLst/>
          </a:prstGeom>
        </p:spPr>
      </p:pic>
    </p:spTree>
    <p:extLst>
      <p:ext uri="{BB962C8B-B14F-4D97-AF65-F5344CB8AC3E}">
        <p14:creationId xmlns:p14="http://schemas.microsoft.com/office/powerpoint/2010/main" val="8713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85829C-FC25-0549-8ECD-4B6DBF63686A}"/>
              </a:ext>
            </a:extLst>
          </p:cNvPr>
          <p:cNvSpPr txBox="1">
            <a:spLocks/>
          </p:cNvSpPr>
          <p:nvPr/>
        </p:nvSpPr>
        <p:spPr>
          <a:xfrm>
            <a:off x="2438399" y="499986"/>
            <a:ext cx="7315202" cy="13204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dirty="0">
                <a:solidFill>
                  <a:schemeClr val="tx1"/>
                </a:solidFill>
              </a:rPr>
              <a:t>HUMAN RIGHTS</a:t>
            </a:r>
          </a:p>
        </p:txBody>
      </p:sp>
      <p:sp>
        <p:nvSpPr>
          <p:cNvPr id="5" name="Rektangel 4">
            <a:extLst>
              <a:ext uri="{FF2B5EF4-FFF2-40B4-BE49-F238E27FC236}">
                <a16:creationId xmlns:a16="http://schemas.microsoft.com/office/drawing/2014/main" id="{240B7640-6C08-7A4B-A662-8AE43DE8710B}"/>
              </a:ext>
            </a:extLst>
          </p:cNvPr>
          <p:cNvSpPr/>
          <p:nvPr/>
        </p:nvSpPr>
        <p:spPr>
          <a:xfrm>
            <a:off x="5247836" y="2622362"/>
            <a:ext cx="2504685" cy="446276"/>
          </a:xfrm>
          <a:prstGeom prst="rect">
            <a:avLst/>
          </a:prstGeom>
          <a:solidFill>
            <a:schemeClr val="bg1"/>
          </a:solidFill>
        </p:spPr>
        <p:txBody>
          <a:bodyPr wrap="square">
            <a:spAutoFit/>
          </a:bodyPr>
          <a:lstStyle/>
          <a:p>
            <a:pPr algn="ctr"/>
            <a:r>
              <a:rPr lang="nb-NO" sz="2300" b="1" dirty="0">
                <a:latin typeface="Arial Narrow" panose="020B0604020202020204" pitchFamily="34" charset="0"/>
                <a:cs typeface="Arial Narrow" panose="020B0604020202020204" pitchFamily="34" charset="0"/>
              </a:rPr>
              <a:t>A </a:t>
            </a:r>
            <a:r>
              <a:rPr lang="en-GB" sz="2300" b="1" dirty="0">
                <a:latin typeface="Arial Narrow" panose="020B0604020202020204" pitchFamily="34" charset="0"/>
                <a:cs typeface="Arial Narrow" panose="020B0604020202020204" pitchFamily="34" charset="0"/>
              </a:rPr>
              <a:t>short</a:t>
            </a:r>
            <a:r>
              <a:rPr lang="nb-NO" sz="2300" b="1" dirty="0">
                <a:latin typeface="Arial Narrow" panose="020B0604020202020204" pitchFamily="34" charset="0"/>
                <a:cs typeface="Arial Narrow" panose="020B0604020202020204" pitchFamily="34" charset="0"/>
              </a:rPr>
              <a:t> introduction</a:t>
            </a:r>
          </a:p>
        </p:txBody>
      </p:sp>
      <p:sp>
        <p:nvSpPr>
          <p:cNvPr id="8" name="TekstSylinder 7">
            <a:extLst>
              <a:ext uri="{FF2B5EF4-FFF2-40B4-BE49-F238E27FC236}">
                <a16:creationId xmlns:a16="http://schemas.microsoft.com/office/drawing/2014/main" id="{DB2F7780-D59A-AE4A-BCEC-F0277ECC0C77}"/>
              </a:ext>
            </a:extLst>
          </p:cNvPr>
          <p:cNvSpPr txBox="1"/>
          <p:nvPr/>
        </p:nvSpPr>
        <p:spPr>
          <a:xfrm>
            <a:off x="6054579" y="4616685"/>
            <a:ext cx="3245675" cy="461665"/>
          </a:xfrm>
          <a:prstGeom prst="rect">
            <a:avLst/>
          </a:prstGeom>
          <a:noFill/>
        </p:spPr>
        <p:txBody>
          <a:bodyPr wrap="square" rtlCol="0">
            <a:spAutoFit/>
          </a:bodyPr>
          <a:lstStyle/>
          <a:p>
            <a:r>
              <a:rPr lang="nb-NO" sz="2400">
                <a:hlinkClick r:id="rId3"/>
              </a:rPr>
              <a:t>Your human </a:t>
            </a:r>
            <a:r>
              <a:rPr lang="nb-NO" sz="2400" err="1">
                <a:hlinkClick r:id="rId3"/>
              </a:rPr>
              <a:t>rights</a:t>
            </a:r>
            <a:endParaRPr lang="nb-NO" sz="2400"/>
          </a:p>
        </p:txBody>
      </p:sp>
      <p:sp>
        <p:nvSpPr>
          <p:cNvPr id="10" name="Ellipse 9">
            <a:hlinkClick r:id="rId4"/>
            <a:extLst>
              <a:ext uri="{FF2B5EF4-FFF2-40B4-BE49-F238E27FC236}">
                <a16:creationId xmlns:a16="http://schemas.microsoft.com/office/drawing/2014/main" id="{098692EF-AFFE-674A-B789-5D52CFA7D12F}"/>
              </a:ext>
            </a:extLst>
          </p:cNvPr>
          <p:cNvSpPr/>
          <p:nvPr/>
        </p:nvSpPr>
        <p:spPr>
          <a:xfrm>
            <a:off x="5247837" y="3696378"/>
            <a:ext cx="543072" cy="543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3" name="Grafikk 12" descr="Spill av">
            <a:extLst>
              <a:ext uri="{FF2B5EF4-FFF2-40B4-BE49-F238E27FC236}">
                <a16:creationId xmlns:a16="http://schemas.microsoft.com/office/drawing/2014/main" id="{3283757D-6245-6146-9528-792D703E2B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6971" y="3790444"/>
            <a:ext cx="360000" cy="360000"/>
          </a:xfrm>
          <a:prstGeom prst="rect">
            <a:avLst/>
          </a:prstGeom>
        </p:spPr>
      </p:pic>
      <p:sp>
        <p:nvSpPr>
          <p:cNvPr id="14" name="Ellipse 13">
            <a:hlinkClick r:id="rId7"/>
            <a:extLst>
              <a:ext uri="{FF2B5EF4-FFF2-40B4-BE49-F238E27FC236}">
                <a16:creationId xmlns:a16="http://schemas.microsoft.com/office/drawing/2014/main" id="{15DBA5A1-70BB-BC43-B968-E0F854C883A2}"/>
              </a:ext>
            </a:extLst>
          </p:cNvPr>
          <p:cNvSpPr/>
          <p:nvPr/>
        </p:nvSpPr>
        <p:spPr>
          <a:xfrm>
            <a:off x="5247837" y="4674278"/>
            <a:ext cx="543072" cy="543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5" name="Grafikk 14" descr="Spill av">
            <a:hlinkClick r:id="rId7"/>
            <a:extLst>
              <a:ext uri="{FF2B5EF4-FFF2-40B4-BE49-F238E27FC236}">
                <a16:creationId xmlns:a16="http://schemas.microsoft.com/office/drawing/2014/main" id="{659E67EF-CDE4-A943-A920-0C9EDA3D6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6971" y="4768344"/>
            <a:ext cx="360000" cy="360000"/>
          </a:xfrm>
          <a:prstGeom prst="rect">
            <a:avLst/>
          </a:prstGeom>
        </p:spPr>
      </p:pic>
      <p:pic>
        <p:nvPicPr>
          <p:cNvPr id="3" name="Bilde 2">
            <a:extLst>
              <a:ext uri="{FF2B5EF4-FFF2-40B4-BE49-F238E27FC236}">
                <a16:creationId xmlns:a16="http://schemas.microsoft.com/office/drawing/2014/main" id="{710AF9BF-6EBA-DE4F-9F5C-3C9CC214CDCD}"/>
              </a:ext>
            </a:extLst>
          </p:cNvPr>
          <p:cNvPicPr>
            <a:picLocks noChangeAspect="1"/>
          </p:cNvPicPr>
          <p:nvPr/>
        </p:nvPicPr>
        <p:blipFill>
          <a:blip r:embed="rId8"/>
          <a:stretch>
            <a:fillRect/>
          </a:stretch>
        </p:blipFill>
        <p:spPr>
          <a:xfrm rot="20863247">
            <a:off x="2193877" y="2382119"/>
            <a:ext cx="2406913" cy="3398235"/>
          </a:xfrm>
          <a:prstGeom prst="rect">
            <a:avLst/>
          </a:prstGeom>
          <a:ln>
            <a:solidFill>
              <a:schemeClr val="tx1"/>
            </a:solidFill>
          </a:ln>
        </p:spPr>
      </p:pic>
      <p:pic>
        <p:nvPicPr>
          <p:cNvPr id="6" name="Bilde 5">
            <a:extLst>
              <a:ext uri="{FF2B5EF4-FFF2-40B4-BE49-F238E27FC236}">
                <a16:creationId xmlns:a16="http://schemas.microsoft.com/office/drawing/2014/main" id="{C7B5A17C-FF4E-3FCF-6EE9-1614C578E310}"/>
              </a:ext>
            </a:extLst>
          </p:cNvPr>
          <p:cNvPicPr>
            <a:picLocks noChangeAspect="1"/>
          </p:cNvPicPr>
          <p:nvPr/>
        </p:nvPicPr>
        <p:blipFill>
          <a:blip r:embed="rId9"/>
          <a:stretch>
            <a:fillRect/>
          </a:stretch>
        </p:blipFill>
        <p:spPr>
          <a:xfrm>
            <a:off x="9563924" y="4276538"/>
            <a:ext cx="1173669" cy="1780285"/>
          </a:xfrm>
          <a:prstGeom prst="rect">
            <a:avLst/>
          </a:prstGeom>
        </p:spPr>
      </p:pic>
      <p:sp>
        <p:nvSpPr>
          <p:cNvPr id="9" name="Rektangel 8">
            <a:extLst>
              <a:ext uri="{FF2B5EF4-FFF2-40B4-BE49-F238E27FC236}">
                <a16:creationId xmlns:a16="http://schemas.microsoft.com/office/drawing/2014/main" id="{28879886-24C7-0D03-E3CF-18B02CA607B5}"/>
              </a:ext>
            </a:extLst>
          </p:cNvPr>
          <p:cNvSpPr/>
          <p:nvPr/>
        </p:nvSpPr>
        <p:spPr>
          <a:xfrm rot="20853316">
            <a:off x="2645606" y="3617908"/>
            <a:ext cx="1503454" cy="846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YOUR</a:t>
            </a:r>
          </a:p>
          <a:p>
            <a:pPr algn="ctr"/>
            <a:r>
              <a:rPr lang="en-US" b="1">
                <a:solidFill>
                  <a:schemeClr val="tx1"/>
                </a:solidFill>
              </a:rPr>
              <a:t>HUMAN </a:t>
            </a:r>
          </a:p>
          <a:p>
            <a:pPr algn="ctr"/>
            <a:r>
              <a:rPr lang="en-US" b="1">
                <a:solidFill>
                  <a:schemeClr val="tx1"/>
                </a:solidFill>
              </a:rPr>
              <a:t>RIGHTS</a:t>
            </a:r>
          </a:p>
        </p:txBody>
      </p:sp>
      <p:sp>
        <p:nvSpPr>
          <p:cNvPr id="11" name="TekstSylinder 10">
            <a:extLst>
              <a:ext uri="{FF2B5EF4-FFF2-40B4-BE49-F238E27FC236}">
                <a16:creationId xmlns:a16="http://schemas.microsoft.com/office/drawing/2014/main" id="{8F0CA6A4-16B6-B3F7-17D6-8BF6FB356B2E}"/>
              </a:ext>
            </a:extLst>
          </p:cNvPr>
          <p:cNvSpPr txBox="1"/>
          <p:nvPr/>
        </p:nvSpPr>
        <p:spPr>
          <a:xfrm>
            <a:off x="6054579" y="3870562"/>
            <a:ext cx="3990569" cy="461665"/>
          </a:xfrm>
          <a:prstGeom prst="rect">
            <a:avLst/>
          </a:prstGeom>
          <a:noFill/>
        </p:spPr>
        <p:txBody>
          <a:bodyPr wrap="square" rtlCol="0">
            <a:spAutoFit/>
          </a:bodyPr>
          <a:lstStyle/>
          <a:p>
            <a:r>
              <a:rPr lang="en-US" sz="2400">
                <a:hlinkClick r:id="rId10"/>
              </a:rPr>
              <a:t>What</a:t>
            </a:r>
            <a:r>
              <a:rPr lang="en-US">
                <a:hlinkClick r:id="rId10"/>
              </a:rPr>
              <a:t> </a:t>
            </a:r>
            <a:r>
              <a:rPr lang="en-US" sz="2400">
                <a:hlinkClick r:id="rId10"/>
              </a:rPr>
              <a:t>are human rights?</a:t>
            </a:r>
            <a:endParaRPr lang="en-US" sz="2400"/>
          </a:p>
        </p:txBody>
      </p:sp>
      <p:pic>
        <p:nvPicPr>
          <p:cNvPr id="2" name="Bilde 1">
            <a:extLst>
              <a:ext uri="{FF2B5EF4-FFF2-40B4-BE49-F238E27FC236}">
                <a16:creationId xmlns:a16="http://schemas.microsoft.com/office/drawing/2014/main" id="{5064CEA3-EAF1-C682-CBB6-239C096B7A4C}"/>
              </a:ext>
            </a:extLst>
          </p:cNvPr>
          <p:cNvPicPr>
            <a:picLocks noChangeAspect="1"/>
          </p:cNvPicPr>
          <p:nvPr/>
        </p:nvPicPr>
        <p:blipFill rotWithShape="1">
          <a:blip r:embed="rId11"/>
          <a:srcRect l="808" t="691"/>
          <a:stretch/>
        </p:blipFill>
        <p:spPr>
          <a:xfrm rot="20850042">
            <a:off x="2169566" y="2333654"/>
            <a:ext cx="2453661" cy="3475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0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02368DF-0670-0047-9FE0-CD3D7F95FF8F}"/>
              </a:ext>
            </a:extLst>
          </p:cNvPr>
          <p:cNvSpPr/>
          <p:nvPr/>
        </p:nvSpPr>
        <p:spPr>
          <a:xfrm>
            <a:off x="1867737" y="1389369"/>
            <a:ext cx="8671891" cy="723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ysClr val="windowText" lastClr="000000"/>
              </a:solidFill>
            </a:endParaRPr>
          </a:p>
        </p:txBody>
      </p:sp>
      <p:sp>
        <p:nvSpPr>
          <p:cNvPr id="12" name="Tittel 1">
            <a:extLst>
              <a:ext uri="{FF2B5EF4-FFF2-40B4-BE49-F238E27FC236}">
                <a16:creationId xmlns:a16="http://schemas.microsoft.com/office/drawing/2014/main" id="{3F655A04-9F1B-B248-9C1A-FD3B1324E7BF}"/>
              </a:ext>
            </a:extLst>
          </p:cNvPr>
          <p:cNvSpPr txBox="1">
            <a:spLocks/>
          </p:cNvSpPr>
          <p:nvPr/>
        </p:nvSpPr>
        <p:spPr>
          <a:xfrm>
            <a:off x="1867736" y="1592297"/>
            <a:ext cx="8671892" cy="52775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lnSpc>
                <a:spcPct val="150000"/>
              </a:lnSpc>
            </a:pPr>
            <a:r>
              <a:rPr lang="nb-NO" dirty="0">
                <a:latin typeface="+mj-lt"/>
              </a:rPr>
              <a:t>RACISM AND DISCRIMINATION </a:t>
            </a:r>
          </a:p>
        </p:txBody>
      </p:sp>
      <p:pic>
        <p:nvPicPr>
          <p:cNvPr id="4" name="Bilde 3">
            <a:extLst>
              <a:ext uri="{FF2B5EF4-FFF2-40B4-BE49-F238E27FC236}">
                <a16:creationId xmlns:a16="http://schemas.microsoft.com/office/drawing/2014/main" id="{E7D3C369-BB43-E145-96E4-466D0BE6E279}"/>
              </a:ext>
            </a:extLst>
          </p:cNvPr>
          <p:cNvPicPr>
            <a:picLocks noChangeAspect="1"/>
          </p:cNvPicPr>
          <p:nvPr/>
        </p:nvPicPr>
        <p:blipFill rotWithShape="1">
          <a:blip r:embed="rId3"/>
          <a:srcRect b="54544"/>
          <a:stretch/>
        </p:blipFill>
        <p:spPr>
          <a:xfrm>
            <a:off x="2233815" y="3240156"/>
            <a:ext cx="3668474" cy="3617843"/>
          </a:xfrm>
          <a:prstGeom prst="rect">
            <a:avLst/>
          </a:prstGeom>
          <a:effectLst>
            <a:glow rad="127000">
              <a:srgbClr val="FFFF1D"/>
            </a:glow>
          </a:effectLst>
        </p:spPr>
      </p:pic>
      <p:pic>
        <p:nvPicPr>
          <p:cNvPr id="5" name="Bilde 4">
            <a:extLst>
              <a:ext uri="{FF2B5EF4-FFF2-40B4-BE49-F238E27FC236}">
                <a16:creationId xmlns:a16="http://schemas.microsoft.com/office/drawing/2014/main" id="{3B8B8C9A-2865-0C4E-915D-EBEDCB064102}"/>
              </a:ext>
            </a:extLst>
          </p:cNvPr>
          <p:cNvPicPr>
            <a:picLocks noChangeAspect="1"/>
          </p:cNvPicPr>
          <p:nvPr/>
        </p:nvPicPr>
        <p:blipFill>
          <a:blip r:embed="rId4"/>
          <a:stretch>
            <a:fillRect/>
          </a:stretch>
        </p:blipFill>
        <p:spPr>
          <a:xfrm>
            <a:off x="5902289" y="2441339"/>
            <a:ext cx="5547589" cy="3207118"/>
          </a:xfrm>
          <a:prstGeom prst="rect">
            <a:avLst/>
          </a:prstGeom>
          <a:effectLst>
            <a:glow rad="127000">
              <a:srgbClr val="FFFF1D"/>
            </a:glow>
          </a:effectLst>
        </p:spPr>
      </p:pic>
      <p:sp>
        <p:nvSpPr>
          <p:cNvPr id="11" name="Plassholder for innhold 2">
            <a:extLst>
              <a:ext uri="{FF2B5EF4-FFF2-40B4-BE49-F238E27FC236}">
                <a16:creationId xmlns:a16="http://schemas.microsoft.com/office/drawing/2014/main" id="{61096FEA-E7E2-074E-9BCA-4DC6B558FAC5}"/>
              </a:ext>
            </a:extLst>
          </p:cNvPr>
          <p:cNvSpPr>
            <a:spLocks noGrp="1"/>
          </p:cNvSpPr>
          <p:nvPr>
            <p:ph idx="1"/>
          </p:nvPr>
        </p:nvSpPr>
        <p:spPr>
          <a:xfrm>
            <a:off x="6618514" y="2951921"/>
            <a:ext cx="4492310" cy="2097156"/>
          </a:xfrm>
        </p:spPr>
        <p:txBody>
          <a:bodyPr/>
          <a:lstStyle/>
          <a:p>
            <a:pPr>
              <a:lnSpc>
                <a:spcPct val="100000"/>
              </a:lnSpc>
            </a:pPr>
            <a:r>
              <a:rPr lang="en-GB" sz="2400" b="1" dirty="0"/>
              <a:t>What</a:t>
            </a:r>
            <a:r>
              <a:rPr lang="nb-NO" sz="2400" b="1" dirty="0"/>
              <a:t> is a </a:t>
            </a:r>
            <a:r>
              <a:rPr lang="en-GB" sz="2400" b="1" dirty="0"/>
              <a:t>dialogue</a:t>
            </a:r>
            <a:r>
              <a:rPr lang="nb-NO" sz="2400" b="1" dirty="0"/>
              <a:t>?</a:t>
            </a:r>
          </a:p>
          <a:p>
            <a:pPr>
              <a:lnSpc>
                <a:spcPct val="100000"/>
              </a:lnSpc>
            </a:pPr>
            <a:r>
              <a:rPr lang="nb-NO" sz="2400" b="1" dirty="0"/>
              <a:t>Rules for </a:t>
            </a:r>
            <a:r>
              <a:rPr lang="en-GB" sz="2400" b="1" dirty="0"/>
              <a:t>the</a:t>
            </a:r>
            <a:r>
              <a:rPr lang="nb-NO" sz="2400" b="1" dirty="0"/>
              <a:t> </a:t>
            </a:r>
            <a:r>
              <a:rPr lang="en-GB" sz="2400" b="1" dirty="0"/>
              <a:t>dialogue</a:t>
            </a:r>
          </a:p>
          <a:p>
            <a:pPr>
              <a:lnSpc>
                <a:spcPct val="100000"/>
              </a:lnSpc>
            </a:pPr>
            <a:r>
              <a:rPr lang="nb-NO" sz="2400" b="1" dirty="0" err="1"/>
              <a:t>Suggestions</a:t>
            </a:r>
            <a:r>
              <a:rPr lang="nb-NO" sz="2400" b="1" dirty="0"/>
              <a:t> for </a:t>
            </a:r>
            <a:r>
              <a:rPr lang="en-GB" sz="2400" b="1" dirty="0"/>
              <a:t>follow-up</a:t>
            </a:r>
            <a:r>
              <a:rPr lang="nb-NO" sz="2400" b="1" dirty="0"/>
              <a:t> questions</a:t>
            </a:r>
          </a:p>
        </p:txBody>
      </p:sp>
      <p:sp>
        <p:nvSpPr>
          <p:cNvPr id="6" name="TekstSylinder 5">
            <a:extLst>
              <a:ext uri="{FF2B5EF4-FFF2-40B4-BE49-F238E27FC236}">
                <a16:creationId xmlns:a16="http://schemas.microsoft.com/office/drawing/2014/main" id="{EF8945E1-E874-EE09-BA04-A2174F4A521D}"/>
              </a:ext>
            </a:extLst>
          </p:cNvPr>
          <p:cNvSpPr txBox="1"/>
          <p:nvPr/>
        </p:nvSpPr>
        <p:spPr>
          <a:xfrm>
            <a:off x="3598505" y="638974"/>
            <a:ext cx="5210353" cy="707886"/>
          </a:xfrm>
          <a:prstGeom prst="rect">
            <a:avLst/>
          </a:prstGeom>
          <a:noFill/>
        </p:spPr>
        <p:txBody>
          <a:bodyPr wrap="square">
            <a:spAutoFit/>
          </a:bodyPr>
          <a:lstStyle/>
          <a:p>
            <a:r>
              <a:rPr lang="nb-NO" sz="4000" b="1">
                <a:latin typeface="+mj-lt"/>
              </a:rPr>
              <a:t>DIALOGUE ABOUT </a:t>
            </a:r>
            <a:endParaRPr lang="nb-NO" sz="4000" b="1"/>
          </a:p>
        </p:txBody>
      </p:sp>
    </p:spTree>
    <p:extLst>
      <p:ext uri="{BB962C8B-B14F-4D97-AF65-F5344CB8AC3E}">
        <p14:creationId xmlns:p14="http://schemas.microsoft.com/office/powerpoint/2010/main" val="363356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5">
            <a:extLst>
              <a:ext uri="{FF2B5EF4-FFF2-40B4-BE49-F238E27FC236}">
                <a16:creationId xmlns:a16="http://schemas.microsoft.com/office/drawing/2014/main" id="{F32D3ADC-4DE9-A148-A7B8-FB9509A59430}"/>
              </a:ext>
            </a:extLst>
          </p:cNvPr>
          <p:cNvSpPr txBox="1">
            <a:spLocks/>
          </p:cNvSpPr>
          <p:nvPr/>
        </p:nvSpPr>
        <p:spPr>
          <a:xfrm>
            <a:off x="2912853" y="1376845"/>
            <a:ext cx="636629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solidFill>
                  <a:schemeClr val="tx2"/>
                </a:solidFill>
              </a:rPr>
              <a:t>DIALOGUE GUIDELINES</a:t>
            </a:r>
          </a:p>
        </p:txBody>
      </p:sp>
      <p:sp>
        <p:nvSpPr>
          <p:cNvPr id="5" name="Rektangel 4">
            <a:extLst>
              <a:ext uri="{FF2B5EF4-FFF2-40B4-BE49-F238E27FC236}">
                <a16:creationId xmlns:a16="http://schemas.microsoft.com/office/drawing/2014/main" id="{C6DABD99-5CC7-C44B-B2D2-36B7ADA40080}"/>
              </a:ext>
            </a:extLst>
          </p:cNvPr>
          <p:cNvSpPr/>
          <p:nvPr/>
        </p:nvSpPr>
        <p:spPr>
          <a:xfrm>
            <a:off x="546101"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1"/>
                </a:solidFill>
                <a:latin typeface="Arial" panose="020B0604020202020204" pitchFamily="34" charset="0"/>
                <a:cs typeface="Arial" panose="020B0604020202020204" pitchFamily="34" charset="0"/>
              </a:rPr>
              <a:t>Racism</a:t>
            </a:r>
            <a:r>
              <a:rPr lang="nb-NO" sz="1600" b="1">
                <a:solidFill>
                  <a:schemeClr val="tx1"/>
                </a:solidFill>
                <a:latin typeface="Arial" panose="020B0604020202020204" pitchFamily="34" charset="0"/>
                <a:cs typeface="Arial" panose="020B0604020202020204" pitchFamily="34" charset="0"/>
              </a:rPr>
              <a:t> and </a:t>
            </a:r>
            <a:r>
              <a:rPr lang="nb-NO" sz="1600" b="1" err="1">
                <a:solidFill>
                  <a:schemeClr val="tx1"/>
                </a:solidFill>
                <a:latin typeface="Arial" panose="020B0604020202020204" pitchFamily="34" charset="0"/>
                <a:cs typeface="Arial" panose="020B0604020202020204" pitchFamily="34" charset="0"/>
              </a:rPr>
              <a:t>discrimination</a:t>
            </a:r>
            <a:endParaRPr lang="nb-NO" sz="1600" b="1">
              <a:solidFill>
                <a:schemeClr val="tx1"/>
              </a:solidFill>
              <a:latin typeface="Arial" panose="020B0604020202020204" pitchFamily="34" charset="0"/>
              <a:cs typeface="Arial" panose="020B0604020202020204" pitchFamily="34" charset="0"/>
            </a:endParaRPr>
          </a:p>
        </p:txBody>
      </p:sp>
      <p:sp>
        <p:nvSpPr>
          <p:cNvPr id="6" name="Plassholder for innhold 2">
            <a:extLst>
              <a:ext uri="{FF2B5EF4-FFF2-40B4-BE49-F238E27FC236}">
                <a16:creationId xmlns:a16="http://schemas.microsoft.com/office/drawing/2014/main" id="{D9939C52-B5D2-9E4C-B389-7A7B53A5A88F}"/>
              </a:ext>
            </a:extLst>
          </p:cNvPr>
          <p:cNvSpPr>
            <a:spLocks noGrp="1"/>
          </p:cNvSpPr>
          <p:nvPr>
            <p:ph idx="1"/>
          </p:nvPr>
        </p:nvSpPr>
        <p:spPr>
          <a:xfrm>
            <a:off x="2115047" y="2385390"/>
            <a:ext cx="9076413" cy="3737113"/>
          </a:xfrm>
        </p:spPr>
        <p:txBody>
          <a:bodyPr/>
          <a:lstStyle/>
          <a:p>
            <a:pPr>
              <a:lnSpc>
                <a:spcPct val="100000"/>
              </a:lnSpc>
            </a:pPr>
            <a:r>
              <a:rPr lang="nb-NO" sz="2400" b="1" dirty="0" err="1">
                <a:solidFill>
                  <a:schemeClr val="tx1"/>
                </a:solidFill>
              </a:rPr>
              <a:t>Respect</a:t>
            </a:r>
            <a:r>
              <a:rPr lang="nb-NO" sz="2400" b="1" dirty="0">
                <a:solidFill>
                  <a:schemeClr val="tx1"/>
                </a:solidFill>
              </a:rPr>
              <a:t> </a:t>
            </a:r>
            <a:r>
              <a:rPr lang="nb-NO" sz="2400" b="1" dirty="0" err="1">
                <a:solidFill>
                  <a:schemeClr val="tx1"/>
                </a:solidFill>
              </a:rPr>
              <a:t>each</a:t>
            </a:r>
            <a:r>
              <a:rPr lang="nb-NO" sz="2400" b="1" dirty="0">
                <a:solidFill>
                  <a:schemeClr val="tx1"/>
                </a:solidFill>
              </a:rPr>
              <a:t> </a:t>
            </a:r>
            <a:r>
              <a:rPr lang="nb-NO" sz="2400" b="1" dirty="0" err="1">
                <a:solidFill>
                  <a:schemeClr val="tx1"/>
                </a:solidFill>
              </a:rPr>
              <a:t>other</a:t>
            </a:r>
            <a:r>
              <a:rPr lang="nb-NO" sz="2400" b="1" dirty="0">
                <a:solidFill>
                  <a:schemeClr val="tx1"/>
                </a:solidFill>
              </a:rPr>
              <a:t> and </a:t>
            </a:r>
            <a:r>
              <a:rPr lang="nb-NO" sz="2400" b="1" dirty="0" err="1">
                <a:solidFill>
                  <a:schemeClr val="tx1"/>
                </a:solidFill>
              </a:rPr>
              <a:t>each</a:t>
            </a:r>
            <a:r>
              <a:rPr lang="nb-NO" sz="2400" b="1" dirty="0">
                <a:solidFill>
                  <a:schemeClr val="tx1"/>
                </a:solidFill>
              </a:rPr>
              <a:t> </a:t>
            </a:r>
            <a:r>
              <a:rPr lang="nb-NO" sz="2400" b="1" dirty="0" err="1">
                <a:solidFill>
                  <a:schemeClr val="tx1"/>
                </a:solidFill>
              </a:rPr>
              <a:t>other’s</a:t>
            </a:r>
            <a:r>
              <a:rPr lang="nb-NO" sz="2400" b="1" dirty="0">
                <a:solidFill>
                  <a:schemeClr val="tx1"/>
                </a:solidFill>
              </a:rPr>
              <a:t> opinions.</a:t>
            </a:r>
          </a:p>
          <a:p>
            <a:pPr>
              <a:lnSpc>
                <a:spcPct val="100000"/>
              </a:lnSpc>
            </a:pPr>
            <a:r>
              <a:rPr lang="nb-NO" sz="2400" b="1" dirty="0">
                <a:solidFill>
                  <a:schemeClr val="tx1"/>
                </a:solidFill>
              </a:rPr>
              <a:t>Listen to </a:t>
            </a:r>
            <a:r>
              <a:rPr lang="nb-NO" sz="2400" b="1" dirty="0" err="1">
                <a:solidFill>
                  <a:schemeClr val="tx1"/>
                </a:solidFill>
              </a:rPr>
              <a:t>the</a:t>
            </a:r>
            <a:r>
              <a:rPr lang="nb-NO" sz="2400" b="1" dirty="0">
                <a:solidFill>
                  <a:schemeClr val="tx1"/>
                </a:solidFill>
              </a:rPr>
              <a:t> </a:t>
            </a:r>
            <a:r>
              <a:rPr lang="nb-NO" sz="2400" b="1" dirty="0" err="1">
                <a:solidFill>
                  <a:schemeClr val="tx1"/>
                </a:solidFill>
              </a:rPr>
              <a:t>other</a:t>
            </a:r>
            <a:r>
              <a:rPr lang="nb-NO" sz="2400" b="1" dirty="0">
                <a:solidFill>
                  <a:schemeClr val="tx1"/>
                </a:solidFill>
              </a:rPr>
              <a:t> </a:t>
            </a:r>
            <a:r>
              <a:rPr lang="nb-NO" sz="2400" b="1" dirty="0" err="1">
                <a:solidFill>
                  <a:schemeClr val="tx1"/>
                </a:solidFill>
              </a:rPr>
              <a:t>participants</a:t>
            </a:r>
            <a:r>
              <a:rPr lang="nb-NO" sz="2400" b="1" dirty="0">
                <a:solidFill>
                  <a:schemeClr val="tx1"/>
                </a:solidFill>
              </a:rPr>
              <a:t>’ </a:t>
            </a:r>
            <a:r>
              <a:rPr lang="nb-NO" sz="2400" b="1" dirty="0" err="1">
                <a:solidFill>
                  <a:schemeClr val="tx1"/>
                </a:solidFill>
              </a:rPr>
              <a:t>point</a:t>
            </a:r>
            <a:r>
              <a:rPr lang="nb-NO" sz="2400" b="1" dirty="0">
                <a:solidFill>
                  <a:schemeClr val="tx1"/>
                </a:solidFill>
              </a:rPr>
              <a:t> </a:t>
            </a:r>
            <a:r>
              <a:rPr lang="nb-NO" sz="2400" b="1" dirty="0" err="1">
                <a:solidFill>
                  <a:schemeClr val="tx1"/>
                </a:solidFill>
              </a:rPr>
              <a:t>of</a:t>
            </a:r>
            <a:r>
              <a:rPr lang="nb-NO" sz="2400" b="1" dirty="0">
                <a:solidFill>
                  <a:schemeClr val="tx1"/>
                </a:solidFill>
              </a:rPr>
              <a:t> </a:t>
            </a:r>
            <a:r>
              <a:rPr lang="nb-NO" sz="2400" b="1" dirty="0" err="1">
                <a:solidFill>
                  <a:schemeClr val="tx1"/>
                </a:solidFill>
              </a:rPr>
              <a:t>views</a:t>
            </a:r>
            <a:r>
              <a:rPr lang="nb-NO" sz="2400" b="1" dirty="0">
                <a:solidFill>
                  <a:schemeClr val="tx1"/>
                </a:solidFill>
              </a:rPr>
              <a:t>.</a:t>
            </a:r>
          </a:p>
          <a:p>
            <a:pPr>
              <a:lnSpc>
                <a:spcPct val="100000"/>
              </a:lnSpc>
            </a:pPr>
            <a:r>
              <a:rPr lang="nb-NO" sz="2400" b="1" dirty="0" err="1">
                <a:solidFill>
                  <a:schemeClr val="tx1"/>
                </a:solidFill>
              </a:rPr>
              <a:t>Contribute</a:t>
            </a:r>
            <a:r>
              <a:rPr lang="nb-NO" sz="2400" b="1" dirty="0">
                <a:solidFill>
                  <a:schemeClr val="tx1"/>
                </a:solidFill>
              </a:rPr>
              <a:t> to </a:t>
            </a:r>
            <a:r>
              <a:rPr lang="nb-NO" sz="2400" b="1" dirty="0" err="1">
                <a:solidFill>
                  <a:schemeClr val="tx1"/>
                </a:solidFill>
              </a:rPr>
              <a:t>the</a:t>
            </a:r>
            <a:r>
              <a:rPr lang="nb-NO" sz="2400" b="1" dirty="0">
                <a:solidFill>
                  <a:schemeClr val="tx1"/>
                </a:solidFill>
              </a:rPr>
              <a:t> </a:t>
            </a:r>
            <a:r>
              <a:rPr lang="nb-NO" sz="2400" b="1" dirty="0" err="1">
                <a:solidFill>
                  <a:schemeClr val="tx1"/>
                </a:solidFill>
              </a:rPr>
              <a:t>conversation</a:t>
            </a:r>
            <a:r>
              <a:rPr lang="nb-NO" sz="2400" b="1" dirty="0">
                <a:solidFill>
                  <a:schemeClr val="tx1"/>
                </a:solidFill>
              </a:rPr>
              <a:t> </a:t>
            </a:r>
            <a:r>
              <a:rPr lang="nb-NO" sz="2400" b="1" dirty="0" err="1">
                <a:solidFill>
                  <a:schemeClr val="tx1"/>
                </a:solidFill>
              </a:rPr>
              <a:t>with</a:t>
            </a:r>
            <a:r>
              <a:rPr lang="nb-NO" sz="2400" b="1" dirty="0">
                <a:solidFill>
                  <a:schemeClr val="tx1"/>
                </a:solidFill>
              </a:rPr>
              <a:t> </a:t>
            </a:r>
            <a:r>
              <a:rPr lang="nb-NO" sz="2400" b="1" dirty="0" err="1">
                <a:solidFill>
                  <a:schemeClr val="tx1"/>
                </a:solidFill>
              </a:rPr>
              <a:t>your</a:t>
            </a:r>
            <a:r>
              <a:rPr lang="nb-NO" sz="2400" b="1" dirty="0">
                <a:solidFill>
                  <a:schemeClr val="tx1"/>
                </a:solidFill>
              </a:rPr>
              <a:t> </a:t>
            </a:r>
            <a:r>
              <a:rPr lang="nb-NO" sz="2400" b="1" dirty="0" err="1">
                <a:solidFill>
                  <a:schemeClr val="tx1"/>
                </a:solidFill>
              </a:rPr>
              <a:t>own</a:t>
            </a:r>
            <a:r>
              <a:rPr lang="nb-NO" sz="2400" b="1" dirty="0">
                <a:solidFill>
                  <a:schemeClr val="tx1"/>
                </a:solidFill>
              </a:rPr>
              <a:t> </a:t>
            </a:r>
            <a:r>
              <a:rPr lang="nb-NO" sz="2400" b="1" dirty="0" err="1">
                <a:solidFill>
                  <a:schemeClr val="tx1"/>
                </a:solidFill>
              </a:rPr>
              <a:t>point</a:t>
            </a:r>
            <a:r>
              <a:rPr lang="nb-NO" sz="2400" b="1" dirty="0">
                <a:solidFill>
                  <a:schemeClr val="tx1"/>
                </a:solidFill>
              </a:rPr>
              <a:t> </a:t>
            </a:r>
            <a:r>
              <a:rPr lang="nb-NO" sz="2400" b="1" dirty="0" err="1">
                <a:solidFill>
                  <a:schemeClr val="tx1"/>
                </a:solidFill>
              </a:rPr>
              <a:t>of</a:t>
            </a:r>
            <a:r>
              <a:rPr lang="nb-NO" sz="2400" b="1" dirty="0">
                <a:solidFill>
                  <a:schemeClr val="tx1"/>
                </a:solidFill>
              </a:rPr>
              <a:t> </a:t>
            </a:r>
            <a:r>
              <a:rPr lang="nb-NO" sz="2400" b="1" dirty="0" err="1">
                <a:solidFill>
                  <a:schemeClr val="tx1"/>
                </a:solidFill>
              </a:rPr>
              <a:t>view</a:t>
            </a:r>
            <a:r>
              <a:rPr lang="nb-NO" sz="2400" b="1" dirty="0">
                <a:solidFill>
                  <a:schemeClr val="tx1"/>
                </a:solidFill>
              </a:rPr>
              <a:t>. </a:t>
            </a:r>
          </a:p>
          <a:p>
            <a:pPr>
              <a:lnSpc>
                <a:spcPct val="100000"/>
              </a:lnSpc>
            </a:pPr>
            <a:r>
              <a:rPr lang="nb-NO" sz="2400" b="1" dirty="0" err="1">
                <a:solidFill>
                  <a:schemeClr val="tx1"/>
                </a:solidFill>
              </a:rPr>
              <a:t>Feel</a:t>
            </a:r>
            <a:r>
              <a:rPr lang="nb-NO" sz="2400" b="1" dirty="0">
                <a:solidFill>
                  <a:schemeClr val="tx1"/>
                </a:solidFill>
              </a:rPr>
              <a:t> </a:t>
            </a:r>
            <a:r>
              <a:rPr lang="nb-NO" sz="2400" b="1" dirty="0" err="1">
                <a:solidFill>
                  <a:schemeClr val="tx1"/>
                </a:solidFill>
              </a:rPr>
              <a:t>free</a:t>
            </a:r>
            <a:r>
              <a:rPr lang="nb-NO" sz="2400" b="1" dirty="0">
                <a:solidFill>
                  <a:schemeClr val="tx1"/>
                </a:solidFill>
              </a:rPr>
              <a:t> to ask </a:t>
            </a:r>
            <a:r>
              <a:rPr lang="nb-NO" sz="2400" b="1" dirty="0" err="1">
                <a:solidFill>
                  <a:schemeClr val="tx1"/>
                </a:solidFill>
              </a:rPr>
              <a:t>follow</a:t>
            </a:r>
            <a:r>
              <a:rPr lang="nb-NO" sz="2400" b="1" dirty="0">
                <a:solidFill>
                  <a:schemeClr val="tx1"/>
                </a:solidFill>
              </a:rPr>
              <a:t>-up questions during </a:t>
            </a:r>
            <a:r>
              <a:rPr lang="nb-NO" sz="2400" b="1" dirty="0" err="1">
                <a:solidFill>
                  <a:schemeClr val="tx1"/>
                </a:solidFill>
              </a:rPr>
              <a:t>the</a:t>
            </a:r>
            <a:r>
              <a:rPr lang="nb-NO" sz="2400" b="1" dirty="0">
                <a:solidFill>
                  <a:schemeClr val="tx1"/>
                </a:solidFill>
              </a:rPr>
              <a:t> </a:t>
            </a:r>
            <a:r>
              <a:rPr lang="nb-NO" sz="2400" b="1" dirty="0" err="1">
                <a:solidFill>
                  <a:schemeClr val="tx1"/>
                </a:solidFill>
              </a:rPr>
              <a:t>dialogue</a:t>
            </a:r>
            <a:r>
              <a:rPr lang="nb-NO" sz="2400" b="1" dirty="0">
                <a:solidFill>
                  <a:schemeClr val="tx1"/>
                </a:solidFill>
              </a:rPr>
              <a:t>.</a:t>
            </a:r>
          </a:p>
          <a:p>
            <a:pPr>
              <a:lnSpc>
                <a:spcPct val="100000"/>
              </a:lnSpc>
            </a:pPr>
            <a:r>
              <a:rPr lang="nb-NO" sz="2400" b="1" dirty="0">
                <a:solidFill>
                  <a:schemeClr val="tx1"/>
                </a:solidFill>
              </a:rPr>
              <a:t>This is NOT a </a:t>
            </a:r>
            <a:r>
              <a:rPr lang="nb-NO" sz="2400" b="1" dirty="0" err="1">
                <a:solidFill>
                  <a:schemeClr val="tx1"/>
                </a:solidFill>
              </a:rPr>
              <a:t>debate</a:t>
            </a:r>
            <a:r>
              <a:rPr lang="nb-NO" sz="2400" b="1" dirty="0">
                <a:solidFill>
                  <a:schemeClr val="tx1"/>
                </a:solidFill>
              </a:rPr>
              <a:t>. </a:t>
            </a:r>
            <a:r>
              <a:rPr lang="nb-NO" sz="2400" b="1" dirty="0" err="1">
                <a:solidFill>
                  <a:schemeClr val="tx1"/>
                </a:solidFill>
              </a:rPr>
              <a:t>You</a:t>
            </a:r>
            <a:r>
              <a:rPr lang="nb-NO" sz="2400" b="1" dirty="0">
                <a:solidFill>
                  <a:schemeClr val="tx1"/>
                </a:solidFill>
              </a:rPr>
              <a:t> </a:t>
            </a:r>
            <a:r>
              <a:rPr lang="nb-NO" sz="2400" b="1" dirty="0" err="1">
                <a:solidFill>
                  <a:schemeClr val="tx1"/>
                </a:solidFill>
              </a:rPr>
              <a:t>are</a:t>
            </a:r>
            <a:r>
              <a:rPr lang="nb-NO" sz="2400" b="1" dirty="0">
                <a:solidFill>
                  <a:schemeClr val="tx1"/>
                </a:solidFill>
              </a:rPr>
              <a:t> not </a:t>
            </a:r>
            <a:r>
              <a:rPr lang="nb-NO" sz="2400" b="1" dirty="0" err="1">
                <a:solidFill>
                  <a:schemeClr val="tx1"/>
                </a:solidFill>
              </a:rPr>
              <a:t>meant</a:t>
            </a:r>
            <a:r>
              <a:rPr lang="nb-NO" sz="2400" b="1" dirty="0">
                <a:solidFill>
                  <a:schemeClr val="tx1"/>
                </a:solidFill>
              </a:rPr>
              <a:t> to </a:t>
            </a:r>
            <a:r>
              <a:rPr lang="nb-NO" sz="2400" b="1" dirty="0" err="1">
                <a:solidFill>
                  <a:schemeClr val="tx1"/>
                </a:solidFill>
              </a:rPr>
              <a:t>convince</a:t>
            </a:r>
            <a:r>
              <a:rPr lang="nb-NO" sz="2400" b="1" dirty="0">
                <a:solidFill>
                  <a:schemeClr val="tx1"/>
                </a:solidFill>
              </a:rPr>
              <a:t> </a:t>
            </a:r>
            <a:r>
              <a:rPr lang="nb-NO" sz="2400" b="1" dirty="0" err="1">
                <a:solidFill>
                  <a:schemeClr val="tx1"/>
                </a:solidFill>
              </a:rPr>
              <a:t>others</a:t>
            </a:r>
            <a:r>
              <a:rPr lang="nb-NO" sz="2400" b="1" dirty="0">
                <a:solidFill>
                  <a:schemeClr val="tx1"/>
                </a:solidFill>
              </a:rPr>
              <a:t> </a:t>
            </a:r>
            <a:r>
              <a:rPr lang="nb-NO" sz="2400" b="1" dirty="0" err="1">
                <a:solidFill>
                  <a:schemeClr val="tx1"/>
                </a:solidFill>
              </a:rPr>
              <a:t>of</a:t>
            </a:r>
            <a:r>
              <a:rPr lang="nb-NO" sz="2400" b="1" dirty="0">
                <a:solidFill>
                  <a:schemeClr val="tx1"/>
                </a:solidFill>
              </a:rPr>
              <a:t> </a:t>
            </a:r>
            <a:r>
              <a:rPr lang="nb-NO" sz="2400" b="1" dirty="0" err="1">
                <a:solidFill>
                  <a:schemeClr val="tx1"/>
                </a:solidFill>
              </a:rPr>
              <a:t>your</a:t>
            </a:r>
            <a:r>
              <a:rPr lang="nb-NO" sz="2400" b="1" dirty="0">
                <a:solidFill>
                  <a:schemeClr val="tx1"/>
                </a:solidFill>
              </a:rPr>
              <a:t> opinions, </a:t>
            </a:r>
            <a:r>
              <a:rPr lang="nb-NO" sz="2400" b="1" dirty="0" err="1">
                <a:solidFill>
                  <a:schemeClr val="tx1"/>
                </a:solidFill>
              </a:rPr>
              <a:t>but</a:t>
            </a:r>
            <a:r>
              <a:rPr lang="nb-NO" sz="2400" b="1" dirty="0">
                <a:solidFill>
                  <a:schemeClr val="tx1"/>
                </a:solidFill>
              </a:rPr>
              <a:t> to </a:t>
            </a:r>
            <a:r>
              <a:rPr lang="nb-NO" sz="2400" b="1" dirty="0" err="1">
                <a:solidFill>
                  <a:schemeClr val="tx1"/>
                </a:solidFill>
              </a:rPr>
              <a:t>share</a:t>
            </a:r>
            <a:r>
              <a:rPr lang="nb-NO" sz="2400" b="1" dirty="0">
                <a:solidFill>
                  <a:schemeClr val="tx1"/>
                </a:solidFill>
              </a:rPr>
              <a:t> </a:t>
            </a:r>
            <a:r>
              <a:rPr lang="nb-NO" sz="2400" b="1" dirty="0" err="1">
                <a:solidFill>
                  <a:schemeClr val="tx1"/>
                </a:solidFill>
              </a:rPr>
              <a:t>your</a:t>
            </a:r>
            <a:r>
              <a:rPr lang="nb-NO" sz="2400" b="1" dirty="0">
                <a:solidFill>
                  <a:schemeClr val="tx1"/>
                </a:solidFill>
              </a:rPr>
              <a:t> </a:t>
            </a:r>
            <a:r>
              <a:rPr lang="nb-NO" sz="2400" b="1" dirty="0" err="1">
                <a:solidFill>
                  <a:schemeClr val="tx1"/>
                </a:solidFill>
              </a:rPr>
              <a:t>thoughts</a:t>
            </a:r>
            <a:r>
              <a:rPr lang="nb-NO" sz="2400" b="1" dirty="0">
                <a:solidFill>
                  <a:schemeClr val="tx1"/>
                </a:solidFill>
              </a:rPr>
              <a:t> as </a:t>
            </a:r>
            <a:r>
              <a:rPr lang="nb-NO" sz="2400" b="1" dirty="0" err="1">
                <a:solidFill>
                  <a:schemeClr val="tx1"/>
                </a:solidFill>
              </a:rPr>
              <a:t>well</a:t>
            </a:r>
            <a:r>
              <a:rPr lang="nb-NO" sz="2400" b="1" dirty="0">
                <a:solidFill>
                  <a:schemeClr val="tx1"/>
                </a:solidFill>
              </a:rPr>
              <a:t> as listen to and </a:t>
            </a:r>
            <a:r>
              <a:rPr lang="nb-NO" sz="2400" b="1" dirty="0" err="1">
                <a:solidFill>
                  <a:schemeClr val="tx1"/>
                </a:solidFill>
              </a:rPr>
              <a:t>try</a:t>
            </a:r>
            <a:r>
              <a:rPr lang="nb-NO" sz="2400" b="1" dirty="0">
                <a:solidFill>
                  <a:schemeClr val="tx1"/>
                </a:solidFill>
              </a:rPr>
              <a:t> to understand </a:t>
            </a:r>
            <a:r>
              <a:rPr lang="nb-NO" sz="2400" b="1" dirty="0" err="1">
                <a:solidFill>
                  <a:schemeClr val="tx1"/>
                </a:solidFill>
              </a:rPr>
              <a:t>others</a:t>
            </a:r>
            <a:r>
              <a:rPr lang="nb-NO" sz="2400" b="1" dirty="0">
                <a:solidFill>
                  <a:schemeClr val="tx1"/>
                </a:solidFill>
              </a:rPr>
              <a:t>’ opinions. </a:t>
            </a:r>
          </a:p>
        </p:txBody>
      </p:sp>
    </p:spTree>
    <p:extLst>
      <p:ext uri="{BB962C8B-B14F-4D97-AF65-F5344CB8AC3E}">
        <p14:creationId xmlns:p14="http://schemas.microsoft.com/office/powerpoint/2010/main" val="381174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5">
            <a:extLst>
              <a:ext uri="{FF2B5EF4-FFF2-40B4-BE49-F238E27FC236}">
                <a16:creationId xmlns:a16="http://schemas.microsoft.com/office/drawing/2014/main" id="{F32D3ADC-4DE9-A148-A7B8-FB9509A59430}"/>
              </a:ext>
            </a:extLst>
          </p:cNvPr>
          <p:cNvSpPr txBox="1">
            <a:spLocks/>
          </p:cNvSpPr>
          <p:nvPr/>
        </p:nvSpPr>
        <p:spPr>
          <a:xfrm>
            <a:off x="2610928" y="1411350"/>
            <a:ext cx="6970143"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solidFill>
                  <a:schemeClr val="tx2"/>
                </a:solidFill>
              </a:rPr>
              <a:t>SUGGESTIONS FOR FOLLOW-UP QUESTIONS</a:t>
            </a:r>
          </a:p>
        </p:txBody>
      </p:sp>
      <p:sp>
        <p:nvSpPr>
          <p:cNvPr id="5" name="Rektangel 4">
            <a:extLst>
              <a:ext uri="{FF2B5EF4-FFF2-40B4-BE49-F238E27FC236}">
                <a16:creationId xmlns:a16="http://schemas.microsoft.com/office/drawing/2014/main" id="{C6DABD99-5CC7-C44B-B2D2-36B7ADA40080}"/>
              </a:ext>
            </a:extLst>
          </p:cNvPr>
          <p:cNvSpPr/>
          <p:nvPr/>
        </p:nvSpPr>
        <p:spPr>
          <a:xfrm>
            <a:off x="546101"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1"/>
                </a:solidFill>
                <a:latin typeface="Arial" panose="020B0604020202020204" pitchFamily="34" charset="0"/>
                <a:cs typeface="Arial" panose="020B0604020202020204" pitchFamily="34" charset="0"/>
              </a:rPr>
              <a:t>Racism</a:t>
            </a:r>
            <a:r>
              <a:rPr lang="nb-NO" sz="1600" b="1">
                <a:solidFill>
                  <a:schemeClr val="tx1"/>
                </a:solidFill>
                <a:latin typeface="Arial" panose="020B0604020202020204" pitchFamily="34" charset="0"/>
                <a:cs typeface="Arial" panose="020B0604020202020204" pitchFamily="34" charset="0"/>
              </a:rPr>
              <a:t> and </a:t>
            </a:r>
            <a:r>
              <a:rPr lang="nb-NO" sz="1600" b="1" err="1">
                <a:solidFill>
                  <a:schemeClr val="tx1"/>
                </a:solidFill>
                <a:latin typeface="Arial" panose="020B0604020202020204" pitchFamily="34" charset="0"/>
                <a:cs typeface="Arial" panose="020B0604020202020204" pitchFamily="34" charset="0"/>
              </a:rPr>
              <a:t>discrimination</a:t>
            </a:r>
            <a:endParaRPr lang="nb-NO" sz="1600" b="1">
              <a:solidFill>
                <a:schemeClr val="tx1"/>
              </a:solidFill>
              <a:latin typeface="Arial" panose="020B0604020202020204" pitchFamily="34" charset="0"/>
              <a:cs typeface="Arial" panose="020B0604020202020204" pitchFamily="34" charset="0"/>
            </a:endParaRPr>
          </a:p>
        </p:txBody>
      </p:sp>
      <p:sp>
        <p:nvSpPr>
          <p:cNvPr id="7" name="Plassholder for innhold 2">
            <a:extLst>
              <a:ext uri="{FF2B5EF4-FFF2-40B4-BE49-F238E27FC236}">
                <a16:creationId xmlns:a16="http://schemas.microsoft.com/office/drawing/2014/main" id="{38A70188-E468-C248-8D72-451DA9018308}"/>
              </a:ext>
            </a:extLst>
          </p:cNvPr>
          <p:cNvSpPr txBox="1">
            <a:spLocks/>
          </p:cNvSpPr>
          <p:nvPr/>
        </p:nvSpPr>
        <p:spPr>
          <a:xfrm>
            <a:off x="2459852" y="2389367"/>
            <a:ext cx="7638303" cy="3204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b="1" dirty="0" err="1">
                <a:solidFill>
                  <a:schemeClr val="tx1"/>
                </a:solidFill>
              </a:rPr>
              <a:t>Why</a:t>
            </a:r>
            <a:r>
              <a:rPr lang="nb-NO" sz="2400" b="1" dirty="0">
                <a:solidFill>
                  <a:schemeClr val="tx1"/>
                </a:solidFill>
              </a:rPr>
              <a:t> do </a:t>
            </a:r>
            <a:r>
              <a:rPr lang="nb-NO" sz="2400" b="1" dirty="0" err="1">
                <a:solidFill>
                  <a:schemeClr val="tx1"/>
                </a:solidFill>
              </a:rPr>
              <a:t>you</a:t>
            </a:r>
            <a:r>
              <a:rPr lang="nb-NO" sz="2400" b="1" dirty="0">
                <a:solidFill>
                  <a:schemeClr val="tx1"/>
                </a:solidFill>
              </a:rPr>
              <a:t> </a:t>
            </a:r>
            <a:r>
              <a:rPr lang="nb-NO" sz="2400" b="1" dirty="0" err="1">
                <a:solidFill>
                  <a:schemeClr val="tx1"/>
                </a:solidFill>
              </a:rPr>
              <a:t>say</a:t>
            </a:r>
            <a:r>
              <a:rPr lang="nb-NO" sz="2400" b="1" dirty="0">
                <a:solidFill>
                  <a:schemeClr val="tx1"/>
                </a:solidFill>
              </a:rPr>
              <a:t> </a:t>
            </a:r>
            <a:r>
              <a:rPr lang="nb-NO" sz="2400" b="1" dirty="0" err="1">
                <a:solidFill>
                  <a:schemeClr val="tx1"/>
                </a:solidFill>
              </a:rPr>
              <a:t>that</a:t>
            </a:r>
            <a:r>
              <a:rPr lang="nb-NO" sz="2400" b="1" dirty="0">
                <a:solidFill>
                  <a:schemeClr val="tx1"/>
                </a:solidFill>
              </a:rPr>
              <a:t>?</a:t>
            </a:r>
          </a:p>
          <a:p>
            <a:r>
              <a:rPr lang="nb-NO" sz="2400" b="1" dirty="0" err="1">
                <a:solidFill>
                  <a:schemeClr val="tx1"/>
                </a:solidFill>
              </a:rPr>
              <a:t>What</a:t>
            </a:r>
            <a:r>
              <a:rPr lang="nb-NO" sz="2400" b="1" dirty="0">
                <a:solidFill>
                  <a:schemeClr val="tx1"/>
                </a:solidFill>
              </a:rPr>
              <a:t> do </a:t>
            </a:r>
            <a:r>
              <a:rPr lang="nb-NO" sz="2400" b="1" dirty="0" err="1">
                <a:solidFill>
                  <a:schemeClr val="tx1"/>
                </a:solidFill>
              </a:rPr>
              <a:t>other</a:t>
            </a:r>
            <a:r>
              <a:rPr lang="nb-NO" sz="2400" b="1" dirty="0">
                <a:solidFill>
                  <a:schemeClr val="tx1"/>
                </a:solidFill>
              </a:rPr>
              <a:t> </a:t>
            </a:r>
            <a:r>
              <a:rPr lang="nb-NO" sz="2400" b="1" dirty="0" err="1">
                <a:solidFill>
                  <a:schemeClr val="tx1"/>
                </a:solidFill>
              </a:rPr>
              <a:t>people</a:t>
            </a:r>
            <a:r>
              <a:rPr lang="nb-NO" sz="2400" b="1" dirty="0">
                <a:solidFill>
                  <a:schemeClr val="tx1"/>
                </a:solidFill>
              </a:rPr>
              <a:t> </a:t>
            </a:r>
            <a:r>
              <a:rPr lang="nb-NO" sz="2400" b="1" dirty="0" err="1">
                <a:solidFill>
                  <a:schemeClr val="tx1"/>
                </a:solidFill>
              </a:rPr>
              <a:t>think</a:t>
            </a:r>
            <a:r>
              <a:rPr lang="nb-NO" sz="2400" b="1" dirty="0">
                <a:solidFill>
                  <a:schemeClr val="tx1"/>
                </a:solidFill>
              </a:rPr>
              <a:t> </a:t>
            </a:r>
            <a:r>
              <a:rPr lang="nb-NO" sz="2400" b="1" dirty="0" err="1">
                <a:solidFill>
                  <a:schemeClr val="tx1"/>
                </a:solidFill>
              </a:rPr>
              <a:t>of</a:t>
            </a:r>
            <a:r>
              <a:rPr lang="nb-NO" sz="2400" b="1" dirty="0">
                <a:solidFill>
                  <a:schemeClr val="tx1"/>
                </a:solidFill>
              </a:rPr>
              <a:t> </a:t>
            </a:r>
            <a:r>
              <a:rPr lang="nb-NO" sz="2400" b="1" dirty="0" err="1">
                <a:solidFill>
                  <a:schemeClr val="tx1"/>
                </a:solidFill>
              </a:rPr>
              <a:t>your</a:t>
            </a:r>
            <a:r>
              <a:rPr lang="nb-NO" sz="2400" b="1" dirty="0">
                <a:solidFill>
                  <a:schemeClr val="tx1"/>
                </a:solidFill>
              </a:rPr>
              <a:t> </a:t>
            </a:r>
            <a:r>
              <a:rPr lang="nb-NO" sz="2400" b="1" dirty="0" err="1">
                <a:solidFill>
                  <a:schemeClr val="tx1"/>
                </a:solidFill>
              </a:rPr>
              <a:t>point</a:t>
            </a:r>
            <a:r>
              <a:rPr lang="nb-NO" sz="2400" b="1" dirty="0">
                <a:solidFill>
                  <a:schemeClr val="tx1"/>
                </a:solidFill>
              </a:rPr>
              <a:t> </a:t>
            </a:r>
            <a:r>
              <a:rPr lang="nb-NO" sz="2400" b="1" dirty="0" err="1">
                <a:solidFill>
                  <a:schemeClr val="tx1"/>
                </a:solidFill>
              </a:rPr>
              <a:t>of</a:t>
            </a:r>
            <a:r>
              <a:rPr lang="nb-NO" sz="2400" b="1" dirty="0">
                <a:solidFill>
                  <a:schemeClr val="tx1"/>
                </a:solidFill>
              </a:rPr>
              <a:t> </a:t>
            </a:r>
            <a:r>
              <a:rPr lang="nb-NO" sz="2400" b="1" dirty="0" err="1">
                <a:solidFill>
                  <a:schemeClr val="tx1"/>
                </a:solidFill>
              </a:rPr>
              <a:t>view</a:t>
            </a:r>
            <a:r>
              <a:rPr lang="nb-NO" sz="2400" b="1" dirty="0">
                <a:solidFill>
                  <a:schemeClr val="tx1"/>
                </a:solidFill>
              </a:rPr>
              <a:t>?</a:t>
            </a:r>
          </a:p>
          <a:p>
            <a:r>
              <a:rPr lang="nb-NO" sz="2400" b="1" dirty="0">
                <a:solidFill>
                  <a:schemeClr val="tx1"/>
                </a:solidFill>
              </a:rPr>
              <a:t>Are </a:t>
            </a:r>
            <a:r>
              <a:rPr lang="nb-NO" sz="2400" b="1" dirty="0" err="1">
                <a:solidFill>
                  <a:schemeClr val="tx1"/>
                </a:solidFill>
              </a:rPr>
              <a:t>there</a:t>
            </a:r>
            <a:r>
              <a:rPr lang="nb-NO" sz="2400" b="1" dirty="0">
                <a:solidFill>
                  <a:schemeClr val="tx1"/>
                </a:solidFill>
              </a:rPr>
              <a:t> </a:t>
            </a:r>
            <a:r>
              <a:rPr lang="nb-NO" sz="2400" b="1" dirty="0" err="1">
                <a:solidFill>
                  <a:schemeClr val="tx1"/>
                </a:solidFill>
              </a:rPr>
              <a:t>exceptions</a:t>
            </a:r>
            <a:r>
              <a:rPr lang="nb-NO" sz="2400" b="1" dirty="0">
                <a:solidFill>
                  <a:schemeClr val="tx1"/>
                </a:solidFill>
              </a:rPr>
              <a:t> to </a:t>
            </a:r>
            <a:r>
              <a:rPr lang="nb-NO" sz="2400" b="1" dirty="0" err="1">
                <a:solidFill>
                  <a:schemeClr val="tx1"/>
                </a:solidFill>
              </a:rPr>
              <a:t>your</a:t>
            </a:r>
            <a:r>
              <a:rPr lang="nb-NO" sz="2400" b="1" dirty="0">
                <a:solidFill>
                  <a:schemeClr val="tx1"/>
                </a:solidFill>
              </a:rPr>
              <a:t> </a:t>
            </a:r>
            <a:r>
              <a:rPr lang="nb-NO" sz="2400" b="1" dirty="0" err="1">
                <a:solidFill>
                  <a:schemeClr val="tx1"/>
                </a:solidFill>
              </a:rPr>
              <a:t>point</a:t>
            </a:r>
            <a:r>
              <a:rPr lang="nb-NO" sz="2400" b="1" dirty="0">
                <a:solidFill>
                  <a:schemeClr val="tx1"/>
                </a:solidFill>
              </a:rPr>
              <a:t> </a:t>
            </a:r>
            <a:r>
              <a:rPr lang="nb-NO" sz="2400" b="1" dirty="0" err="1">
                <a:solidFill>
                  <a:schemeClr val="tx1"/>
                </a:solidFill>
              </a:rPr>
              <a:t>of</a:t>
            </a:r>
            <a:r>
              <a:rPr lang="nb-NO" sz="2400" b="1" dirty="0">
                <a:solidFill>
                  <a:schemeClr val="tx1"/>
                </a:solidFill>
              </a:rPr>
              <a:t> </a:t>
            </a:r>
            <a:r>
              <a:rPr lang="nb-NO" sz="2400" b="1" dirty="0" err="1">
                <a:solidFill>
                  <a:schemeClr val="tx1"/>
                </a:solidFill>
              </a:rPr>
              <a:t>view</a:t>
            </a:r>
            <a:r>
              <a:rPr lang="nb-NO" sz="2400" b="1" dirty="0">
                <a:solidFill>
                  <a:schemeClr val="tx1"/>
                </a:solidFill>
              </a:rPr>
              <a:t>?</a:t>
            </a:r>
          </a:p>
          <a:p>
            <a:r>
              <a:rPr lang="nb-NO" sz="2400" b="1" dirty="0" err="1">
                <a:solidFill>
                  <a:schemeClr val="tx1"/>
                </a:solidFill>
              </a:rPr>
              <a:t>Could</a:t>
            </a:r>
            <a:r>
              <a:rPr lang="nb-NO" sz="2400" b="1" dirty="0">
                <a:solidFill>
                  <a:schemeClr val="tx1"/>
                </a:solidFill>
              </a:rPr>
              <a:t> </a:t>
            </a:r>
            <a:r>
              <a:rPr lang="nb-NO" sz="2400" b="1" dirty="0" err="1">
                <a:solidFill>
                  <a:schemeClr val="tx1"/>
                </a:solidFill>
              </a:rPr>
              <a:t>you</a:t>
            </a:r>
            <a:r>
              <a:rPr lang="nb-NO" sz="2400" b="1" dirty="0">
                <a:solidFill>
                  <a:schemeClr val="tx1"/>
                </a:solidFill>
              </a:rPr>
              <a:t> </a:t>
            </a:r>
            <a:r>
              <a:rPr lang="nb-NO" sz="2400" b="1" dirty="0" err="1">
                <a:solidFill>
                  <a:schemeClr val="tx1"/>
                </a:solidFill>
              </a:rPr>
              <a:t>elaborate</a:t>
            </a:r>
            <a:r>
              <a:rPr lang="nb-NO" sz="2400" b="1" dirty="0">
                <a:solidFill>
                  <a:schemeClr val="tx1"/>
                </a:solidFill>
              </a:rPr>
              <a:t> </a:t>
            </a:r>
            <a:r>
              <a:rPr lang="nb-NO" sz="2400" b="1" dirty="0" err="1">
                <a:solidFill>
                  <a:schemeClr val="tx1"/>
                </a:solidFill>
              </a:rPr>
              <a:t>on</a:t>
            </a:r>
            <a:r>
              <a:rPr lang="nb-NO" sz="2400" b="1" dirty="0">
                <a:solidFill>
                  <a:schemeClr val="tx1"/>
                </a:solidFill>
              </a:rPr>
              <a:t> </a:t>
            </a:r>
            <a:r>
              <a:rPr lang="nb-NO" sz="2400" b="1" dirty="0" err="1">
                <a:solidFill>
                  <a:schemeClr val="tx1"/>
                </a:solidFill>
              </a:rPr>
              <a:t>your</a:t>
            </a:r>
            <a:r>
              <a:rPr lang="nb-NO" sz="2400" b="1" dirty="0">
                <a:solidFill>
                  <a:schemeClr val="tx1"/>
                </a:solidFill>
              </a:rPr>
              <a:t> </a:t>
            </a:r>
            <a:r>
              <a:rPr lang="nb-NO" sz="2400" b="1" dirty="0" err="1">
                <a:solidFill>
                  <a:schemeClr val="tx1"/>
                </a:solidFill>
              </a:rPr>
              <a:t>thoughts</a:t>
            </a:r>
            <a:r>
              <a:rPr lang="nb-NO" sz="2400" b="1" dirty="0">
                <a:solidFill>
                  <a:schemeClr val="tx1"/>
                </a:solidFill>
              </a:rPr>
              <a:t>?</a:t>
            </a:r>
          </a:p>
          <a:p>
            <a:pPr marL="0" indent="0">
              <a:buNone/>
            </a:pPr>
            <a:endParaRPr lang="nb-NO" sz="2400" b="1" dirty="0">
              <a:solidFill>
                <a:schemeClr val="tx1"/>
              </a:solidFill>
            </a:endParaRPr>
          </a:p>
        </p:txBody>
      </p:sp>
    </p:spTree>
    <p:extLst>
      <p:ext uri="{BB962C8B-B14F-4D97-AF65-F5344CB8AC3E}">
        <p14:creationId xmlns:p14="http://schemas.microsoft.com/office/powerpoint/2010/main" val="2931940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48219" y="2758679"/>
            <a:ext cx="5495561" cy="1340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dirty="0">
                <a:solidFill>
                  <a:schemeClr val="bg1">
                    <a:lumMod val="95000"/>
                  </a:schemeClr>
                </a:solidFill>
                <a:latin typeface="+mn-lt"/>
              </a:rPr>
              <a:t>A </a:t>
            </a:r>
            <a:r>
              <a:rPr lang="nb-NO" sz="5000" b="0" dirty="0" err="1">
                <a:solidFill>
                  <a:schemeClr val="bg1">
                    <a:lumMod val="95000"/>
                  </a:schemeClr>
                </a:solidFill>
                <a:latin typeface="+mn-lt"/>
              </a:rPr>
              <a:t>world</a:t>
            </a:r>
            <a:r>
              <a:rPr lang="nb-NO" sz="5000" b="0" dirty="0">
                <a:solidFill>
                  <a:schemeClr val="bg1">
                    <a:lumMod val="95000"/>
                  </a:schemeClr>
                </a:solidFill>
                <a:latin typeface="+mn-lt"/>
              </a:rPr>
              <a:t> </a:t>
            </a:r>
            <a:r>
              <a:rPr lang="nb-NO" sz="5000" b="0" dirty="0" err="1">
                <a:solidFill>
                  <a:schemeClr val="bg1">
                    <a:lumMod val="95000"/>
                  </a:schemeClr>
                </a:solidFill>
                <a:latin typeface="+mn-lt"/>
              </a:rPr>
              <a:t>without</a:t>
            </a:r>
            <a:r>
              <a:rPr lang="nb-NO" sz="5000" b="0" dirty="0">
                <a:solidFill>
                  <a:schemeClr val="bg1">
                    <a:lumMod val="95000"/>
                  </a:schemeClr>
                </a:solidFill>
                <a:latin typeface="+mn-lt"/>
              </a:rPr>
              <a:t> </a:t>
            </a:r>
            <a:r>
              <a:rPr lang="nb-NO" sz="5000" b="0" dirty="0" err="1">
                <a:solidFill>
                  <a:schemeClr val="bg1">
                    <a:lumMod val="95000"/>
                  </a:schemeClr>
                </a:solidFill>
                <a:latin typeface="+mn-lt"/>
              </a:rPr>
              <a:t>racism</a:t>
            </a:r>
            <a:r>
              <a:rPr lang="nb-NO" sz="5000" b="0" dirty="0">
                <a:solidFill>
                  <a:schemeClr val="bg1">
                    <a:lumMod val="95000"/>
                  </a:schemeClr>
                </a:solidFill>
                <a:latin typeface="+mn-lt"/>
              </a:rPr>
              <a:t> is </a:t>
            </a:r>
            <a:r>
              <a:rPr lang="nb-NO" sz="5000" b="0" dirty="0" err="1">
                <a:solidFill>
                  <a:schemeClr val="bg1">
                    <a:lumMod val="95000"/>
                  </a:schemeClr>
                </a:solidFill>
                <a:latin typeface="+mn-lt"/>
              </a:rPr>
              <a:t>possible</a:t>
            </a:r>
            <a:endParaRPr lang="nb-NO" sz="5000" b="0" dirty="0">
              <a:solidFill>
                <a:schemeClr val="bg1">
                  <a:lumMod val="95000"/>
                </a:schemeClr>
              </a:solidFill>
              <a:latin typeface="+mn-lt"/>
            </a:endParaRP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err="1">
                <a:solidFill>
                  <a:schemeClr val="tx1"/>
                </a:solidFill>
                <a:latin typeface="Arial" panose="020B0604020202020204" pitchFamily="34" charset="0"/>
                <a:cs typeface="Arial" panose="020B0604020202020204" pitchFamily="34" charset="0"/>
              </a:rPr>
              <a:t>Racism</a:t>
            </a:r>
            <a:r>
              <a:rPr lang="nb-NO" sz="1600" b="1">
                <a:solidFill>
                  <a:schemeClr val="tx1"/>
                </a:solidFill>
                <a:latin typeface="Arial" panose="020B0604020202020204" pitchFamily="34" charset="0"/>
                <a:cs typeface="Arial" panose="020B0604020202020204" pitchFamily="34" charset="0"/>
              </a:rPr>
              <a:t> and </a:t>
            </a:r>
            <a:r>
              <a:rPr lang="nb-NO" sz="1600" b="1" err="1">
                <a:solidFill>
                  <a:schemeClr val="tx1"/>
                </a:solidFill>
                <a:latin typeface="Arial" panose="020B0604020202020204" pitchFamily="34" charset="0"/>
                <a:cs typeface="Arial" panose="020B0604020202020204" pitchFamily="34" charset="0"/>
              </a:rPr>
              <a:t>discrimination</a:t>
            </a:r>
            <a:endParaRPr lang="nb-NO" sz="1600" b="1">
              <a:solidFill>
                <a:schemeClr val="tx1"/>
              </a:solidFill>
              <a:latin typeface="Arial" panose="020B0604020202020204" pitchFamily="34" charset="0"/>
              <a:cs typeface="Arial" panose="020B0604020202020204" pitchFamily="34" charset="0"/>
            </a:endParaRPr>
          </a:p>
        </p:txBody>
      </p:sp>
      <p:sp>
        <p:nvSpPr>
          <p:cNvPr id="7" name="Tittel 5">
            <a:extLst>
              <a:ext uri="{FF2B5EF4-FFF2-40B4-BE49-F238E27FC236}">
                <a16:creationId xmlns:a16="http://schemas.microsoft.com/office/drawing/2014/main" id="{3E1831FB-849C-420F-90ED-2662C85EE312}"/>
              </a:ext>
            </a:extLst>
          </p:cNvPr>
          <p:cNvSpPr txBox="1">
            <a:spLocks/>
          </p:cNvSpPr>
          <p:nvPr/>
        </p:nvSpPr>
        <p:spPr>
          <a:xfrm>
            <a:off x="4868074" y="1143205"/>
            <a:ext cx="245585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a:latin typeface="+mj-lt"/>
              </a:rPr>
              <a:t>STATEMENT</a:t>
            </a:r>
          </a:p>
        </p:txBody>
      </p:sp>
      <p:sp>
        <p:nvSpPr>
          <p:cNvPr id="2" name="Stjerne: 6 tagger 1">
            <a:extLst>
              <a:ext uri="{FF2B5EF4-FFF2-40B4-BE49-F238E27FC236}">
                <a16:creationId xmlns:a16="http://schemas.microsoft.com/office/drawing/2014/main" id="{F1E0E35E-A137-291C-D40B-309555C9DE2E}"/>
              </a:ext>
            </a:extLst>
          </p:cNvPr>
          <p:cNvSpPr/>
          <p:nvPr/>
        </p:nvSpPr>
        <p:spPr>
          <a:xfrm>
            <a:off x="11394709" y="6047640"/>
            <a:ext cx="457985" cy="542942"/>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64052501"/>
      </p:ext>
    </p:extLst>
  </p:cSld>
  <p:clrMapOvr>
    <a:masterClrMapping/>
  </p:clrMapOvr>
</p:sld>
</file>

<file path=ppt/theme/theme1.xml><?xml version="1.0" encoding="utf-8"?>
<a:theme xmlns:a="http://schemas.openxmlformats.org/drawingml/2006/main" name="Office-tema">
  <a:themeElements>
    <a:clrScheme name="AMNESTY PROFIL">
      <a:dk1>
        <a:srgbClr val="000000"/>
      </a:dk1>
      <a:lt1>
        <a:srgbClr val="FFFFFF"/>
      </a:lt1>
      <a:dk2>
        <a:srgbClr val="FEF100"/>
      </a:dk2>
      <a:lt2>
        <a:srgbClr val="F18E8E"/>
      </a:lt2>
      <a:accent1>
        <a:srgbClr val="FA6652"/>
      </a:accent1>
      <a:accent2>
        <a:srgbClr val="B3E6BE"/>
      </a:accent2>
      <a:accent3>
        <a:srgbClr val="79E493"/>
      </a:accent3>
      <a:accent4>
        <a:srgbClr val="E7D6C6"/>
      </a:accent4>
      <a:accent5>
        <a:srgbClr val="FF6633"/>
      </a:accent5>
      <a:accent6>
        <a:srgbClr val="FF993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2f69f596-a07f-4c1a-bb81-7e4ab0cc3554" ContentTypeId="0x01010053F94F82425A1E4E8149F273ACEE1266"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Brevmal" ma:contentTypeID="0x01010053F94F82425A1E4E8149F273ACEE126600D7B425F245B90C45B7FA1D560213A35E" ma:contentTypeVersion="75" ma:contentTypeDescription="" ma:contentTypeScope="" ma:versionID="4ddd9536bd1918377e300529ae986925">
  <xsd:schema xmlns:xsd="http://www.w3.org/2001/XMLSchema" xmlns:xs="http://www.w3.org/2001/XMLSchema" xmlns:p="http://schemas.microsoft.com/office/2006/metadata/properties" xmlns:ns2="3176fe91-6556-44b1-a49c-df159e9a54aa" xmlns:ns3="07c43c67-942d-43fb-b6d0-2dbcb1284b21" targetNamespace="http://schemas.microsoft.com/office/2006/metadata/properties" ma:root="true" ma:fieldsID="484becd924226067f3ed00b06dcc5c45" ns2:_="" ns3:_="">
    <xsd:import namespace="3176fe91-6556-44b1-a49c-df159e9a54aa"/>
    <xsd:import namespace="07c43c67-942d-43fb-b6d0-2dbcb1284b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6fe91-6556-44b1-a49c-df159e9a54aa" elementFormDefault="qualified">
    <xsd:import namespace="http://schemas.microsoft.com/office/2006/documentManagement/types"/>
    <xsd:import namespace="http://schemas.microsoft.com/office/infopath/2007/PartnerControls"/>
    <xsd:element name="SharedWithUsers" ma:index="8" nillable="true" ma:displayName="Del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c43c67-942d-43fb-b6d0-2dbcb1284b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25D11D-D23A-4BF6-8674-819587C57D37}">
  <ds:schemaRefs>
    <ds:schemaRef ds:uri="07c43c67-942d-43fb-b6d0-2dbcb1284b21"/>
    <ds:schemaRef ds:uri="3176fe91-6556-44b1-a49c-df159e9a54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8D875FC-23A3-480D-BCD3-280472150B6E}">
  <ds:schemaRefs>
    <ds:schemaRef ds:uri="Microsoft.SharePoint.Taxonomy.ContentTypeSync"/>
  </ds:schemaRefs>
</ds:datastoreItem>
</file>

<file path=customXml/itemProps3.xml><?xml version="1.0" encoding="utf-8"?>
<ds:datastoreItem xmlns:ds="http://schemas.openxmlformats.org/officeDocument/2006/customXml" ds:itemID="{6EA2D889-C390-423E-92B0-66D7F9EF573D}">
  <ds:schemaRefs>
    <ds:schemaRef ds:uri="http://schemas.microsoft.com/sharepoint/v3/contenttype/forms"/>
  </ds:schemaRefs>
</ds:datastoreItem>
</file>

<file path=customXml/itemProps4.xml><?xml version="1.0" encoding="utf-8"?>
<ds:datastoreItem xmlns:ds="http://schemas.openxmlformats.org/officeDocument/2006/customXml" ds:itemID="{0BFCDD2C-600C-4209-A838-40DFCBF47D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76fe91-6556-44b1-a49c-df159e9a54aa"/>
    <ds:schemaRef ds:uri="07c43c67-942d-43fb-b6d0-2dbcb1284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1301</TotalTime>
  <Words>6580</Words>
  <Application>Microsoft Office PowerPoint</Application>
  <PresentationFormat>Widescreen</PresentationFormat>
  <Paragraphs>656</Paragraphs>
  <Slides>46</Slides>
  <Notes>46</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46</vt:i4>
      </vt:variant>
    </vt:vector>
  </HeadingPairs>
  <TitlesOfParts>
    <vt:vector size="54" baseType="lpstr">
      <vt:lpstr>Amnesty Trade Gothic</vt:lpstr>
      <vt:lpstr>Arial</vt:lpstr>
      <vt:lpstr>Arial Narrow</vt:lpstr>
      <vt:lpstr>Calibri</vt:lpstr>
      <vt:lpstr>Helvetica Neue</vt:lpstr>
      <vt:lpstr>Snap ITC</vt:lpstr>
      <vt:lpstr>Symbol</vt:lpstr>
      <vt:lpstr>Office-tema</vt:lpstr>
      <vt:lpstr>PowerPoint-presentasjon</vt:lpstr>
      <vt:lpstr>HUMAN RIGHTS DIALOGUE </vt:lpstr>
      <vt:lpstr>ENERGIZERS KEEP THE SURROUNDING ALIVE, BE AN ENERGIZER ALL DAY LONG</vt:lpstr>
      <vt:lpstr>RACISM AND DISCRIMINATION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SUMMARY</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Elizabeth Bristow</dc:creator>
  <cp:lastModifiedBy>Charlotte Johansen</cp:lastModifiedBy>
  <cp:revision>2</cp:revision>
  <dcterms:created xsi:type="dcterms:W3CDTF">2022-09-28T14:33:51Z</dcterms:created>
  <dcterms:modified xsi:type="dcterms:W3CDTF">2023-05-09T18:53:33Z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0x01010053F94F82425A1E4E8149F273ACEE126600D7B425F245B90C45B7FA1D560213A35E</vt:lpwstr>
  </property>
</Properties>
</file>