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6"/>
  </p:notesMasterIdLst>
  <p:sldIdLst>
    <p:sldId id="365" r:id="rId6"/>
    <p:sldId id="304" r:id="rId7"/>
    <p:sldId id="258" r:id="rId8"/>
    <p:sldId id="259" r:id="rId9"/>
    <p:sldId id="262" r:id="rId10"/>
    <p:sldId id="263" r:id="rId11"/>
    <p:sldId id="264" r:id="rId12"/>
    <p:sldId id="269" r:id="rId13"/>
    <p:sldId id="271" r:id="rId14"/>
    <p:sldId id="268" r:id="rId15"/>
    <p:sldId id="361" r:id="rId16"/>
    <p:sldId id="267" r:id="rId17"/>
    <p:sldId id="273" r:id="rId18"/>
    <p:sldId id="274" r:id="rId19"/>
    <p:sldId id="367" r:id="rId20"/>
    <p:sldId id="366" r:id="rId21"/>
    <p:sldId id="277" r:id="rId22"/>
    <p:sldId id="278" r:id="rId23"/>
    <p:sldId id="276" r:id="rId24"/>
    <p:sldId id="280" r:id="rId25"/>
    <p:sldId id="281" r:id="rId26"/>
    <p:sldId id="283" r:id="rId27"/>
    <p:sldId id="284" r:id="rId28"/>
    <p:sldId id="306" r:id="rId29"/>
    <p:sldId id="285" r:id="rId30"/>
    <p:sldId id="307" r:id="rId31"/>
    <p:sldId id="282" r:id="rId32"/>
    <p:sldId id="286" r:id="rId33"/>
    <p:sldId id="309" r:id="rId34"/>
    <p:sldId id="287" r:id="rId35"/>
    <p:sldId id="289" r:id="rId36"/>
    <p:sldId id="290" r:id="rId37"/>
    <p:sldId id="310" r:id="rId38"/>
    <p:sldId id="311" r:id="rId39"/>
    <p:sldId id="368" r:id="rId40"/>
    <p:sldId id="314" r:id="rId41"/>
    <p:sldId id="315" r:id="rId42"/>
    <p:sldId id="312" r:id="rId43"/>
    <p:sldId id="316" r:id="rId44"/>
    <p:sldId id="291" r:id="rId45"/>
    <p:sldId id="299" r:id="rId46"/>
    <p:sldId id="292" r:id="rId47"/>
    <p:sldId id="295" r:id="rId48"/>
    <p:sldId id="363" r:id="rId49"/>
    <p:sldId id="364" r:id="rId50"/>
    <p:sldId id="371" r:id="rId51"/>
    <p:sldId id="288" r:id="rId52"/>
    <p:sldId id="369" r:id="rId53"/>
    <p:sldId id="298" r:id="rId54"/>
    <p:sldId id="305" r:id="rId5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7FDE1E-56D5-B3A3-4B7A-1713777FD3A8}" name="Andrea Giæver Loko" initials="AGL" userId="S::aloko@amnesty.no::0f1e8566-2f05-4759-91f4-5635906507c6" providerId="AD"/>
  <p188:author id="{29186F51-5D51-9BA0-7A1C-EB88E0DC4966}" name="Carina Sibe Kråkenes" initials="CSK" userId="S::ckrakenes@amnesty.no::2a6a38ef-7188-42cd-bd1a-a3d757bc6c38" providerId="AD"/>
  <p188:author id="{4C3AAEAF-A507-ED30-FF8B-B78C614E9A36}" name="Ida Patel Hellum" initials="IH" userId="S::ihellum@amnesty.no::9845c555-72eb-485b-b1ef-f1b3c2be111b" providerId="AD"/>
  <p188:author id="{D6CF5CD2-A6E5-A66E-23FD-7605928362A3}" name="Elizabeth Bristow" initials="EB" userId="S::ebristow@amnesty.no::7bcaea2a-4066-423d-a3d5-e84d1b8d3251" providerId="AD"/>
  <p188:author id="{BE614FDF-54AD-9FE2-F3CE-818619DF8393}" name="Hildegunn Guddal Svensson" initials="HS" userId="S::hsvensson@amnesty.no::8408e81d-0346-498b-8a14-76231080be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1D"/>
    <a:srgbClr val="FFF200"/>
    <a:srgbClr val="FFFF0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BA11CB-0F4E-492A-9078-B1EB36F6E48A}" v="1" dt="2022-12-05T09:33:39.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452" autoAdjust="0"/>
  </p:normalViewPr>
  <p:slideViewPr>
    <p:cSldViewPr snapToGrid="0">
      <p:cViewPr varScale="1">
        <p:scale>
          <a:sx n="43" d="100"/>
          <a:sy n="43" d="100"/>
        </p:scale>
        <p:origin x="1552" y="56"/>
      </p:cViewPr>
      <p:guideLst>
        <p:guide orient="horz" pos="195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Johansen" userId="7225096c-7201-4c00-a378-ba21bc05cb59" providerId="ADAL" clId="{47BA11CB-0F4E-492A-9078-B1EB36F6E48A}"/>
    <pc:docChg chg="modSld">
      <pc:chgData name="Charlotte Johansen" userId="7225096c-7201-4c00-a378-ba21bc05cb59" providerId="ADAL" clId="{47BA11CB-0F4E-492A-9078-B1EB36F6E48A}" dt="2022-12-05T09:35:31.135" v="108" actId="1076"/>
      <pc:docMkLst>
        <pc:docMk/>
      </pc:docMkLst>
      <pc:sldChg chg="addSp modSp mod">
        <pc:chgData name="Charlotte Johansen" userId="7225096c-7201-4c00-a378-ba21bc05cb59" providerId="ADAL" clId="{47BA11CB-0F4E-492A-9078-B1EB36F6E48A}" dt="2022-12-05T09:35:31.135" v="108" actId="1076"/>
        <pc:sldMkLst>
          <pc:docMk/>
          <pc:sldMk cId="87135826" sldId="298"/>
        </pc:sldMkLst>
        <pc:spChg chg="add mod">
          <ac:chgData name="Charlotte Johansen" userId="7225096c-7201-4c00-a378-ba21bc05cb59" providerId="ADAL" clId="{47BA11CB-0F4E-492A-9078-B1EB36F6E48A}" dt="2022-12-05T09:35:31.135" v="108" actId="1076"/>
          <ac:spMkLst>
            <pc:docMk/>
            <pc:sldMk cId="87135826" sldId="298"/>
            <ac:spMk id="2" creationId="{F7381DCD-5DE6-F1D3-6B9B-DECFDB8E5F62}"/>
          </ac:spMkLst>
        </pc:spChg>
        <pc:picChg chg="mod">
          <ac:chgData name="Charlotte Johansen" userId="7225096c-7201-4c00-a378-ba21bc05cb59" providerId="ADAL" clId="{47BA11CB-0F4E-492A-9078-B1EB36F6E48A}" dt="2022-12-05T09:34:11.874" v="88" actId="1076"/>
          <ac:picMkLst>
            <pc:docMk/>
            <pc:sldMk cId="87135826" sldId="298"/>
            <ac:picMk id="3" creationId="{C64A703F-72B5-47FD-2C0B-0FC8C084B0D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4138656496062993"/>
          <c:y val="0.10173055476559087"/>
          <c:w val="0.54535199311023619"/>
          <c:h val="0.81802793934375373"/>
        </c:manualLayout>
      </c:layout>
      <c:pieChart>
        <c:varyColors val="1"/>
        <c:ser>
          <c:idx val="0"/>
          <c:order val="0"/>
          <c:tx>
            <c:strRef>
              <c:f>'Ark1'!$B$1</c:f>
              <c:strCache>
                <c:ptCount val="1"/>
                <c:pt idx="0">
                  <c:v>Kolonne2</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3-32B2-BA48-96BF-07C11EAD1B2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2-32B2-BA48-96BF-07C11EAD1B2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CF1-C448-A041-73146A666818}"/>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9CF1-C448-A041-73146A666818}"/>
              </c:ext>
            </c:extLst>
          </c:dPt>
          <c:cat>
            <c:strRef>
              <c:f>'Ark1'!$A$2:$A$5</c:f>
              <c:strCache>
                <c:ptCount val="2"/>
                <c:pt idx="0">
                  <c:v>Del 1</c:v>
                </c:pt>
                <c:pt idx="1">
                  <c:v>Del 2</c:v>
                </c:pt>
              </c:strCache>
            </c:strRef>
          </c:cat>
          <c:val>
            <c:numRef>
              <c:f>'Ark1'!$B$2:$B$5</c:f>
              <c:numCache>
                <c:formatCode>General</c:formatCode>
                <c:ptCount val="4"/>
                <c:pt idx="0">
                  <c:v>40</c:v>
                </c:pt>
                <c:pt idx="1">
                  <c:v>60</c:v>
                </c:pt>
              </c:numCache>
            </c:numRef>
          </c:val>
          <c:extLst>
            <c:ext xmlns:c16="http://schemas.microsoft.com/office/drawing/2014/chart" uri="{C3380CC4-5D6E-409C-BE32-E72D297353CC}">
              <c16:uniqueId val="{00000000-32B2-BA48-96BF-07C11EAD1B2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Nr 2</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3-4975-1541-ABE2-BC9DAC8C9209}"/>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2-4975-1541-ABE2-BC9DAC8C92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363-4945-998C-D30C2D1D24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363-4945-998C-D30C2D1D243F}"/>
              </c:ext>
            </c:extLst>
          </c:dPt>
          <c:cat>
            <c:strRef>
              <c:f>'Ark1'!$A$2:$A$5</c:f>
              <c:strCache>
                <c:ptCount val="2"/>
                <c:pt idx="0">
                  <c:v>1. kvt.</c:v>
                </c:pt>
                <c:pt idx="1">
                  <c:v>2. kvt.</c:v>
                </c:pt>
              </c:strCache>
            </c:strRef>
          </c:cat>
          <c:val>
            <c:numRef>
              <c:f>'Ark1'!$B$2:$B$5</c:f>
              <c:numCache>
                <c:formatCode>General</c:formatCode>
                <c:ptCount val="4"/>
                <c:pt idx="0">
                  <c:v>50</c:v>
                </c:pt>
                <c:pt idx="1">
                  <c:v>50</c:v>
                </c:pt>
              </c:numCache>
            </c:numRef>
          </c:val>
          <c:extLst>
            <c:ext xmlns:c16="http://schemas.microsoft.com/office/drawing/2014/chart" uri="{C3380CC4-5D6E-409C-BE32-E72D297353CC}">
              <c16:uniqueId val="{00000000-4975-1541-ABE2-BC9DAC8C920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0FC11-B6C0-334F-96FC-E46BBF133EDD}" type="datetimeFigureOut">
              <a:rPr lang="nb-NO" smtClean="0"/>
              <a:t>05.12.2022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DA003-5BE0-994A-9B43-36366698BBB5}" type="slidenum">
              <a:rPr lang="nb-NO" smtClean="0"/>
              <a:t>‹#›</a:t>
            </a:fld>
            <a:endParaRPr lang="nb-NO"/>
          </a:p>
        </p:txBody>
      </p:sp>
    </p:spTree>
    <p:extLst>
      <p:ext uri="{BB962C8B-B14F-4D97-AF65-F5344CB8AC3E}">
        <p14:creationId xmlns:p14="http://schemas.microsoft.com/office/powerpoint/2010/main" val="211430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n.no/nyheter/flyplass/avinor/muslimsk-kvinne-matte-fjerne-hijaben-i-sikkerhetskontrollen-pa-evenes/s/5-4-90040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ntirasistisk.no/meld-fra-om-rasism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nl.no/J%C3%B8denes_historie_i_Norg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ftenposten.no/verden/i/w49v1/fransk-domstol-sier-ja-til-burkini-forbud"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fafo.no/zoo-publikasjoner/fafo-rapporter/item/holdninger-til-diskriminering-likestilling-og-hatprat-i-norge-2-utgave" TargetMode="External"/><Relationship Id="rId3" Type="http://schemas.openxmlformats.org/officeDocument/2006/relationships/hyperlink" Target="https://amnesty.no/engasjer-deg" TargetMode="External"/><Relationship Id="rId7" Type="http://schemas.openxmlformats.org/officeDocument/2006/relationships/hyperlink" Target="https://www.amnestyusa.org/wp-content/uploads/2015/06/aiusa_deadlyforcereportjune2015-1.pdf" TargetMode="External"/><Relationship Id="rId12" Type="http://schemas.openxmlformats.org/officeDocument/2006/relationships/hyperlink" Target="https://minotenk.no/skal-liksom-liksom-passet-ditt-bety-no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amnestyusa.org/issues/deadly-force-police-accountability/" TargetMode="External"/><Relationship Id="rId11" Type="http://schemas.openxmlformats.org/officeDocument/2006/relationships/hyperlink" Target="https://www.youtube.com/watch?v=iqGWFSE6bmU" TargetMode="External"/><Relationship Id="rId5" Type="http://schemas.openxmlformats.org/officeDocument/2006/relationships/hyperlink" Target="https://www.imdb.com/title/tt7137906/?ref_=nv_sr_srsg_0" TargetMode="External"/><Relationship Id="rId10" Type="http://schemas.openxmlformats.org/officeDocument/2006/relationships/hyperlink" Target="https://www.ted.com/talks/david_ikard_the_real_story_of_rosa_parks_and_why_we_need_to_confront_myths_about_black_history?fbclid=IwAR0vdOA3crDz7x1dwUCZCXPMFl9n9iU1k2rOr0GW6fMhFxxKiKUsW_3NFok" TargetMode="External"/><Relationship Id="rId4" Type="http://schemas.openxmlformats.org/officeDocument/2006/relationships/hyperlink" Target="https://www.imdb.com/title/tt0097216/" TargetMode="External"/><Relationship Id="rId9" Type="http://schemas.openxmlformats.org/officeDocument/2006/relationships/hyperlink" Target="https://minotenk.no/muslimfiendtlige-holdninger-i-norge/"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eEbbqPmqoTk"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amnesty.no/fns-verdenserklaering-om-menneskerettigheter" TargetMode="External"/><Relationship Id="rId4" Type="http://schemas.openxmlformats.org/officeDocument/2006/relationships/hyperlink" Target="https://amnesty.no/menneskerettighetene-forenklet-versj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(Ønsker du som lærer kontakt med Amnesty om undervisningsopplegget? Kontakt oss på </a:t>
            </a:r>
            <a:r>
              <a:rPr lang="nb-NO" sz="1800" b="0" i="0" u="sng" strike="noStrike" baseline="0">
                <a:solidFill>
                  <a:srgbClr val="000000"/>
                </a:solidFill>
                <a:latin typeface="Amnesty Trade Gothic"/>
              </a:rPr>
              <a:t>opplaering@amnesty.no</a:t>
            </a:r>
            <a:r>
              <a:rPr lang="nb-NO" sz="1800" b="1" i="0" u="sng" strike="noStrike" baseline="0">
                <a:solidFill>
                  <a:srgbClr val="000000"/>
                </a:solidFill>
                <a:latin typeface="Amnesty Trade Gothic"/>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u="none"/>
              <a:t>Du og klassen skal nå bruke et undervisningsopplegg fra Amnesty International. </a:t>
            </a:r>
          </a:p>
          <a:p>
            <a:pPr>
              <a:defRPr/>
            </a:pPr>
            <a:r>
              <a:rPr lang="nb-NO" b="0"/>
              <a:t>Du lurer kanskje på hvem Amnesty er? </a:t>
            </a:r>
          </a:p>
          <a:p>
            <a:pPr>
              <a:defRPr/>
            </a:pPr>
            <a:r>
              <a:rPr lang="nb-NO" b="0"/>
              <a:t>Amnesty er verdens største menneskerettighetsorganisasjon </a:t>
            </a:r>
            <a:r>
              <a:rPr lang="nb-NO"/>
              <a:t>hvor alle som er med, mennesker </a:t>
            </a:r>
            <a:r>
              <a:rPr lang="nb-NO" b="0"/>
              <a:t>som deg og meg</a:t>
            </a:r>
            <a:r>
              <a:rPr lang="nb-NO"/>
              <a:t>,</a:t>
            </a:r>
            <a:r>
              <a:rPr lang="nb-NO" b="0"/>
              <a:t> er med på å </a:t>
            </a:r>
            <a:r>
              <a:rPr lang="nb-NO" b="1" i="1"/>
              <a:t>beskytte </a:t>
            </a:r>
            <a:r>
              <a:rPr lang="nb-NO" b="0"/>
              <a:t>menneskerettighetene. Organisasjonen ble startet i 1961 og har utviklet seg til å bli en global bevegelse som består av </a:t>
            </a:r>
            <a:r>
              <a:rPr lang="nb-NO"/>
              <a:t>mer enn 8 </a:t>
            </a:r>
            <a:r>
              <a:rPr lang="nb-NO" b="0"/>
              <a:t>millioner medlemmer og støttespillere over hele verden.</a:t>
            </a:r>
            <a:r>
              <a:rPr lang="nb-NO"/>
              <a:t> Man kan være 13 eller 100 år, Alle kan bidra. </a:t>
            </a:r>
            <a:r>
              <a:rPr lang="nb-NO" b="1" i="0">
                <a:solidFill>
                  <a:srgbClr val="212529"/>
                </a:solidFill>
                <a:effectLst/>
                <a:latin typeface="Amnesty Trade Gothic"/>
              </a:rPr>
              <a:t>Sammen står vi opp for at menneskerettighetene skal gjelde for alle. Uansett. Alltid. </a:t>
            </a:r>
            <a:endParaRPr lang="nb-NO" b="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a:t>
            </a:fld>
            <a:endParaRPr lang="nb-NO"/>
          </a:p>
        </p:txBody>
      </p:sp>
    </p:spTree>
    <p:extLst>
      <p:ext uri="{BB962C8B-B14F-4D97-AF65-F5344CB8AC3E}">
        <p14:creationId xmlns:p14="http://schemas.microsoft.com/office/powerpoint/2010/main" val="221303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Du velger EN påstand per aktivitet</a:t>
            </a:r>
            <a:r>
              <a:rPr lang="nb-NO"/>
              <a:t>. Påstanden som</a:t>
            </a:r>
            <a:r>
              <a:rPr lang="nb-NO" u="sng"/>
              <a:t> ikke </a:t>
            </a:r>
            <a:r>
              <a:rPr lang="nb-NO"/>
              <a:t>blir brukt kan plasseres nederst i ppt. </a:t>
            </a:r>
          </a:p>
          <a:p>
            <a:endParaRPr lang="nb-NO"/>
          </a:p>
          <a:p>
            <a:r>
              <a:rPr lang="nb-NO"/>
              <a:t>Legg påstandskortet du har valgt på gruppebordene eller vis påstanden på projektor. Gi elevene noen minutter på å diskutere påstanden seg imellom. Er påstanden sann? Hvorfor/hvorfor ikke? </a:t>
            </a:r>
            <a:endParaRPr lang="nb-NO">
              <a:cs typeface="Calibri"/>
            </a:endParaRPr>
          </a:p>
          <a:p>
            <a:endParaRPr lang="nb-NO"/>
          </a:p>
          <a:p>
            <a:pPr lvl="0" rtl="0"/>
            <a:r>
              <a:rPr lang="nb-NO" sz="1200" kern="1200">
                <a:solidFill>
                  <a:schemeClr val="tx1"/>
                </a:solidFill>
                <a:effectLst/>
                <a:latin typeface="+mn-lt"/>
                <a:ea typeface="+mn-ea"/>
                <a:cs typeface="+mn-cs"/>
              </a:rPr>
              <a:t> Poengter at deltakerne må ha denne påstanden i bakhodet mens de diskuterer hjelpekortene i nedenfor.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Til lærer: </a:t>
            </a:r>
          </a:p>
          <a:p>
            <a:r>
              <a:rPr lang="nb-NO" sz="1200" kern="1200">
                <a:solidFill>
                  <a:schemeClr val="tx1"/>
                </a:solidFill>
                <a:effectLst/>
                <a:latin typeface="+mn-lt"/>
                <a:ea typeface="+mn-ea"/>
                <a:cs typeface="+mn-cs"/>
              </a:rPr>
              <a:t>På standen ‘Alle diskriminerer’ legger til grunn at diskriminering er et vanlig fenomen og at elevene kanskje også selv har noen fordommer. Målet for elevene er at de gjennom dialogen skal få økt kjennskap til hva diskriminering er.</a:t>
            </a:r>
          </a:p>
          <a:p>
            <a:r>
              <a:rPr lang="nb-NO" sz="1200" kern="1200">
                <a:solidFill>
                  <a:schemeClr val="tx1"/>
                </a:solidFill>
                <a:effectLst/>
                <a:latin typeface="+mn-lt"/>
                <a:ea typeface="+mn-ea"/>
                <a:cs typeface="+mn-cs"/>
              </a:rPr>
              <a:t>-Hvilke grupper som ofte blir utsatt for diskriminering</a:t>
            </a:r>
          </a:p>
          <a:p>
            <a:r>
              <a:rPr lang="nb-NO" sz="1200" kern="1200">
                <a:solidFill>
                  <a:schemeClr val="tx1"/>
                </a:solidFill>
                <a:effectLst/>
                <a:latin typeface="+mn-lt"/>
                <a:ea typeface="+mn-ea"/>
                <a:cs typeface="+mn-cs"/>
              </a:rPr>
              <a:t>-Hvordan man kan forebygge diskriminering og fordommer hos seg selv og andre </a:t>
            </a:r>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10</a:t>
            </a:fld>
            <a:endParaRPr lang="nb-NO"/>
          </a:p>
        </p:txBody>
      </p:sp>
    </p:spTree>
    <p:extLst>
      <p:ext uri="{BB962C8B-B14F-4D97-AF65-F5344CB8AC3E}">
        <p14:creationId xmlns:p14="http://schemas.microsoft.com/office/powerpoint/2010/main" val="207598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Du velger EN påstand per aktivitet</a:t>
            </a:r>
            <a:r>
              <a:rPr lang="nb-NO"/>
              <a:t>. Påstanden som</a:t>
            </a:r>
            <a:r>
              <a:rPr lang="nb-NO" u="sng"/>
              <a:t> ikke </a:t>
            </a:r>
            <a:r>
              <a:rPr lang="nb-NO"/>
              <a:t>blir brukt kan plasseres nederst i ppt. </a:t>
            </a:r>
          </a:p>
          <a:p>
            <a:endParaRPr lang="nb-NO"/>
          </a:p>
          <a:p>
            <a:r>
              <a:rPr lang="nb-NO"/>
              <a:t>Legg påstandskortet du har valgt på gruppebordene eller vis påstanden på projektor. Gi elevene noen minutter på å diskutere påstanden seg imellom. Er påstanden sann? Hvorfor/hvorfor ikke? </a:t>
            </a:r>
            <a:endParaRPr lang="nb-NO">
              <a:cs typeface="Calibri"/>
            </a:endParaRPr>
          </a:p>
          <a:p>
            <a:endParaRPr lang="nb-NO"/>
          </a:p>
          <a:p>
            <a:pPr lvl="0" rtl="0"/>
            <a:r>
              <a:rPr lang="nb-NO" sz="1200" kern="1200">
                <a:solidFill>
                  <a:schemeClr val="tx1"/>
                </a:solidFill>
                <a:effectLst/>
                <a:latin typeface="+mn-lt"/>
                <a:ea typeface="+mn-ea"/>
                <a:cs typeface="+mn-cs"/>
              </a:rPr>
              <a:t> Poengter at deltakerne må ha denne påstanden i bakhodet mens de diskuterer hjelpekortene i nedenfor.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Til lærer: Påstanden ‘ En verden uten rasisme er mulig’ er ment å fremme forståelsen av at rasisme eksisterer på ulike nivåer, og hvorfor det er viktig å bekjempe dette. Målet for elevene er at de gjennom  dialogen skal reflektere rundt og få økt innsikt i: </a:t>
            </a:r>
          </a:p>
          <a:p>
            <a:r>
              <a:rPr lang="nb-NO" sz="1200" kern="1200">
                <a:solidFill>
                  <a:schemeClr val="tx1"/>
                </a:solidFill>
                <a:effectLst/>
                <a:latin typeface="+mn-lt"/>
                <a:ea typeface="+mn-ea"/>
                <a:cs typeface="+mn-cs"/>
              </a:rPr>
              <a:t>-Hva rasisme er</a:t>
            </a:r>
          </a:p>
          <a:p>
            <a:r>
              <a:rPr lang="nb-NO" sz="1200" kern="1200">
                <a:solidFill>
                  <a:schemeClr val="tx1"/>
                </a:solidFill>
                <a:effectLst/>
                <a:latin typeface="+mn-lt"/>
                <a:ea typeface="+mn-ea"/>
                <a:cs typeface="+mn-cs"/>
              </a:rPr>
              <a:t>-Hvilke grupper som er utsatt</a:t>
            </a:r>
          </a:p>
          <a:p>
            <a:r>
              <a:rPr lang="nb-NO" sz="1200" kern="1200">
                <a:solidFill>
                  <a:schemeClr val="tx1"/>
                </a:solidFill>
                <a:effectLst/>
                <a:latin typeface="+mn-lt"/>
                <a:ea typeface="+mn-ea"/>
                <a:cs typeface="+mn-cs"/>
              </a:rPr>
              <a:t>-Hvordan man kan forebygge rasisme og fordommer i egen krets</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11</a:t>
            </a:fld>
            <a:endParaRPr lang="nb-NO"/>
          </a:p>
        </p:txBody>
      </p:sp>
    </p:spTree>
    <p:extLst>
      <p:ext uri="{BB962C8B-B14F-4D97-AF65-F5344CB8AC3E}">
        <p14:creationId xmlns:p14="http://schemas.microsoft.com/office/powerpoint/2010/main" val="96196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‘CASE’ kortet har til hensikt å sette elevene inn i en situasjon hvor omstendighetene avgjør om diskriminering eller rasisme har skjedd.</a:t>
            </a:r>
          </a:p>
          <a:p>
            <a:endParaRPr lang="nb-NO"/>
          </a:p>
          <a:p>
            <a:r>
              <a:rPr lang="nb-NO"/>
              <a:t>For mange vil dette være en vanskelig oppgave fordi de aldri har opplevd å være på mottakersiden av rasisme og diskriminering. </a:t>
            </a:r>
          </a:p>
          <a:p>
            <a:endParaRPr lang="nb-NO" b="1"/>
          </a:p>
          <a:p>
            <a:r>
              <a:rPr lang="nb-NO" b="1"/>
              <a:t>Oppfølgingsspørsmål: </a:t>
            </a:r>
          </a:p>
          <a:p>
            <a:pPr marL="171450" indent="-171450">
              <a:buFont typeface="Arial" panose="020B0604020202020204" pitchFamily="34" charset="0"/>
              <a:buChar char="•"/>
            </a:pPr>
            <a:r>
              <a:rPr lang="nb-NO"/>
              <a:t>Mottaker kan oppfatte en kommentar annerledes enn hva sender mente. Hvordan kan handlingen til sender oppfattes av mottakeren? </a:t>
            </a:r>
            <a:endParaRPr lang="nb-NO">
              <a:cs typeface="Calibri"/>
            </a:endParaRPr>
          </a:p>
          <a:p>
            <a:pPr marL="171450" indent="-171450">
              <a:buFont typeface="Arial"/>
              <a:buChar char="•"/>
            </a:pPr>
            <a:r>
              <a:rPr lang="nb-NO"/>
              <a:t>Hvorfor tror du at denne situasjonen kan tolkes som diskriminerende for noen?</a:t>
            </a:r>
            <a:endParaRPr lang="nb-NO">
              <a:cs typeface="Calibri" panose="020F0502020204030204"/>
            </a:endParaRPr>
          </a:p>
          <a:p>
            <a:pPr marL="171450" indent="-171450">
              <a:buFont typeface="Arial"/>
              <a:buChar char="•"/>
            </a:pPr>
            <a:r>
              <a:rPr lang="nb-NO">
                <a:cs typeface="Calibri" panose="020F0502020204030204"/>
              </a:rPr>
              <a:t>Hva tror du den fremmede kvinnen baserer sine fordommer på?</a:t>
            </a:r>
            <a:endParaRPr lang="nb-NO"/>
          </a:p>
          <a:p>
            <a:pPr marL="171450" indent="-171450">
              <a:buFont typeface="Arial" panose="020B0604020202020204" pitchFamily="34" charset="0"/>
              <a:buChar char="•"/>
            </a:pPr>
            <a:r>
              <a:rPr lang="nb-NO"/>
              <a:t>Sender hadde kanskje de beste intensjoner, men ville han/hun sagt det samme om han/hun hadde kunnskap om det flerkulturelle Norge?</a:t>
            </a: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12</a:t>
            </a:fld>
            <a:endParaRPr lang="nb-NO"/>
          </a:p>
        </p:txBody>
      </p:sp>
    </p:spTree>
    <p:extLst>
      <p:ext uri="{BB962C8B-B14F-4D97-AF65-F5344CB8AC3E}">
        <p14:creationId xmlns:p14="http://schemas.microsoft.com/office/powerpoint/2010/main" val="264695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Dette kortet er basert på en hendelse ved Evenes flyplass i 2018, hvor det ble konkludert med </a:t>
            </a:r>
            <a:r>
              <a:rPr lang="nb-NO" u="sng"/>
              <a:t>at hendelsen var et brudd på Avinor sine retningslinjer</a:t>
            </a:r>
            <a:r>
              <a:rPr lang="nb-NO"/>
              <a:t>. Se </a:t>
            </a:r>
            <a:r>
              <a:rPr lang="nb-NO">
                <a:hlinkClick r:id="rId3"/>
              </a:rPr>
              <a:t>nyheter, flyplass | Muslimsk kvinne måtte fjerne hijaben i sikkerhetskontrollen på Evenes (an.no)</a:t>
            </a:r>
            <a:r>
              <a:rPr lang="nb-NO"/>
              <a:t> for mer informasjon. </a:t>
            </a:r>
          </a:p>
          <a:p>
            <a:endParaRPr lang="nb-NO"/>
          </a:p>
          <a:p>
            <a:r>
              <a:rPr lang="nb-NO"/>
              <a:t>I et tilfelle som dette skal en hijab ikke fjernes i sikkerhetskontrollen. Man kan kontrollere ved å ta på utsiden av den. Er det behov for å fjerne den, skal det skje i et avlukke og det skal utføres med verdighet. </a:t>
            </a:r>
            <a:endParaRPr lang="nb-NO">
              <a:cs typeface="Calibri"/>
            </a:endParaRPr>
          </a:p>
          <a:p>
            <a:endParaRPr lang="nb-NO"/>
          </a:p>
          <a:p>
            <a:r>
              <a:rPr lang="nb-NO" b="1"/>
              <a:t>Oppfølgingsspørsmål: </a:t>
            </a:r>
            <a:endParaRPr lang="nb-NO" b="1">
              <a:cs typeface="Calibri"/>
            </a:endParaRPr>
          </a:p>
          <a:p>
            <a:pPr marL="171450" indent="-171450">
              <a:buFont typeface="Arial" panose="020B0604020202020204" pitchFamily="34" charset="0"/>
              <a:buChar char="•"/>
            </a:pPr>
            <a:r>
              <a:rPr lang="nb-NO"/>
              <a:t>Nevn retten til religionsfrihet. Var vekterne klar over religionen til kvinnen? </a:t>
            </a:r>
            <a:endParaRPr lang="nb-NO">
              <a:cs typeface="Calibri"/>
            </a:endParaRPr>
          </a:p>
          <a:p>
            <a:pPr marL="171450" indent="-171450">
              <a:buFont typeface="Arial" panose="020B0604020202020204" pitchFamily="34" charset="0"/>
              <a:buChar char="•"/>
            </a:pPr>
            <a:r>
              <a:rPr lang="nb-NO"/>
              <a:t>Hva sier omstendighetene om hendelsen? Hvordan var tonen til vekterne? Kjente de ikke til regelverket i protokollen? Har stereotyper påvirket situasjonen? </a:t>
            </a:r>
          </a:p>
          <a:p>
            <a:pPr marL="171450" indent="-171450">
              <a:buFont typeface="Arial"/>
              <a:buChar char="•"/>
            </a:pPr>
            <a:r>
              <a:rPr lang="nb-NO">
                <a:cs typeface="Calibri"/>
              </a:rPr>
              <a:t>Har du underliggende fordommer som påvirker hvordan du behandler folk?</a:t>
            </a:r>
          </a:p>
          <a:p>
            <a:pPr marL="171450" indent="-171450">
              <a:buFont typeface="Arial" panose="020B0604020202020204" pitchFamily="34" charset="0"/>
              <a:buChar char="•"/>
            </a:pPr>
            <a:r>
              <a:rPr lang="nb-NO"/>
              <a:t>Spør gjerne om hvordan deltakerne hadde reagert hvis de så dette.</a:t>
            </a:r>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13</a:t>
            </a:fld>
            <a:endParaRPr lang="nb-NO"/>
          </a:p>
        </p:txBody>
      </p:sp>
    </p:spTree>
    <p:extLst>
      <p:ext uri="{BB962C8B-B14F-4D97-AF65-F5344CB8AC3E}">
        <p14:creationId xmlns:p14="http://schemas.microsoft.com/office/powerpoint/2010/main" val="249933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Dette scenarioet skal bidra til refleksjon rundt egne verdier i en slik type situasjon. Presiser gjerne at det ikke er noen riktige eller gale svar her. </a:t>
            </a:r>
          </a:p>
          <a:p>
            <a:endParaRPr lang="nb-NO"/>
          </a:p>
          <a:p>
            <a:r>
              <a:rPr lang="nb-NO" b="1"/>
              <a:t>Oppfølgingsspørsmål: </a:t>
            </a:r>
            <a:endParaRPr lang="nb-NO" b="1">
              <a:cs typeface="Calibri"/>
            </a:endParaRPr>
          </a:p>
          <a:p>
            <a:pPr marL="171450" indent="-171450">
              <a:buFont typeface="Arial"/>
              <a:buChar char="•"/>
            </a:pPr>
            <a:r>
              <a:rPr lang="nb-NO">
                <a:cs typeface="Calibri"/>
              </a:rPr>
              <a:t>Tror du etnisitet og hudfarge spiller en rolle når det kommer til hvorvidt du vil hjelpe en fremmed?</a:t>
            </a:r>
          </a:p>
          <a:p>
            <a:pPr marL="171450" indent="-171450">
              <a:buFont typeface="Arial"/>
              <a:buChar char="•"/>
            </a:pPr>
            <a:r>
              <a:rPr lang="nb-NO">
                <a:cs typeface="Calibri"/>
              </a:rPr>
              <a:t>Er det viktig at gutten snakker norsk?</a:t>
            </a:r>
          </a:p>
          <a:p>
            <a:pPr marL="171450" indent="-171450">
              <a:buFont typeface="Arial"/>
              <a:buChar char="•"/>
            </a:pPr>
            <a:r>
              <a:rPr lang="nb-NO">
                <a:cs typeface="Calibri"/>
              </a:rPr>
              <a:t>På hvilken måte kan fordommer spille en rolle i en slik situasjon?</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14</a:t>
            </a:fld>
            <a:endParaRPr lang="nb-NO"/>
          </a:p>
        </p:txBody>
      </p:sp>
    </p:spTree>
    <p:extLst>
      <p:ext uri="{BB962C8B-B14F-4D97-AF65-F5344CB8AC3E}">
        <p14:creationId xmlns:p14="http://schemas.microsoft.com/office/powerpoint/2010/main" val="1699366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Kortet har til hensikt å få elevene til å starte en samtale rundt norske verdier, samt kjente stereotyper. </a:t>
            </a:r>
          </a:p>
          <a:p>
            <a:endParaRPr lang="nb-NO"/>
          </a:p>
          <a:p>
            <a:pPr marL="0" indent="0">
              <a:buFont typeface="Arial" panose="020B0604020202020204" pitchFamily="34" charset="0"/>
              <a:buNone/>
            </a:pPr>
            <a:r>
              <a:rPr lang="nb-NO" b="1"/>
              <a:t>Oppfølgingsspørsmål:</a:t>
            </a:r>
            <a:endParaRPr lang="nb-NO" b="1">
              <a:cs typeface="Calibri"/>
            </a:endParaRPr>
          </a:p>
          <a:p>
            <a:pPr marL="171450" indent="-171450">
              <a:buFont typeface="Arial" panose="020B0604020202020204" pitchFamily="34" charset="0"/>
              <a:buChar char="•"/>
            </a:pPr>
            <a:r>
              <a:rPr lang="nb-NO"/>
              <a:t>Kan dere nevne noen ting som dere tenker på som typisk norske? </a:t>
            </a:r>
          </a:p>
          <a:p>
            <a:pPr marL="171450" indent="-171450">
              <a:buFont typeface="Arial" panose="020B0604020202020204" pitchFamily="34" charset="0"/>
              <a:buChar char="•"/>
            </a:pPr>
            <a:r>
              <a:rPr lang="nb-NO"/>
              <a:t>Hva gjør noe «typisk norsk»? (tradisjoner? verdier?)</a:t>
            </a:r>
            <a:endParaRPr lang="nb-NO">
              <a:cs typeface="Calibri"/>
            </a:endParaRPr>
          </a:p>
          <a:p>
            <a:pPr marL="0" indent="0">
              <a:buFont typeface="Arial" panose="020B0604020202020204" pitchFamily="34" charset="0"/>
              <a:buNone/>
            </a:pPr>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15</a:t>
            </a:fld>
            <a:endParaRPr lang="nb-NO"/>
          </a:p>
        </p:txBody>
      </p:sp>
    </p:spTree>
    <p:extLst>
      <p:ext uri="{BB962C8B-B14F-4D97-AF65-F5344CB8AC3E}">
        <p14:creationId xmlns:p14="http://schemas.microsoft.com/office/powerpoint/2010/main" val="2432152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gn="l"/>
            <a:r>
              <a:rPr lang="nb-NO" sz="1800" b="0" i="0" u="none" strike="noStrike" baseline="0">
                <a:solidFill>
                  <a:srgbClr val="FFFFFF"/>
                </a:solidFill>
                <a:latin typeface="AmnestyTradeGothic"/>
              </a:rPr>
              <a:t>Det er viktig å gi dette kortet fokus fordi sitatet tar for seg tre sentrale aspekter ved forebygging av rasisme. Henvis gjerne til Kofi</a:t>
            </a:r>
          </a:p>
          <a:p>
            <a:pPr algn="l"/>
            <a:r>
              <a:rPr lang="nn-NO" sz="1800" b="0" i="0" u="none" strike="noStrike" baseline="0">
                <a:solidFill>
                  <a:srgbClr val="FFFFFF"/>
                </a:solidFill>
                <a:latin typeface="AmnestyTradeGothic"/>
              </a:rPr>
              <a:t>Annan og hans arbeid for </a:t>
            </a:r>
            <a:r>
              <a:rPr lang="nb-NO" sz="1800" b="0" i="0" u="none" strike="noStrike" baseline="0">
                <a:solidFill>
                  <a:srgbClr val="FFFFFF"/>
                </a:solidFill>
                <a:latin typeface="AmnestyTradeGothic"/>
              </a:rPr>
              <a:t>antirasisme. </a:t>
            </a:r>
            <a:r>
              <a:rPr lang="nb-NO"/>
              <a:t>Sitatet tar for seg tre sentrale aspekter ved forebygging av rasisme. </a:t>
            </a:r>
          </a:p>
          <a:p>
            <a:endParaRPr lang="nb-NO"/>
          </a:p>
          <a:p>
            <a:pPr marL="228600" indent="-228600">
              <a:buAutoNum type="arabicPeriod"/>
            </a:pPr>
            <a:r>
              <a:rPr lang="nb-NO"/>
              <a:t>Uvitenhet med kunnskap </a:t>
            </a:r>
            <a:endParaRPr lang="nb-NO">
              <a:cs typeface="Calibri"/>
            </a:endParaRPr>
          </a:p>
          <a:p>
            <a:pPr marL="228600" indent="-228600">
              <a:buAutoNum type="arabicPeriod"/>
            </a:pPr>
            <a:r>
              <a:rPr lang="nb-NO"/>
              <a:t>Fordommer med toleranse</a:t>
            </a:r>
            <a:endParaRPr lang="nb-NO">
              <a:cs typeface="Calibri"/>
            </a:endParaRPr>
          </a:p>
          <a:p>
            <a:pPr marL="228600" indent="-228600">
              <a:buAutoNum type="arabicPeriod"/>
            </a:pPr>
            <a:r>
              <a:rPr lang="nb-NO"/>
              <a:t>Ekskluderte mennesker med generøsitet </a:t>
            </a:r>
            <a:endParaRPr lang="nb-NO">
              <a:cs typeface="Calibri"/>
            </a:endParaRPr>
          </a:p>
          <a:p>
            <a:pPr marL="228600" indent="-228600">
              <a:buAutoNum type="arabicPeriod"/>
            </a:pPr>
            <a:endParaRPr lang="nb-NO"/>
          </a:p>
          <a:p>
            <a:r>
              <a:rPr lang="nb-NO" b="1"/>
              <a:t>Få deltakerne til å utdype hva de tenker om alle aspektene. </a:t>
            </a:r>
            <a:endParaRPr lang="nb-NO" b="1">
              <a:cs typeface="Calibri"/>
            </a:endParaRPr>
          </a:p>
          <a:p>
            <a:pPr marL="0" indent="0">
              <a:buNone/>
            </a:pPr>
            <a:endParaRPr lang="nb-NO">
              <a:cs typeface="Calibri"/>
            </a:endParaRPr>
          </a:p>
          <a:p>
            <a:pPr marL="171450" indent="-171450">
              <a:buFont typeface="Arial"/>
              <a:buChar char="•"/>
            </a:pPr>
            <a:r>
              <a:rPr lang="nb-NO">
                <a:cs typeface="Calibri"/>
              </a:rPr>
              <a:t>Tror du det er mulig å realisere Kofi Annans visjon av en rasismefri verden?</a:t>
            </a:r>
          </a:p>
          <a:p>
            <a:pPr marL="171450" indent="-171450">
              <a:buFont typeface="Arial"/>
              <a:buChar char="•"/>
            </a:pPr>
            <a:r>
              <a:rPr lang="nb-NO">
                <a:cs typeface="Calibri"/>
              </a:rPr>
              <a:t>Hvorfor tror du at han foreslår kunnskap, toleranse og generøsitet som tiltak for en rasismefri verden?</a:t>
            </a:r>
          </a:p>
          <a:p>
            <a:pPr marL="171450" indent="-171450">
              <a:buFont typeface="Arial"/>
              <a:buChar char="•"/>
            </a:pPr>
            <a:r>
              <a:rPr lang="nb-NO">
                <a:cs typeface="Calibri"/>
              </a:rPr>
              <a:t>På hvilke måter kan ekskluderte mennesker være en faktor i årsaken til rasisme?</a:t>
            </a:r>
          </a:p>
          <a:p>
            <a:pPr marL="171450" indent="-171450">
              <a:buFont typeface="Arial"/>
              <a:buChar char="•"/>
            </a:pPr>
            <a:r>
              <a:rPr lang="nb-NO">
                <a:cs typeface="Calibri"/>
              </a:rPr>
              <a:t>Kjenner du til noen tiltak for antirasisme i ditt samfunn?</a:t>
            </a:r>
          </a:p>
          <a:p>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16</a:t>
            </a:fld>
            <a:endParaRPr lang="nb-NO"/>
          </a:p>
        </p:txBody>
      </p:sp>
    </p:spTree>
    <p:extLst>
      <p:ext uri="{BB962C8B-B14F-4D97-AF65-F5344CB8AC3E}">
        <p14:creationId xmlns:p14="http://schemas.microsoft.com/office/powerpoint/2010/main" val="1836249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Kan være verdt å nevne at Abubakar Hussain nå er voksen så hendelsen skjedde for ca. 20 år siden.  Er det annerledes nå? </a:t>
            </a:r>
          </a:p>
          <a:p>
            <a:endParaRPr lang="nb-NO" b="1"/>
          </a:p>
          <a:p>
            <a:r>
              <a:rPr lang="nb-NO" b="1"/>
              <a:t>Oppfølgingsspørsmål:</a:t>
            </a:r>
          </a:p>
          <a:p>
            <a:pPr marL="171450" indent="-171450">
              <a:buFont typeface="Arial"/>
              <a:buChar char="•"/>
            </a:pPr>
            <a:r>
              <a:rPr lang="nb-NO"/>
              <a:t>Hvordan ville du følt det hvis det var deg? </a:t>
            </a:r>
            <a:endParaRPr lang="nb-NO">
              <a:cs typeface="Calibri"/>
            </a:endParaRPr>
          </a:p>
          <a:p>
            <a:pPr marL="171450" indent="-171450">
              <a:buFont typeface="Arial"/>
              <a:buChar char="•"/>
            </a:pPr>
            <a:r>
              <a:rPr lang="nb-NO"/>
              <a:t>Hussain er voksen nå, tror dere det er annerledes for barn med minoritetsbakgrunn i dag?</a:t>
            </a:r>
            <a:endParaRPr lang="nb-NO">
              <a:cs typeface="Calibri"/>
            </a:endParaRPr>
          </a:p>
          <a:p>
            <a:pPr marL="171450" indent="-171450">
              <a:buFont typeface="Arial"/>
              <a:buChar char="•"/>
            </a:pPr>
            <a:r>
              <a:rPr lang="nb-NO">
                <a:cs typeface="Calibri"/>
              </a:rPr>
              <a:t>Tror dere barn har fordommer? </a:t>
            </a:r>
          </a:p>
          <a:p>
            <a:pPr marL="171450" indent="-171450">
              <a:buFont typeface="Arial"/>
              <a:buChar char="•"/>
            </a:pPr>
            <a:r>
              <a:rPr lang="nb-NO">
                <a:cs typeface="Calibri"/>
              </a:rPr>
              <a:t>Hvordan kan barn utvikle fordommer mot andre mennesker?</a:t>
            </a:r>
            <a:endParaRPr lang="nb-NO"/>
          </a:p>
          <a:p>
            <a:pPr marL="171450" indent="-171450">
              <a:buFont typeface="Arial"/>
              <a:buChar char="•"/>
            </a:pPr>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17</a:t>
            </a:fld>
            <a:endParaRPr lang="nb-NO"/>
          </a:p>
        </p:txBody>
      </p:sp>
    </p:spTree>
    <p:extLst>
      <p:ext uri="{BB962C8B-B14F-4D97-AF65-F5344CB8AC3E}">
        <p14:creationId xmlns:p14="http://schemas.microsoft.com/office/powerpoint/2010/main" val="4203380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Oppfølgingsspørsmål: </a:t>
            </a:r>
          </a:p>
          <a:p>
            <a:r>
              <a:rPr lang="nb-NO"/>
              <a:t>• Er dette en rasistisk eller diskriminerende handling? </a:t>
            </a:r>
          </a:p>
          <a:p>
            <a:r>
              <a:rPr lang="nb-NO"/>
              <a:t>• Hva ville du ha gjort hvis du fikk denne tilbakemeldingen på en oppgave? </a:t>
            </a:r>
          </a:p>
          <a:p>
            <a:r>
              <a:rPr lang="nb-NO"/>
              <a:t>• Hva legges til grunn for en slik tilbakemelding? (ref. stereotyper/ fordommer)</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18</a:t>
            </a:fld>
            <a:endParaRPr lang="nb-NO"/>
          </a:p>
        </p:txBody>
      </p:sp>
    </p:spTree>
    <p:extLst>
      <p:ext uri="{BB962C8B-B14F-4D97-AF65-F5344CB8AC3E}">
        <p14:creationId xmlns:p14="http://schemas.microsoft.com/office/powerpoint/2010/main" val="399428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Oppfølgingsspørsmål: </a:t>
            </a:r>
          </a:p>
          <a:p>
            <a:r>
              <a:rPr lang="nb-NO"/>
              <a:t>• Hva er dine første tanker knyttet til dette kortet? </a:t>
            </a:r>
          </a:p>
          <a:p>
            <a:r>
              <a:rPr lang="nb-NO"/>
              <a:t>• Har du kjennskap til jøders situasjon i Norge? </a:t>
            </a:r>
          </a:p>
          <a:p>
            <a:r>
              <a:rPr lang="nb-NO"/>
              <a:t>• Hva ville du ha gjort hvis du så dette skje?</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19</a:t>
            </a:fld>
            <a:endParaRPr lang="nb-NO"/>
          </a:p>
        </p:txBody>
      </p:sp>
    </p:spTree>
    <p:extLst>
      <p:ext uri="{BB962C8B-B14F-4D97-AF65-F5344CB8AC3E}">
        <p14:creationId xmlns:p14="http://schemas.microsoft.com/office/powerpoint/2010/main" val="408111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4400">
                <a:solidFill>
                  <a:srgbClr val="212529"/>
                </a:solidFill>
                <a:effectLst/>
                <a:latin typeface="Calibri"/>
                <a:ea typeface="Times New Roman" panose="02020603050405020304" pitchFamily="18" charset="0"/>
                <a:cs typeface="Calibri"/>
              </a:rPr>
              <a:t>Start med å fortelle elevene hva de skal være med på.  Forklar kort hva Human Rights Dialogue er og målet med aktiviteten. Elevene skal lære mer om menneskerettigheter knyttet til rasisme og diskriminering, samt reflektere rundt hva de selv kan gjøre for å forhindre at rasisme og diskriminering skjer.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4400">
                <a:solidFill>
                  <a:srgbClr val="212529"/>
                </a:solidFill>
                <a:effectLst/>
                <a:latin typeface="Calibri"/>
                <a:ea typeface="Times New Roman" panose="02020603050405020304" pitchFamily="18" charset="0"/>
                <a:cs typeface="Calibri"/>
              </a:rPr>
              <a:t>Human Rights Dialogue er </a:t>
            </a:r>
            <a:r>
              <a:rPr lang="nb-NO" sz="4400" kern="1200">
                <a:solidFill>
                  <a:schemeClr val="tx1"/>
                </a:solidFill>
                <a:effectLst/>
                <a:latin typeface="+mn-lt"/>
                <a:ea typeface="+mn-ea"/>
                <a:cs typeface="+mn-cs"/>
              </a:rPr>
              <a:t>en interaktiv dialogaktivitet som er</a:t>
            </a:r>
            <a:r>
              <a:rPr lang="nb-NO" sz="4400">
                <a:effectLst/>
                <a:latin typeface="+mn-lt"/>
                <a:ea typeface="DengXian"/>
                <a:cs typeface="Calibri"/>
              </a:rPr>
              <a:t> ment å </a:t>
            </a:r>
            <a:r>
              <a:rPr lang="nb-NO" sz="4400">
                <a:latin typeface="+mn-lt"/>
                <a:ea typeface="DengXian"/>
                <a:cs typeface="Calibri"/>
              </a:rPr>
              <a:t>lede til</a:t>
            </a:r>
            <a:r>
              <a:rPr lang="nb-NO" sz="4400">
                <a:effectLst/>
                <a:latin typeface="+mn-lt"/>
                <a:ea typeface="DengXian"/>
                <a:cs typeface="Calibri"/>
              </a:rPr>
              <a:t> flere spørsmål enn svar, og dermed bidra til refleksjon og selvinnsikt hos alle elevene.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4400">
              <a:solidFill>
                <a:srgbClr val="212529"/>
              </a:solidFill>
              <a:effectLst/>
              <a:latin typeface="+mn-lt"/>
              <a:ea typeface="DengXian"/>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4400">
                <a:solidFill>
                  <a:srgbClr val="212529"/>
                </a:solidFill>
                <a:effectLst/>
                <a:latin typeface="+mn-lt"/>
                <a:ea typeface="DengXian"/>
                <a:cs typeface="Calibri"/>
              </a:rPr>
              <a:t>Sett regler i gruppen: Enkelte av temaene kan være tabubelagt og vanskelige å snakke om. Det er derfor viktig å få frem at det ikke er noen rette eller gale svar. Human Rights Dialogue krever tålmodighet, lytting og forståelse. Understrek at det er viktig at dette er en dialog og ikke en debatt.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4400">
              <a:solidFill>
                <a:srgbClr val="212529"/>
              </a:solidFill>
              <a:effectLst/>
              <a:latin typeface="Calibri"/>
              <a:ea typeface="Times New Roman" panose="02020603050405020304" pitchFamily="18" charset="0"/>
              <a:cs typeface="Calibri"/>
            </a:endParaRPr>
          </a:p>
          <a:p>
            <a:pPr marL="0" indent="0">
              <a:buFont typeface="Arial" panose="020B0604020202020204" pitchFamily="34" charset="0"/>
              <a:buNone/>
              <a:defRPr/>
            </a:pPr>
            <a:r>
              <a:rPr lang="nb-NO" sz="4400" b="1" kern="1200">
                <a:solidFill>
                  <a:schemeClr val="tx1"/>
                </a:solidFill>
                <a:effectLst/>
                <a:latin typeface="+mn-lt"/>
                <a:cs typeface="Calibri"/>
              </a:rPr>
              <a:t>MERK: </a:t>
            </a:r>
          </a:p>
          <a:p>
            <a:pPr marL="0" indent="0">
              <a:buFontTx/>
              <a:buNone/>
              <a:defRPr/>
            </a:pPr>
            <a:r>
              <a:rPr lang="nb-NO" sz="1800" b="0" i="0" u="none" strike="noStrike" baseline="0">
                <a:solidFill>
                  <a:srgbClr val="000000"/>
                </a:solidFill>
                <a:latin typeface="SCYEJC+ZapfDingbatsITC"/>
              </a:rPr>
              <a:t>★ </a:t>
            </a:r>
            <a:r>
              <a:rPr lang="nb-NO" sz="1800" b="0" i="1" u="none" strike="noStrike" baseline="0">
                <a:solidFill>
                  <a:srgbClr val="000000"/>
                </a:solidFill>
                <a:latin typeface="Amnesty Trade Gothic" panose="020B0503040303020004"/>
              </a:rPr>
              <a:t>De stjernemerkede kortene – disse gir en generell innføring i temaet rasisme og diskriminering. </a:t>
            </a:r>
          </a:p>
          <a:p>
            <a:pPr marL="0" indent="0">
              <a:buFontTx/>
              <a:buNone/>
              <a:defRPr/>
            </a:pPr>
            <a:r>
              <a:rPr lang="nb-NO" sz="1800" b="0" i="0" u="none" strike="noStrike" baseline="0">
                <a:solidFill>
                  <a:srgbClr val="000000"/>
                </a:solidFill>
                <a:latin typeface="Inter"/>
              </a:rPr>
              <a:t>❤ </a:t>
            </a:r>
            <a:r>
              <a:rPr lang="nb-NO" sz="1800" b="0" i="1" u="none" strike="noStrike" baseline="0">
                <a:solidFill>
                  <a:srgbClr val="000000"/>
                </a:solidFill>
                <a:latin typeface="Amnesty Trade Gothic" panose="020B0503040303020004"/>
              </a:rPr>
              <a:t>De hjertemerkede kortene – disse fokuserer spesielt på rasisme og diskriminering knyttet til urfolk og nasjonale minoriteter. </a:t>
            </a:r>
            <a:endParaRPr lang="nb-NO" sz="4400" kern="1200">
              <a:solidFill>
                <a:schemeClr val="tx1"/>
              </a:solidFill>
              <a:effectLst/>
              <a:latin typeface="+mn-lt"/>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a:t>
            </a:fld>
            <a:endParaRPr lang="nb-NO"/>
          </a:p>
        </p:txBody>
      </p:sp>
    </p:spTree>
    <p:extLst>
      <p:ext uri="{BB962C8B-B14F-4D97-AF65-F5344CB8AC3E}">
        <p14:creationId xmlns:p14="http://schemas.microsoft.com/office/powerpoint/2010/main" val="2638983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Oppfølgingsspørsmål</a:t>
            </a:r>
            <a:r>
              <a:rPr lang="nb-NO"/>
              <a:t>: </a:t>
            </a:r>
          </a:p>
          <a:p>
            <a:pPr marL="171450" indent="-171450">
              <a:buFont typeface="Arial" panose="020B0604020202020204" pitchFamily="34" charset="0"/>
              <a:buChar char="•"/>
            </a:pPr>
            <a:r>
              <a:rPr lang="nb-NO"/>
              <a:t>Har du hørt, sagt eller opplevd slike spørsmål? </a:t>
            </a:r>
            <a:endParaRPr lang="nb-NO">
              <a:cs typeface="Calibri"/>
            </a:endParaRPr>
          </a:p>
          <a:p>
            <a:pPr marL="171450" indent="-171450">
              <a:buFont typeface="Arial" panose="020B0604020202020204" pitchFamily="34" charset="0"/>
              <a:buChar char="•"/>
            </a:pPr>
            <a:r>
              <a:rPr lang="nb-NO"/>
              <a:t>Hvorfor tror du folk stiller slike spørsmål? </a:t>
            </a:r>
            <a:endParaRPr lang="nb-NO">
              <a:cs typeface="Calibri"/>
            </a:endParaRPr>
          </a:p>
          <a:p>
            <a:pPr marL="171450" indent="-171450">
              <a:buFont typeface="Arial" panose="020B0604020202020204" pitchFamily="34" charset="0"/>
              <a:buChar char="•"/>
            </a:pPr>
            <a:r>
              <a:rPr lang="nb-NO"/>
              <a:t>Hvordan ville du reagert hvis du hørte spørsmål som dette?</a:t>
            </a:r>
            <a:endParaRPr lang="nb-NO">
              <a:cs typeface="Calibri"/>
            </a:endParaRPr>
          </a:p>
          <a:p>
            <a:pPr marL="171450" indent="-171450">
              <a:buFont typeface="Arial" panose="020B0604020202020204" pitchFamily="34" charset="0"/>
              <a:buChar char="•"/>
            </a:pPr>
            <a:r>
              <a:rPr lang="nb-NO"/>
              <a:t>Spiller konteksten spørsmålene stilles i noen rolle for om de oppfattes krenkende? Hvis du mener det – forklar hvorfor.</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20</a:t>
            </a:fld>
            <a:endParaRPr lang="nb-NO"/>
          </a:p>
        </p:txBody>
      </p:sp>
    </p:spTree>
    <p:extLst>
      <p:ext uri="{BB962C8B-B14F-4D97-AF65-F5344CB8AC3E}">
        <p14:creationId xmlns:p14="http://schemas.microsoft.com/office/powerpoint/2010/main" val="611599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La alle elevene reflektere over dette spørsmålet, og poengter viktigheten av å lytte hvis noen ønsker å dele sterke historier. OBS! Ingen er forpliktet til å svare på dette spørsmål, vis hensyn for at samtlige i klasserommet kan være preget av opplevelser som gjør det vanskelig å svare på dette spørsmålet.</a:t>
            </a:r>
          </a:p>
          <a:p>
            <a:endParaRPr lang="nb-NO"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a:cs typeface="Calibri"/>
              </a:rPr>
              <a:t>Oppfølgingsspørsmål: </a:t>
            </a:r>
          </a:p>
          <a:p>
            <a:pPr marL="171450" indent="-171450">
              <a:buFont typeface="Arial" panose="020B0604020202020204" pitchFamily="34" charset="0"/>
              <a:buChar char="•"/>
            </a:pPr>
            <a:r>
              <a:rPr lang="nb-NO">
                <a:cs typeface="Calibri"/>
              </a:rPr>
              <a:t>Ønsker du å dele en opplevelse du har vitnet/vært utsatt for?</a:t>
            </a:r>
            <a:endParaRPr lang="nb-NO">
              <a:cs typeface="+mn-lt"/>
            </a:endParaRPr>
          </a:p>
          <a:p>
            <a:pPr marL="171450" indent="-171450">
              <a:buFont typeface="Arial" panose="020B0604020202020204" pitchFamily="34" charset="0"/>
              <a:buChar char="•"/>
            </a:pPr>
            <a:r>
              <a:rPr lang="nb-NO">
                <a:cs typeface="Calibri"/>
              </a:rPr>
              <a:t>Hvorfor tror du det kan være vanskelig å si fra om diskriminering du har vitnet/vært utsatt for?</a:t>
            </a:r>
            <a:endParaRPr lang="nb-NO" b="1">
              <a:cs typeface="Calibri"/>
            </a:endParaRPr>
          </a:p>
          <a:p>
            <a:pPr marL="171450" indent="-171450">
              <a:buFont typeface="Arial" panose="020B0604020202020204" pitchFamily="34" charset="0"/>
              <a:buChar char="•"/>
            </a:pPr>
            <a:r>
              <a:rPr lang="nb-NO">
                <a:cs typeface="Calibri"/>
              </a:rPr>
              <a:t>Hva kan skolen gjøre for at det skal være enklere for folk å si fra om diskriminering?</a:t>
            </a:r>
          </a:p>
          <a:p>
            <a:endParaRPr lang="nb-NO">
              <a:cs typeface="Calibri"/>
            </a:endParaRPr>
          </a:p>
          <a:p>
            <a:r>
              <a:rPr lang="nb-NO">
                <a:cs typeface="Calibri"/>
              </a:rPr>
              <a:t>Dersom du ønsker å melde fra om en rasistisk opplevelse du har vitnet/vært utsatt for kan du gjøre det her: </a:t>
            </a:r>
            <a:r>
              <a:rPr lang="nb-NO">
                <a:hlinkClick r:id="rId3"/>
              </a:rPr>
              <a:t>Antirasistisk</a:t>
            </a:r>
            <a:endParaRPr lang="nb-NO">
              <a:cs typeface="Calibri"/>
            </a:endParaRPr>
          </a:p>
          <a:p>
            <a:endParaRPr lang="nb-NO" b="1">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21</a:t>
            </a:fld>
            <a:endParaRPr lang="nb-NO"/>
          </a:p>
        </p:txBody>
      </p:sp>
    </p:spTree>
    <p:extLst>
      <p:ext uri="{BB962C8B-B14F-4D97-AF65-F5344CB8AC3E}">
        <p14:creationId xmlns:p14="http://schemas.microsoft.com/office/powerpoint/2010/main" val="555945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Kortet er relativt selvforklarende, men poengter gjerne at det er mange måter å definere rasisme på. </a:t>
            </a:r>
          </a:p>
          <a:p>
            <a:r>
              <a:rPr lang="nb-NO"/>
              <a:t>Det eksisterer i mange former og omhandler ikke kun hudfarge, men også etnisitet. Oppfordre deltakerne til å komme med noen eksempler på utsatte minoriteter i Norge. </a:t>
            </a:r>
            <a:endParaRPr lang="nb-NO">
              <a:cs typeface="Calibri"/>
            </a:endParaRPr>
          </a:p>
          <a:p>
            <a:r>
              <a:rPr lang="nb-NO"/>
              <a:t>Du kan supplere med eksempler om nødvendig.</a:t>
            </a:r>
          </a:p>
          <a:p>
            <a:endParaRPr lang="nb-N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a:cs typeface="Calibri"/>
              </a:rPr>
              <a:t>Oppfølgingsspørsmål: </a:t>
            </a:r>
            <a:endParaRPr lang="nb-NO">
              <a:cs typeface="Calibri"/>
            </a:endParaRPr>
          </a:p>
          <a:p>
            <a:pPr marL="171450" indent="-171450">
              <a:buFont typeface="Arial" panose="020B0604020202020204" pitchFamily="34" charset="0"/>
              <a:buChar char="•"/>
            </a:pPr>
            <a:r>
              <a:rPr lang="nb-NO">
                <a:cs typeface="Calibri"/>
              </a:rPr>
              <a:t>Tror du alle har samme oppfatning av hva begrepet "rasisme" betyr i Norge?</a:t>
            </a:r>
          </a:p>
          <a:p>
            <a:pPr marL="171450" indent="-171450">
              <a:buFont typeface="Arial" panose="020B0604020202020204" pitchFamily="34" charset="0"/>
              <a:buChar char="•"/>
            </a:pPr>
            <a:r>
              <a:rPr lang="nb-NO">
                <a:cs typeface="Calibri"/>
              </a:rPr>
              <a:t>Spiller det noen rolle hvem som definerer hva rasisme er? Hvorfor/hvorfor ikke?</a:t>
            </a:r>
          </a:p>
          <a:p>
            <a:pPr marL="171450" indent="-171450">
              <a:buFont typeface="Arial" panose="020B0604020202020204" pitchFamily="34" charset="0"/>
              <a:buChar char="•"/>
            </a:pPr>
            <a:r>
              <a:rPr lang="nb-NO">
                <a:cs typeface="Calibri"/>
              </a:rPr>
              <a:t>Hvilke konsekvenser har rasisme for enkeltmennesket?</a:t>
            </a:r>
          </a:p>
          <a:p>
            <a:pPr marL="171450" indent="-171450">
              <a:buFont typeface="Arial" panose="020B0604020202020204" pitchFamily="34" charset="0"/>
              <a:buChar char="•"/>
            </a:pPr>
            <a:r>
              <a:rPr lang="nb-NO">
                <a:cs typeface="Calibri"/>
              </a:rPr>
              <a:t>Hvilke konsekvenser har rasisme for samfunnet? Nevn gjerne eksempler. </a:t>
            </a: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22</a:t>
            </a:fld>
            <a:endParaRPr lang="nb-NO"/>
          </a:p>
        </p:txBody>
      </p:sp>
    </p:spTree>
    <p:extLst>
      <p:ext uri="{BB962C8B-B14F-4D97-AF65-F5344CB8AC3E}">
        <p14:creationId xmlns:p14="http://schemas.microsoft.com/office/powerpoint/2010/main" val="3972752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Definisjonskortene skal forklare forskjellen mellom rasisme og diskriminering. Poengter gjerne at diskriminering kan relateres til forskjellsbehandling basert på ulike grunnlag.</a:t>
            </a:r>
          </a:p>
          <a:p>
            <a:endParaRPr lang="nb-NO">
              <a:cs typeface="Calibri"/>
            </a:endParaRPr>
          </a:p>
          <a:p>
            <a:r>
              <a:rPr lang="nb-NO" b="1">
                <a:cs typeface="Calibri"/>
              </a:rPr>
              <a:t>Oppfølgingsspørsmål: </a:t>
            </a:r>
          </a:p>
          <a:p>
            <a:pPr marL="171450" indent="-171450">
              <a:buFont typeface="Arial" panose="020B0604020202020204" pitchFamily="34" charset="0"/>
              <a:buChar char="•"/>
            </a:pPr>
            <a:r>
              <a:rPr lang="nb-NO">
                <a:cs typeface="Calibri"/>
              </a:rPr>
              <a:t>Hvorfor tror du noen folk diskriminerer?</a:t>
            </a:r>
          </a:p>
          <a:p>
            <a:pPr marL="171450" indent="-171450">
              <a:buFont typeface="Arial" panose="020B0604020202020204" pitchFamily="34" charset="0"/>
              <a:buChar char="•"/>
            </a:pPr>
            <a:r>
              <a:rPr lang="nb-NO">
                <a:cs typeface="Calibri"/>
              </a:rPr>
              <a:t>Hvordan ville du gått frem dersom du opplevde diskriminering i klasserommet?</a:t>
            </a:r>
          </a:p>
          <a:p>
            <a:pPr marL="171450" indent="-171450">
              <a:buFont typeface="Arial" panose="020B0604020202020204" pitchFamily="34" charset="0"/>
              <a:buChar char="•"/>
            </a:pPr>
            <a:r>
              <a:rPr lang="nb-NO">
                <a:cs typeface="Calibri"/>
              </a:rPr>
              <a:t>Hvorfor tror du det kan være vanskelig å si fra om diskriminering?</a:t>
            </a:r>
          </a:p>
          <a:p>
            <a:pPr marL="171450" indent="-171450">
              <a:buFont typeface="Arial" panose="020B0604020202020204" pitchFamily="34" charset="0"/>
              <a:buChar char="•"/>
            </a:pPr>
            <a:r>
              <a:rPr lang="nb-NO">
                <a:cs typeface="Calibri"/>
              </a:rPr>
              <a:t>Hva kan gjøres for å motvirke ulike former for diskriminering? </a:t>
            </a:r>
          </a:p>
          <a:p>
            <a:pPr marL="171450" indent="-171450">
              <a:buFont typeface="Arial" panose="020B0604020202020204" pitchFamily="34" charset="0"/>
              <a:buChar char="•"/>
            </a:pPr>
            <a:r>
              <a:rPr lang="nb-NO">
                <a:cs typeface="Calibri"/>
              </a:rPr>
              <a:t>Er det noen tiltak din skole kan gjøre for å motvirke diskriminering i større grad?</a:t>
            </a:r>
            <a:endParaRPr lang="nb-NO"/>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23</a:t>
            </a:fld>
            <a:endParaRPr lang="nb-NO"/>
          </a:p>
        </p:txBody>
      </p:sp>
    </p:spTree>
    <p:extLst>
      <p:ext uri="{BB962C8B-B14F-4D97-AF65-F5344CB8AC3E}">
        <p14:creationId xmlns:p14="http://schemas.microsoft.com/office/powerpoint/2010/main" val="3767863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Fordommer rettes ofte mot sosiale grupper som en selv ikke er medlem av. Slike grupper kan defineres ved etnisk eller religiøs tilhørighet, seksuell orientering, kjønn og så videre. Når fordommer uttrykkes gjennom adferd, kalles det diskriminering.</a:t>
            </a:r>
          </a:p>
          <a:p>
            <a:endParaRPr lang="nb-NO">
              <a:cs typeface="Calibri"/>
            </a:endParaRPr>
          </a:p>
          <a:p>
            <a:r>
              <a:rPr lang="nb-NO">
                <a:cs typeface="Calibri"/>
              </a:rPr>
              <a:t>Hensikten med dette kortet er å få elevene til å reflektere over funksjonen og formen fordommer har. Målet å bli bevisst på sine egne fordommer og lære hvordan fordommer former måten vi handler på. </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1">
                <a:cs typeface="Calibri"/>
              </a:rPr>
              <a:t>Oppfølgingsspørsmål: </a:t>
            </a:r>
            <a:endParaRPr lang="nb-NO"/>
          </a:p>
          <a:p>
            <a:pPr marL="171450" indent="-171450">
              <a:buFont typeface="Arial" panose="020B0604020202020204" pitchFamily="34" charset="0"/>
              <a:buChar char="•"/>
            </a:pPr>
            <a:r>
              <a:rPr lang="nb-NO"/>
              <a:t>Hva er årsaken til at man har fordommer?</a:t>
            </a:r>
            <a:endParaRPr lang="nb-NO">
              <a:cs typeface="Calibri" panose="020F0502020204030204"/>
            </a:endParaRPr>
          </a:p>
          <a:p>
            <a:pPr marL="171450" indent="-171450">
              <a:buFont typeface="Arial" panose="020B0604020202020204" pitchFamily="34" charset="0"/>
              <a:buChar char="•"/>
            </a:pPr>
            <a:r>
              <a:rPr lang="nb-NO"/>
              <a:t>Hva er forskjellen på en negativ fordom og en positiv fordom?</a:t>
            </a:r>
            <a:endParaRPr lang="nb-NO">
              <a:cs typeface="Calibri" panose="020F0502020204030204"/>
            </a:endParaRPr>
          </a:p>
          <a:p>
            <a:pPr marL="171450" indent="-171450">
              <a:buFont typeface="Arial" panose="020B0604020202020204" pitchFamily="34" charset="0"/>
              <a:buChar char="•"/>
            </a:pPr>
            <a:r>
              <a:rPr lang="nb-NO"/>
              <a:t>Hva kan være konsekvensene av å ha fordommer mot en sosial gruppe?</a:t>
            </a:r>
            <a:endParaRPr lang="nb-NO">
              <a:cs typeface="Calibri" panose="020F0502020204030204"/>
            </a:endParaRPr>
          </a:p>
          <a:p>
            <a:pPr marL="171450" indent="-171450">
              <a:buFont typeface="Arial" panose="020B0604020202020204" pitchFamily="34" charset="0"/>
              <a:buChar char="•"/>
            </a:pPr>
            <a:r>
              <a:rPr lang="nb-NO"/>
              <a:t>Har du noen gang blitt møtt med fordommer?</a:t>
            </a:r>
            <a:endParaRPr lang="nb-NO">
              <a:cs typeface="Calibri" panose="020F0502020204030204"/>
            </a:endParaRPr>
          </a:p>
          <a:p>
            <a:pPr marL="171450" indent="-171450">
              <a:buFont typeface="Arial" panose="020B0604020202020204" pitchFamily="34" charset="0"/>
              <a:buChar char="•"/>
            </a:pPr>
            <a:r>
              <a:rPr lang="nb-NO"/>
              <a:t>Hvor tror du dine fordommer kommer fra? </a:t>
            </a:r>
            <a:endParaRPr lang="nb-NO">
              <a:cs typeface="Calibri" panose="020F0502020204030204"/>
            </a:endParaRPr>
          </a:p>
          <a:p>
            <a:pPr marL="171450" indent="-171450">
              <a:buFont typeface="Arial" panose="020B0604020202020204" pitchFamily="34" charset="0"/>
              <a:buChar char="•"/>
            </a:pPr>
            <a:r>
              <a:rPr lang="nb-NO"/>
              <a:t>Hva kan man gjøre for å bli kvitt egne fordommer?</a:t>
            </a:r>
            <a:endParaRPr lang="nb-NO">
              <a:cs typeface="Calibri" panose="020F0502020204030204"/>
            </a:endParaRP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24</a:t>
            </a:fld>
            <a:endParaRPr lang="nb-NO"/>
          </a:p>
        </p:txBody>
      </p:sp>
    </p:spTree>
    <p:extLst>
      <p:ext uri="{BB962C8B-B14F-4D97-AF65-F5344CB8AC3E}">
        <p14:creationId xmlns:p14="http://schemas.microsoft.com/office/powerpoint/2010/main" val="173271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Oppfølgingsspørsmål: </a:t>
            </a:r>
          </a:p>
          <a:p>
            <a:r>
              <a:rPr lang="nb-NO"/>
              <a:t>• Det kan være lettere å ansette innvandrere fra EU-land grunnet EØS samarbeidet. Hvorfor det? </a:t>
            </a:r>
            <a:endParaRPr lang="nb-NO">
              <a:cs typeface="Calibri"/>
            </a:endParaRPr>
          </a:p>
          <a:p>
            <a:r>
              <a:rPr lang="nb-NO"/>
              <a:t>• Har etternavnet til søkeren en påvirkning på om hen får intervju? </a:t>
            </a:r>
            <a:endParaRPr lang="nb-NO">
              <a:cs typeface="Calibri"/>
            </a:endParaRPr>
          </a:p>
          <a:p>
            <a:r>
              <a:rPr lang="nb-NO"/>
              <a:t>• Tror du fordommer spiller en rolle i ansettelsen av innvandrere fra østlige deler av verden? Hvorfor?</a:t>
            </a:r>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25</a:t>
            </a:fld>
            <a:endParaRPr lang="nb-NO"/>
          </a:p>
        </p:txBody>
      </p:sp>
    </p:spTree>
    <p:extLst>
      <p:ext uri="{BB962C8B-B14F-4D97-AF65-F5344CB8AC3E}">
        <p14:creationId xmlns:p14="http://schemas.microsoft.com/office/powerpoint/2010/main" val="2385866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cs typeface="Calibri"/>
              </a:rPr>
              <a:t>I 1999 sluttet Norge seg til Europarådets rammekonvensjon for beskyttelsen av nasjonale minoriteter. Selv om det ikke finnes en entydig definisjon av nasjonale minoriteter blant europeiske land har nasjonale minoriteter som regel til felles at de har vært i landet over en lang periode. På grunn av den historiske tilknytningen skiller nasjonale minoriteter seg fra andre etniske minoriteter som har innvandret i nyere tid. </a:t>
            </a:r>
            <a:endParaRPr lang="nb-NO"/>
          </a:p>
          <a:p>
            <a:endParaRPr lang="nb-NO"/>
          </a:p>
          <a:p>
            <a:r>
              <a:rPr lang="nb-NO" b="1"/>
              <a:t>Oppfølgingsspørsmål: </a:t>
            </a:r>
            <a:endParaRPr lang="nb-NO" b="1">
              <a:cs typeface="Calibri"/>
            </a:endParaRPr>
          </a:p>
          <a:p>
            <a:pPr marL="171450" indent="-171450">
              <a:buFont typeface="Arial"/>
              <a:buChar char="•"/>
            </a:pPr>
            <a:r>
              <a:rPr lang="nb-NO">
                <a:cs typeface="Calibri"/>
              </a:rPr>
              <a:t>Hvorfor tror dere at Europarådet har laget et slikt rammeverk for å beskytte nasjonale minoriteter?</a:t>
            </a:r>
          </a:p>
          <a:p>
            <a:pPr marL="171450" indent="-171450">
              <a:buFont typeface="Arial"/>
              <a:buChar char="•"/>
            </a:pPr>
            <a:r>
              <a:rPr lang="nb-NO">
                <a:cs typeface="Calibri"/>
              </a:rPr>
              <a:t>Hva vet du om disse minoritetenes historiske tilknytning til Norge?</a:t>
            </a:r>
          </a:p>
          <a:p>
            <a:pPr marL="171450" indent="-171450">
              <a:buFont typeface="Arial"/>
              <a:buChar char="•"/>
            </a:pPr>
            <a:r>
              <a:rPr lang="nb-NO">
                <a:cs typeface="Calibri"/>
              </a:rPr>
              <a:t>Individer fra disse folkegruppene velger selv om de ønsker å identifisere seg selv som en nasjonal minoritet eller som en del av majoriteten – hvorfor tror dere at det er slik?</a:t>
            </a:r>
          </a:p>
          <a:p>
            <a:pPr marL="171450" indent="-171450">
              <a:buFont typeface="Arial"/>
              <a:buChar char="•"/>
            </a:pPr>
            <a:endParaRPr lang="nb-NO">
              <a:cs typeface="Calibri"/>
            </a:endParaRPr>
          </a:p>
          <a:p>
            <a:endParaRPr lang="nb-NO">
              <a:cs typeface="Calibri"/>
            </a:endParaRPr>
          </a:p>
          <a:p>
            <a:endParaRPr lang="nb-NO" b="1">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26</a:t>
            </a:fld>
            <a:endParaRPr lang="nb-NO"/>
          </a:p>
        </p:txBody>
      </p:sp>
    </p:spTree>
    <p:extLst>
      <p:ext uri="{BB962C8B-B14F-4D97-AF65-F5344CB8AC3E}">
        <p14:creationId xmlns:p14="http://schemas.microsoft.com/office/powerpoint/2010/main" val="2296382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‘Visste du...’- kortet viser til den første systematiske rasistiske loven i Norge (etter frigjøringen i 1814). </a:t>
            </a:r>
          </a:p>
          <a:p>
            <a:endParaRPr lang="nb-NO"/>
          </a:p>
          <a:p>
            <a:r>
              <a:rPr lang="nb-NO"/>
              <a:t>I dag har jøder i Norge status som nasjonal minoritet. De er en av Norges fem nasjonale minoriteter som alle fikk denne statusen vedtatt i 1998. Det finnes ingen tydelig internasjonal definisjon av hva  en nasjonal minoritet er. I Norge regnes nasjonale minoriteter som grupper med lang historisk tilknytning til landet, som har historisk blitt utsatt for marginalisering og assimilering. </a:t>
            </a:r>
            <a:endParaRPr lang="nb-NO">
              <a:ea typeface="Calibri" panose="020F0502020204030204"/>
              <a:cs typeface="Calibri" panose="020F0502020204030204"/>
            </a:endParaRPr>
          </a:p>
          <a:p>
            <a:endParaRPr lang="nb-NO"/>
          </a:p>
          <a:p>
            <a:r>
              <a:rPr lang="nb-NO" b="1"/>
              <a:t>Oppfølgingsspørsmål: </a:t>
            </a:r>
            <a:endParaRPr lang="nb-NO" b="1">
              <a:ea typeface="Calibri"/>
              <a:cs typeface="Calibri"/>
            </a:endParaRPr>
          </a:p>
          <a:p>
            <a:pPr marL="171450" indent="-171450">
              <a:buFont typeface="Arial" panose="020B0604020202020204" pitchFamily="34" charset="0"/>
              <a:buChar char="•"/>
            </a:pPr>
            <a:r>
              <a:rPr lang="nb-NO"/>
              <a:t>Hva lå til grunn for en slik lov? </a:t>
            </a:r>
            <a:endParaRPr lang="nb-NO">
              <a:ea typeface="Calibri"/>
              <a:cs typeface="Calibri"/>
            </a:endParaRPr>
          </a:p>
          <a:p>
            <a:pPr marL="171450" indent="-171450">
              <a:buFont typeface="Arial" panose="020B0604020202020204" pitchFamily="34" charset="0"/>
              <a:buChar char="•"/>
            </a:pPr>
            <a:r>
              <a:rPr lang="nb-NO"/>
              <a:t>Tror du jødenes rettigheter er bedre i Norge i dag? </a:t>
            </a:r>
            <a:endParaRPr lang="nb-NO">
              <a:cs typeface="Calibri"/>
            </a:endParaRPr>
          </a:p>
          <a:p>
            <a:pPr marL="171450" indent="-171450">
              <a:buFont typeface="Arial" panose="020B0604020202020204" pitchFamily="34" charset="0"/>
              <a:buChar char="•"/>
            </a:pPr>
            <a:r>
              <a:rPr lang="nb-NO">
                <a:ea typeface="Calibri" panose="020F0502020204030204"/>
                <a:cs typeface="Calibri" panose="020F0502020204030204"/>
              </a:rPr>
              <a:t>Hvorfor tror dere jøder regnes som en nasjonal minoritet i Norge?</a:t>
            </a:r>
          </a:p>
          <a:p>
            <a:pPr marL="171450" indent="-171450">
              <a:buFont typeface="Arial" panose="020B0604020202020204" pitchFamily="34" charset="0"/>
              <a:buChar char="•"/>
            </a:pPr>
            <a:r>
              <a:rPr lang="nb-NO"/>
              <a:t>Er det andre minoriteter som opplever rasisme i Norge i dag?</a:t>
            </a:r>
            <a:endParaRPr lang="nb-NO">
              <a:cs typeface="Calibri"/>
            </a:endParaRPr>
          </a:p>
          <a:p>
            <a:pPr marL="171450" indent="-171450">
              <a:buFont typeface="Arial"/>
              <a:buChar char="•"/>
            </a:pPr>
            <a:r>
              <a:rPr lang="nb-NO"/>
              <a:t>På hvilke måter kan fordommer mot en bestemt folkegruppe ha globale konsekvenser?</a:t>
            </a:r>
            <a:endParaRPr lang="nb-NO">
              <a:cs typeface="Calibri"/>
            </a:endParaRPr>
          </a:p>
          <a:p>
            <a:pPr marL="171450" indent="-171450">
              <a:buFont typeface="Arial"/>
              <a:buChar char="•"/>
            </a:pPr>
            <a:endParaRPr lang="nb-NO">
              <a:ea typeface="Calibri" panose="020F0502020204030204"/>
              <a:cs typeface="Calibri" panose="020F0502020204030204"/>
            </a:endParaRPr>
          </a:p>
          <a:p>
            <a:r>
              <a:rPr lang="nb-NO">
                <a:ea typeface="Calibri" panose="020F0502020204030204"/>
                <a:cs typeface="Calibri" panose="020F0502020204030204"/>
              </a:rPr>
              <a:t>Mer informasjon: </a:t>
            </a:r>
            <a:r>
              <a:rPr lang="nb-NO">
                <a:hlinkClick r:id="rId3"/>
              </a:rPr>
              <a:t>Jødenes historie i Norge – Store norske leksikon (snl.no)</a:t>
            </a:r>
            <a:endParaRPr lang="nb-NO">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27</a:t>
            </a:fld>
            <a:endParaRPr lang="nb-NO"/>
          </a:p>
        </p:txBody>
      </p:sp>
    </p:spTree>
    <p:extLst>
      <p:ext uri="{BB962C8B-B14F-4D97-AF65-F5344CB8AC3E}">
        <p14:creationId xmlns:p14="http://schemas.microsoft.com/office/powerpoint/2010/main" val="1566032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Oppfølgingsspørsmål: </a:t>
            </a:r>
          </a:p>
          <a:p>
            <a:pPr marL="171450" indent="-171450">
              <a:buFont typeface="Arial" panose="020B0604020202020204" pitchFamily="34" charset="0"/>
              <a:buChar char="•"/>
            </a:pPr>
            <a:r>
              <a:rPr lang="nb-NO"/>
              <a:t>Den norske grunnloven har en paragraf som beskytter mennesker mot diskriminering og forskjellsbehandling. Hvordan tror dere dette blir håndhevet i praksis? </a:t>
            </a:r>
            <a:endParaRPr lang="nb-NO">
              <a:cs typeface="Calibri"/>
            </a:endParaRPr>
          </a:p>
          <a:p>
            <a:pPr marL="171450" indent="-171450">
              <a:buFont typeface="Arial" panose="020B0604020202020204" pitchFamily="34" charset="0"/>
              <a:buChar char="•"/>
            </a:pPr>
            <a:r>
              <a:rPr lang="nb-NO"/>
              <a:t>Kan dere nevne noen eksempler hvor loven om indirekte og direkte diskriminering ikke blir håndhevet? </a:t>
            </a:r>
            <a:endParaRPr lang="nb-NO">
              <a:cs typeface="Calibri"/>
            </a:endParaRPr>
          </a:p>
          <a:p>
            <a:pPr marL="171450" indent="-171450">
              <a:buFont typeface="Arial" panose="020B0604020202020204" pitchFamily="34" charset="0"/>
              <a:buChar char="•"/>
            </a:pPr>
            <a:r>
              <a:rPr lang="nb-NO"/>
              <a:t>Hva skal til for å få bedre rettspraksis?</a:t>
            </a:r>
          </a:p>
          <a:p>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28</a:t>
            </a:fld>
            <a:endParaRPr lang="nb-NO"/>
          </a:p>
        </p:txBody>
      </p:sp>
    </p:spTree>
    <p:extLst>
      <p:ext uri="{BB962C8B-B14F-4D97-AF65-F5344CB8AC3E}">
        <p14:creationId xmlns:p14="http://schemas.microsoft.com/office/powerpoint/2010/main" val="1688054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a:cs typeface="Calibri"/>
            </a:endParaRPr>
          </a:p>
          <a:p>
            <a:pPr marL="0" indent="0">
              <a:buNone/>
            </a:pPr>
            <a:r>
              <a:rPr lang="nb-NO" b="1"/>
              <a:t>Forklar hvordan fordommer kan utvikles til mer alvorlige handlinger med denne skalaen.</a:t>
            </a:r>
          </a:p>
          <a:p>
            <a:r>
              <a:rPr lang="nb-NO">
                <a:cs typeface="Calibri"/>
              </a:rPr>
              <a:t>Fordommer er på ingen måte det samme som folkemord, men folkemord er uansett betinget på tilstedeværelsen av fordommer. </a:t>
            </a:r>
          </a:p>
          <a:p>
            <a:endParaRPr lang="nb-NO" b="1">
              <a:cs typeface="Calibri"/>
            </a:endParaRPr>
          </a:p>
          <a:p>
            <a:r>
              <a:rPr lang="nb-NO" b="1">
                <a:cs typeface="Calibri"/>
              </a:rPr>
              <a:t>Be elevene reflektere rundt hvordan grove menneskerettighetsbrudd som terrorisme og folkemord kan spores tilbake til fordommer. </a:t>
            </a:r>
          </a:p>
          <a:p>
            <a:endParaRPr lang="nb-NO">
              <a:cs typeface="Calibri"/>
            </a:endParaRPr>
          </a:p>
          <a:p>
            <a:r>
              <a:rPr lang="nb-NO" b="1">
                <a:cs typeface="Calibri"/>
              </a:rPr>
              <a:t>Oppfølgingsspørsmål:</a:t>
            </a:r>
          </a:p>
          <a:p>
            <a:pPr marL="171450" indent="-171450">
              <a:buFont typeface="Arial" panose="020B0604020202020204" pitchFamily="34" charset="0"/>
              <a:buChar char="•"/>
            </a:pPr>
            <a:r>
              <a:rPr lang="nb-NO">
                <a:cs typeface="Calibri"/>
              </a:rPr>
              <a:t>Kjenner du til noen historiske eksempler på folkemord?</a:t>
            </a:r>
          </a:p>
          <a:p>
            <a:pPr marL="171450" indent="-171450">
              <a:buFont typeface="Arial" panose="020B0604020202020204" pitchFamily="34" charset="0"/>
              <a:buChar char="•"/>
            </a:pPr>
            <a:r>
              <a:rPr lang="nb-NO">
                <a:cs typeface="Calibri"/>
              </a:rPr>
              <a:t>Hvordan startet denne hendelsen? Startet den brått eller var det tegn til "opptrapping" underveis i denne historiske perioden?</a:t>
            </a:r>
          </a:p>
          <a:p>
            <a:pPr marL="171450" indent="-171450">
              <a:buFont typeface="Arial" panose="020B0604020202020204" pitchFamily="34" charset="0"/>
              <a:buChar char="•"/>
            </a:pPr>
            <a:r>
              <a:rPr lang="nb-NO">
                <a:cs typeface="Calibri"/>
              </a:rPr>
              <a:t>Hva kan gjøres for å hindre grove menneskerettighetsbrudd som inngår i terrorisme og folkemord?</a:t>
            </a:r>
          </a:p>
        </p:txBody>
      </p:sp>
      <p:sp>
        <p:nvSpPr>
          <p:cNvPr id="4" name="Plassholder for lysbildenummer 3"/>
          <p:cNvSpPr>
            <a:spLocks noGrp="1"/>
          </p:cNvSpPr>
          <p:nvPr>
            <p:ph type="sldNum" sz="quarter" idx="5"/>
          </p:nvPr>
        </p:nvSpPr>
        <p:spPr/>
        <p:txBody>
          <a:bodyPr/>
          <a:lstStyle/>
          <a:p>
            <a:fld id="{450DA003-5BE0-994A-9B43-36366698BBB5}" type="slidenum">
              <a:rPr lang="nb-NO" smtClean="0"/>
              <a:t>29</a:t>
            </a:fld>
            <a:endParaRPr lang="nb-NO"/>
          </a:p>
        </p:txBody>
      </p:sp>
    </p:spTree>
    <p:extLst>
      <p:ext uri="{BB962C8B-B14F-4D97-AF65-F5344CB8AC3E}">
        <p14:creationId xmlns:p14="http://schemas.microsoft.com/office/powerpoint/2010/main" val="37897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a:effectLst/>
                <a:latin typeface="Calibri" panose="020F0502020204030204" pitchFamily="34" charset="0"/>
                <a:ea typeface="DengXian" panose="02010600030101010101" pitchFamily="2" charset="-122"/>
                <a:cs typeface="Arial" panose="020B0604020202020204" pitchFamily="34" charset="0"/>
              </a:rPr>
              <a:t>Aktiviteten gjennomføres i fire deler. </a:t>
            </a:r>
          </a:p>
          <a:p>
            <a:r>
              <a:rPr lang="nb-NO" sz="1200">
                <a:effectLst/>
                <a:latin typeface="Calibri" panose="020F0502020204030204" pitchFamily="34" charset="0"/>
                <a:ea typeface="DengXian" panose="02010600030101010101" pitchFamily="2" charset="-122"/>
                <a:cs typeface="Arial" panose="020B0604020202020204" pitchFamily="34" charset="0"/>
              </a:rPr>
              <a:t> </a:t>
            </a:r>
          </a:p>
          <a:p>
            <a:pPr marL="342900" lvl="0" indent="-342900">
              <a:lnSpc>
                <a:spcPct val="107000"/>
              </a:lnSpc>
              <a:buFont typeface="+mj-lt"/>
              <a:buAutoNum type="arabicPeriod"/>
            </a:pPr>
            <a:r>
              <a:rPr lang="nb-NO" sz="1200">
                <a:effectLst/>
                <a:latin typeface="Calibri" panose="020F0502020204030204" pitchFamily="34" charset="0"/>
                <a:ea typeface="DengXian" panose="02010600030101010101" pitchFamily="2" charset="-122"/>
                <a:cs typeface="Arial" panose="020B0604020202020204" pitchFamily="34" charset="0"/>
              </a:rPr>
              <a:t>En energizer for å skape positiv energi i klasserommet</a:t>
            </a:r>
          </a:p>
          <a:p>
            <a:pPr marL="342900" lvl="0" indent="-342900">
              <a:lnSpc>
                <a:spcPct val="107000"/>
              </a:lnSpc>
              <a:buFont typeface="+mj-lt"/>
              <a:buAutoNum type="arabicPeriod"/>
            </a:pPr>
            <a:r>
              <a:rPr lang="nb-NO" sz="1200">
                <a:effectLst/>
                <a:latin typeface="Calibri" panose="020F0502020204030204" pitchFamily="34" charset="0"/>
                <a:ea typeface="DengXian" panose="02010600030101010101" pitchFamily="2" charset="-122"/>
                <a:cs typeface="Arial" panose="020B0604020202020204" pitchFamily="34" charset="0"/>
              </a:rPr>
              <a:t>En kort innføring i menneskerettigheter</a:t>
            </a:r>
          </a:p>
          <a:p>
            <a:pPr marL="342900" lvl="0" indent="-342900">
              <a:lnSpc>
                <a:spcPct val="107000"/>
              </a:lnSpc>
              <a:buFont typeface="+mj-lt"/>
              <a:buAutoNum type="arabicPeriod"/>
            </a:pPr>
            <a:r>
              <a:rPr lang="nb-NO" sz="1200">
                <a:effectLst/>
                <a:latin typeface="Calibri" panose="020F0502020204030204" pitchFamily="34" charset="0"/>
                <a:ea typeface="DengXian" panose="02010600030101010101" pitchFamily="2" charset="-122"/>
                <a:cs typeface="Arial" panose="020B0604020202020204" pitchFamily="34" charset="0"/>
              </a:rPr>
              <a:t>En dialogaktivitet der elevene skal delta aktivt </a:t>
            </a:r>
          </a:p>
          <a:p>
            <a:pPr marL="342900" lvl="0" indent="-342900">
              <a:lnSpc>
                <a:spcPct val="107000"/>
              </a:lnSpc>
              <a:buFont typeface="+mj-lt"/>
              <a:buAutoNum type="arabicPeriod"/>
            </a:pPr>
            <a:r>
              <a:rPr lang="nb-NO" sz="1200">
                <a:effectLst/>
                <a:latin typeface="Calibri" panose="020F0502020204030204" pitchFamily="34" charset="0"/>
                <a:ea typeface="DengXian" panose="02010600030101010101" pitchFamily="2" charset="-122"/>
                <a:cs typeface="Arial" panose="020B0604020202020204" pitchFamily="34" charset="0"/>
              </a:rPr>
              <a:t>Oppsummering hvor elevene diskuterer hvordan de selv kan forbygge og forhindre rasisme og diskriminering. </a:t>
            </a:r>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3</a:t>
            </a:fld>
            <a:endParaRPr lang="nb-NO"/>
          </a:p>
        </p:txBody>
      </p:sp>
    </p:spTree>
    <p:extLst>
      <p:ext uri="{BB962C8B-B14F-4D97-AF65-F5344CB8AC3E}">
        <p14:creationId xmlns:p14="http://schemas.microsoft.com/office/powerpoint/2010/main" val="2824153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Oppfølgingsspørsmål: </a:t>
            </a:r>
          </a:p>
          <a:p>
            <a:r>
              <a:rPr lang="nb-NO"/>
              <a:t>• Har dere lignende eksempler på slike dilemmaer? </a:t>
            </a:r>
          </a:p>
          <a:p>
            <a:r>
              <a:rPr lang="nb-NO"/>
              <a:t>• Kan kvoteringseksemplet bli sett fra flere ståsteder? </a:t>
            </a:r>
          </a:p>
          <a:p>
            <a:r>
              <a:rPr lang="nb-NO"/>
              <a:t>• Hva tenker du er best praksis?</a:t>
            </a:r>
          </a:p>
        </p:txBody>
      </p:sp>
      <p:sp>
        <p:nvSpPr>
          <p:cNvPr id="4" name="Plassholder for lysbildenummer 3"/>
          <p:cNvSpPr>
            <a:spLocks noGrp="1"/>
          </p:cNvSpPr>
          <p:nvPr>
            <p:ph type="sldNum" sz="quarter" idx="5"/>
          </p:nvPr>
        </p:nvSpPr>
        <p:spPr/>
        <p:txBody>
          <a:bodyPr/>
          <a:lstStyle/>
          <a:p>
            <a:fld id="{450DA003-5BE0-994A-9B43-36366698BBB5}" type="slidenum">
              <a:rPr lang="nb-NO" smtClean="0"/>
              <a:t>30</a:t>
            </a:fld>
            <a:endParaRPr lang="nb-NO"/>
          </a:p>
        </p:txBody>
      </p:sp>
    </p:spTree>
    <p:extLst>
      <p:ext uri="{BB962C8B-B14F-4D97-AF65-F5344CB8AC3E}">
        <p14:creationId xmlns:p14="http://schemas.microsoft.com/office/powerpoint/2010/main" val="287700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Oppfølgingsspørsmål: </a:t>
            </a:r>
          </a:p>
          <a:p>
            <a:r>
              <a:rPr lang="nb-NO"/>
              <a:t>• Er det noe statistikk her som overrasker deg? Hvorfor?</a:t>
            </a:r>
            <a:endParaRPr lang="nb-NO">
              <a:cs typeface="Calibri"/>
            </a:endParaRPr>
          </a:p>
          <a:p>
            <a:r>
              <a:rPr lang="nb-NO"/>
              <a:t>• Kunne du ha tenkt deg å ha rom som nabo? </a:t>
            </a:r>
            <a:endParaRPr lang="nb-NO">
              <a:cs typeface="Calibri"/>
            </a:endParaRPr>
          </a:p>
          <a:p>
            <a:r>
              <a:rPr lang="nb-NO"/>
              <a:t>• Hvordan kan vi endre statistikken?</a:t>
            </a:r>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31</a:t>
            </a:fld>
            <a:endParaRPr lang="nb-NO"/>
          </a:p>
        </p:txBody>
      </p:sp>
    </p:spTree>
    <p:extLst>
      <p:ext uri="{BB962C8B-B14F-4D97-AF65-F5344CB8AC3E}">
        <p14:creationId xmlns:p14="http://schemas.microsoft.com/office/powerpoint/2010/main" val="951114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Henvis gjerne til flere eksempler på hverdagsrasisme mot samer: </a:t>
            </a:r>
          </a:p>
          <a:p>
            <a:endParaRPr lang="nb-NO"/>
          </a:p>
          <a:p>
            <a:r>
              <a:rPr lang="nb-NO"/>
              <a:t>• Når aviser omtaler samiske spørsmål må de skru av kommentarfeltet for å unngå hets mot samiske profiler. </a:t>
            </a:r>
            <a:endParaRPr lang="nb-NO">
              <a:cs typeface="Calibri"/>
            </a:endParaRPr>
          </a:p>
          <a:p>
            <a:r>
              <a:rPr lang="nb-NO"/>
              <a:t>• ‘’jævla same’’ er et mye brukt skjellsord på skoler.</a:t>
            </a:r>
            <a:endParaRPr lang="nb-NO">
              <a:cs typeface="Calibri"/>
            </a:endParaRPr>
          </a:p>
          <a:p>
            <a:endParaRPr lang="nb-NO"/>
          </a:p>
          <a:p>
            <a:r>
              <a:rPr lang="nb-NO" b="1"/>
              <a:t> Oppfølgingsspørsmål: </a:t>
            </a:r>
            <a:endParaRPr lang="nb-NO" b="1">
              <a:cs typeface="Calibri"/>
            </a:endParaRPr>
          </a:p>
          <a:p>
            <a:pPr marL="171450" indent="-171450">
              <a:buFont typeface="Arial"/>
              <a:buChar char="•"/>
            </a:pPr>
            <a:r>
              <a:rPr lang="nb-NO"/>
              <a:t>Hvorfor er det fordommer mot samer? </a:t>
            </a:r>
            <a:endParaRPr lang="nb-NO">
              <a:cs typeface="Calibri"/>
            </a:endParaRPr>
          </a:p>
          <a:p>
            <a:pPr marL="171450" indent="-171450">
              <a:buFont typeface="Arial"/>
              <a:buChar char="•"/>
            </a:pPr>
            <a:r>
              <a:rPr lang="nb-NO">
                <a:cs typeface="Calibri"/>
              </a:rPr>
              <a:t>Hva kan være konsekvensen av at samisk språk og kultur har vært diskriminert i flere generasjoner?</a:t>
            </a:r>
            <a:endParaRPr lang="nb-NO"/>
          </a:p>
          <a:p>
            <a:r>
              <a:rPr lang="nb-NO"/>
              <a:t>• Hvordan kan vi endre fordommer mot samer?</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32</a:t>
            </a:fld>
            <a:endParaRPr lang="nb-NO"/>
          </a:p>
        </p:txBody>
      </p:sp>
    </p:spTree>
    <p:extLst>
      <p:ext uri="{BB962C8B-B14F-4D97-AF65-F5344CB8AC3E}">
        <p14:creationId xmlns:p14="http://schemas.microsoft.com/office/powerpoint/2010/main" val="699495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07000"/>
              </a:lnSpc>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At samiske mennesker har spesielle rettigheter som gir dem flere privilegier enn majoritets-nordmenn er en fordom som mange samer møter. Loven sikrer samer retten til et eget folkevalgt råd (sametinget), retten til konsultasjon dersom noe skjer som påvirker deres folkegruppes kultur eller samfunnsliv spesielt, og retten til å kunne bruke sitt eget språk. Bestemmelsen ble tatt inn i grunnloven i 1988.</a:t>
            </a:r>
          </a:p>
          <a:p>
            <a:pPr>
              <a:lnSpc>
                <a:spcPct val="107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800" b="1">
                <a:effectLst/>
                <a:latin typeface="Calibri"/>
                <a:ea typeface="Calibri" panose="020F0502020204030204" pitchFamily="34" charset="0"/>
                <a:cs typeface="Calibri"/>
              </a:rPr>
              <a:t>Oppfølgingsspørsmål:</a:t>
            </a:r>
          </a:p>
          <a:p>
            <a:pPr marL="285750" indent="-285750">
              <a:lnSpc>
                <a:spcPct val="107000"/>
              </a:lnSpc>
              <a:buFont typeface="Arial" panose="020B0604020202020204" pitchFamily="34" charset="0"/>
              <a:buChar char="•"/>
            </a:pPr>
            <a:r>
              <a:rPr lang="nb-NO" sz="1800">
                <a:effectLst/>
                <a:latin typeface="Calibri"/>
                <a:ea typeface="Calibri" panose="020F0502020204030204" pitchFamily="34" charset="0"/>
                <a:cs typeface="Calibri"/>
              </a:rPr>
              <a:t>Hva tror du denne loven innebærer i praksis?</a:t>
            </a:r>
          </a:p>
          <a:p>
            <a:pPr marL="285750" indent="-285750">
              <a:lnSpc>
                <a:spcPct val="107000"/>
              </a:lnSpc>
              <a:buFont typeface="Arial" panose="020B0604020202020204" pitchFamily="34" charset="0"/>
              <a:buChar char="•"/>
            </a:pPr>
            <a:r>
              <a:rPr lang="nb-NO" sz="1800">
                <a:latin typeface="Calibri"/>
                <a:ea typeface="Calibri" panose="020F0502020204030204" pitchFamily="34" charset="0"/>
                <a:cs typeface="Calibri"/>
              </a:rPr>
              <a:t>Er</a:t>
            </a:r>
            <a:r>
              <a:rPr lang="nb-NO" sz="1800">
                <a:effectLst/>
                <a:latin typeface="Calibri"/>
                <a:ea typeface="Calibri" panose="020F0502020204030204" pitchFamily="34" charset="0"/>
                <a:cs typeface="Calibri"/>
              </a:rPr>
              <a:t> disse rettighetene ulik noen av rettighetene som majoritetsbefolkningen i Norge har?</a:t>
            </a:r>
          </a:p>
          <a:p>
            <a:pPr marL="285750" indent="-285750">
              <a:lnSpc>
                <a:spcPct val="107000"/>
              </a:lnSpc>
              <a:spcAft>
                <a:spcPts val="800"/>
              </a:spcAft>
              <a:buFont typeface="Arial" panose="020B0604020202020204" pitchFamily="34" charset="0"/>
              <a:buChar char="•"/>
            </a:pPr>
            <a:r>
              <a:rPr lang="nb-NO" sz="1800">
                <a:effectLst/>
                <a:latin typeface="Calibri"/>
                <a:ea typeface="Calibri" panose="020F0502020204030204" pitchFamily="34" charset="0"/>
                <a:cs typeface="Calibri"/>
              </a:rPr>
              <a:t>Hvorfor tror du at det finnes fordommer om hva loven handler om?</a:t>
            </a:r>
          </a:p>
          <a:p>
            <a:pPr marL="342900" lvl="0" indent="-342900">
              <a:lnSpc>
                <a:spcPct val="107000"/>
              </a:lnSpc>
              <a:spcAft>
                <a:spcPts val="800"/>
              </a:spcAft>
              <a:buFont typeface="Symbol" panose="05050102010706020507" pitchFamily="18" charset="2"/>
              <a:buChar char=""/>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B0766993-A16F-41D1-A602-B351B6AF36A4}" type="slidenum">
              <a:rPr lang="nb-NO" smtClean="0"/>
              <a:t>33</a:t>
            </a:fld>
            <a:endParaRPr lang="nb-NO"/>
          </a:p>
        </p:txBody>
      </p:sp>
    </p:spTree>
    <p:extLst>
      <p:ext uri="{BB962C8B-B14F-4D97-AF65-F5344CB8AC3E}">
        <p14:creationId xmlns:p14="http://schemas.microsoft.com/office/powerpoint/2010/main" val="917774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Oppfølgingsspørsmål:</a:t>
            </a:r>
          </a:p>
          <a:p>
            <a:pPr marL="171450" indent="-171450">
              <a:buFont typeface="Arial" panose="020B0604020202020204" pitchFamily="34" charset="0"/>
              <a:buChar char="•"/>
            </a:pPr>
            <a:r>
              <a:rPr lang="nb-NO"/>
              <a:t>Oppfatter du spørsmålene som krenkende eller uskyldig nysgjerrige?</a:t>
            </a:r>
            <a:endParaRPr lang="nb-NO">
              <a:cs typeface="Calibri"/>
            </a:endParaRPr>
          </a:p>
          <a:p>
            <a:pPr marL="171450" indent="-171450">
              <a:buFont typeface="Arial" panose="020B0604020202020204" pitchFamily="34" charset="0"/>
              <a:buChar char="•"/>
            </a:pPr>
            <a:r>
              <a:rPr lang="nb-NO"/>
              <a:t>Hvorfor tror du folk stiller slike spørsmål? </a:t>
            </a:r>
            <a:endParaRPr lang="nb-NO">
              <a:cs typeface="Calibri" panose="020F0502020204030204"/>
            </a:endParaRPr>
          </a:p>
          <a:p>
            <a:pPr marL="171450" indent="-171450">
              <a:buFont typeface="Arial" panose="020B0604020202020204" pitchFamily="34" charset="0"/>
              <a:buChar char="•"/>
            </a:pPr>
            <a:r>
              <a:rPr lang="nb-NO"/>
              <a:t>Hvordan ville du reagert hvis du hørte spørsmål som dette?</a:t>
            </a:r>
            <a:endParaRPr lang="nb-NO">
              <a:cs typeface="Calibri"/>
            </a:endParaRPr>
          </a:p>
          <a:p>
            <a:pPr marL="171450" indent="-171450">
              <a:buFont typeface="Arial" panose="020B0604020202020204" pitchFamily="34" charset="0"/>
              <a:buChar char="•"/>
            </a:pPr>
            <a:r>
              <a:rPr lang="nb-NO"/>
              <a:t>Spiller konteksten spørsmålene stilles i noen rolle for om de oppfattes krenkende? Hvis du mener det – forklar hvorfor.</a:t>
            </a:r>
            <a:endParaRPr lang="nb-NO">
              <a:cs typeface="Calibri" panose="020F0502020204030204"/>
            </a:endParaRPr>
          </a:p>
          <a:p>
            <a:endParaRPr lang="nb-NO" b="0" u="none"/>
          </a:p>
          <a:p>
            <a:endParaRPr lang="nb-NO"/>
          </a:p>
          <a:p>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34</a:t>
            </a:fld>
            <a:endParaRPr lang="nb-NO"/>
          </a:p>
        </p:txBody>
      </p:sp>
    </p:spTree>
    <p:extLst>
      <p:ext uri="{BB962C8B-B14F-4D97-AF65-F5344CB8AC3E}">
        <p14:creationId xmlns:p14="http://schemas.microsoft.com/office/powerpoint/2010/main" val="1255224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07000"/>
              </a:lnSpc>
              <a:spcAft>
                <a:spcPts val="800"/>
              </a:spcAft>
            </a:pPr>
            <a:r>
              <a:rPr lang="nb-NO" sz="1800" u="none">
                <a:effectLst/>
                <a:latin typeface="Calibri" panose="020F0502020204030204" pitchFamily="34" charset="0"/>
                <a:ea typeface="Calibri" panose="020F0502020204030204" pitchFamily="34" charset="0"/>
                <a:cs typeface="Times New Roman" panose="02020603050405020304" pitchFamily="18" charset="0"/>
              </a:rPr>
              <a:t>I følge UNESCOS atlas for truede språk er alle de samiske språkene i Norge enten utryddet eller utrydningstruet per dags dato. Skoltesamisk og pitesamisk er utryddet mens sørsamisk og lulesamisk er alvorlig truet i Norge. Selv nordsamisk, det mest utbredte samiske språket i Norge, har status som definitivt truet med ca. 30 000 som snakker språket i hele Sápmi (også utenfor Norge). </a:t>
            </a:r>
          </a:p>
          <a:p>
            <a:pPr>
              <a:lnSpc>
                <a:spcPct val="107000"/>
              </a:lnSpc>
              <a:spcAft>
                <a:spcPts val="800"/>
              </a:spcAft>
            </a:pPr>
            <a:endParaRPr lang="en-US" sz="2800" u="none">
              <a:effectLst/>
              <a:latin typeface="Calibri" panose="020F0502020204030204" pitchFamily="34" charset="0"/>
              <a:cs typeface="Times New Roman" panose="02020603050405020304" pitchFamily="18" charset="0"/>
            </a:endParaRPr>
          </a:p>
          <a:p>
            <a:pPr>
              <a:lnSpc>
                <a:spcPct val="107000"/>
              </a:lnSpc>
              <a:spcAft>
                <a:spcPts val="800"/>
              </a:spcAft>
            </a:pPr>
            <a:r>
              <a:rPr lang="en-US" sz="2800" u="none">
                <a:effectLst/>
                <a:latin typeface="Calibri"/>
                <a:cs typeface="Calibri"/>
              </a:rPr>
              <a:t>På bakgrunn av en </a:t>
            </a:r>
            <a:r>
              <a:rPr lang="en-US" sz="2800">
                <a:latin typeface="Calibri"/>
                <a:cs typeface="Calibri"/>
              </a:rPr>
              <a:t>beslutning</a:t>
            </a:r>
            <a:r>
              <a:rPr lang="en-US" sz="2800" u="none">
                <a:effectLst/>
                <a:latin typeface="Calibri"/>
                <a:cs typeface="Calibri"/>
              </a:rPr>
              <a:t> av UNESCO i 2019 har FN har utnevnt perioden 2022-2032 som det internasjonale tiåret for urfolksspråk.</a:t>
            </a:r>
            <a:endParaRPr lang="nb-NO" sz="1800" u="none">
              <a:effectLst/>
              <a:latin typeface="Calibri"/>
              <a:cs typeface="Calibri"/>
            </a:endParaRPr>
          </a:p>
          <a:p>
            <a:pPr>
              <a:lnSpc>
                <a:spcPct val="107000"/>
              </a:lnSpc>
              <a:spcAft>
                <a:spcPts val="800"/>
              </a:spcAft>
            </a:pPr>
            <a:endParaRPr lang="nb-NO" sz="1800" b="1" u="sng">
              <a:effectLst/>
              <a:latin typeface="Calibri" panose="020F0502020204030204" pitchFamily="34" charset="0"/>
              <a:ea typeface="Calibri" panose="020F0502020204030204" pitchFamily="34" charset="0"/>
              <a:cs typeface="Calibri"/>
            </a:endParaRPr>
          </a:p>
          <a:p>
            <a:pPr>
              <a:lnSpc>
                <a:spcPct val="107000"/>
              </a:lnSpc>
              <a:spcAft>
                <a:spcPts val="800"/>
              </a:spcAft>
            </a:pPr>
            <a:r>
              <a:rPr lang="nb-NO" sz="1800" b="1" u="sng">
                <a:effectLst/>
                <a:latin typeface="Calibri"/>
                <a:ea typeface="Calibri" panose="020F0502020204030204" pitchFamily="34" charset="0"/>
                <a:cs typeface="Calibri"/>
              </a:rPr>
              <a:t>Oppfølgingsspørsmål:</a:t>
            </a:r>
          </a:p>
          <a:p>
            <a:pPr marL="171450" indent="-171450">
              <a:buFont typeface="Arial" panose="020B0604020202020204" pitchFamily="34" charset="0"/>
              <a:buChar char="•"/>
            </a:pPr>
            <a:r>
              <a:rPr lang="nb-NO"/>
              <a:t>Hvordan hadde du reagert om du ikke lenger fikk lov til å snakke norsk og all offentlig kommunikasjon måtte skje på engelsk?</a:t>
            </a:r>
            <a:endParaRPr lang="nb-NO">
              <a:cs typeface="Calibri" panose="020F0502020204030204"/>
            </a:endParaRPr>
          </a:p>
          <a:p>
            <a:pPr marL="171450" indent="-171450">
              <a:buFont typeface="Arial" panose="020B0604020202020204" pitchFamily="34" charset="0"/>
              <a:buChar char="•"/>
            </a:pPr>
            <a:r>
              <a:rPr lang="nb-NO">
                <a:sym typeface="Wingdings" panose="05000000000000000000" pitchFamily="2" charset="2"/>
              </a:rPr>
              <a:t>Tror du at du vil kunne uttrykke deg på samme måte om du kun fikk lov å snakke engelsk i offentlige sammenhenger?</a:t>
            </a:r>
            <a:endParaRPr lang="nb-NO">
              <a:cs typeface="Calibri" panose="020F0502020204030204"/>
              <a:sym typeface="Wingdings" panose="05000000000000000000" pitchFamily="2" charset="2"/>
            </a:endParaRPr>
          </a:p>
          <a:p>
            <a:pPr marL="171450" indent="-171450">
              <a:buFont typeface="Arial" panose="020B0604020202020204" pitchFamily="34" charset="0"/>
              <a:buChar char="•"/>
            </a:pPr>
            <a:r>
              <a:rPr lang="nb-NO">
                <a:sym typeface="Wingdings" panose="05000000000000000000" pitchFamily="2" charset="2"/>
              </a:rPr>
              <a:t>Hvorfor tror dere FN har utnevnt et tiår for urfolksspråk?</a:t>
            </a:r>
            <a:endParaRPr lang="nb-NO">
              <a:cs typeface="Calibri" panose="020F0502020204030204"/>
            </a:endParaRPr>
          </a:p>
          <a:p>
            <a:pPr marL="171450" indent="-171450">
              <a:buFont typeface="Arial" panose="020B0604020202020204" pitchFamily="34" charset="0"/>
              <a:buChar char="•"/>
              <a:defRPr/>
            </a:pPr>
            <a:r>
              <a:rPr lang="nb-NO" sz="1200">
                <a:effectLst/>
                <a:latin typeface="Calibri" panose="020F0502020204030204"/>
                <a:ea typeface="Calibri" panose="020F0502020204030204" pitchFamily="34" charset="0"/>
                <a:cs typeface="Calibri" panose="020F0502020204030204"/>
              </a:rPr>
              <a:t>Har norsk majoritetssamfunn noe ansvar for å sørge for at samiske språk overlever og videreutvikles?</a:t>
            </a:r>
          </a:p>
          <a:p>
            <a:pPr marR="0" lvl="0" algn="l" defTabSz="914400" rtl="0" eaLnBrk="1" fontAlgn="auto" latinLnBrk="0" hangingPunct="1">
              <a:lnSpc>
                <a:spcPct val="100000"/>
              </a:lnSpc>
              <a:spcBef>
                <a:spcPts val="0"/>
              </a:spcBef>
              <a:spcAft>
                <a:spcPts val="0"/>
              </a:spcAft>
              <a:buClrTx/>
              <a:buSzTx/>
              <a:tabLst/>
              <a:defRPr/>
            </a:pPr>
            <a:endParaRPr lang="nb-NO" sz="120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nb-NO" sz="1200">
              <a:effectLst/>
              <a:latin typeface="Calibri" panose="020F0502020204030204" pitchFamily="34" charset="0"/>
              <a:cs typeface="Times New Roman" panose="02020603050405020304" pitchFamily="18" charset="0"/>
            </a:endParaRPr>
          </a:p>
          <a:p>
            <a:pPr marL="0" indent="0">
              <a:buFontTx/>
              <a:buNone/>
            </a:pPr>
            <a:endParaRPr lang="nb-NO">
              <a:sym typeface="Wingdings" panose="05000000000000000000" pitchFamily="2" charset="2"/>
            </a:endParaRPr>
          </a:p>
          <a:p>
            <a:pPr marL="171450" indent="-171450">
              <a:buFontTx/>
              <a:buChar char="-"/>
            </a:pPr>
            <a:endParaRPr lang="nb-NO"/>
          </a:p>
        </p:txBody>
      </p:sp>
      <p:sp>
        <p:nvSpPr>
          <p:cNvPr id="4" name="Plassholder for lysbildenummer 3"/>
          <p:cNvSpPr>
            <a:spLocks noGrp="1"/>
          </p:cNvSpPr>
          <p:nvPr>
            <p:ph type="sldNum" sz="quarter" idx="5"/>
          </p:nvPr>
        </p:nvSpPr>
        <p:spPr/>
        <p:txBody>
          <a:bodyPr/>
          <a:lstStyle/>
          <a:p>
            <a:fld id="{B0766993-A16F-41D1-A602-B351B6AF36A4}" type="slidenum">
              <a:rPr lang="nb-NO" smtClean="0"/>
              <a:t>35</a:t>
            </a:fld>
            <a:endParaRPr lang="nb-NO"/>
          </a:p>
        </p:txBody>
      </p:sp>
    </p:spTree>
    <p:extLst>
      <p:ext uri="{BB962C8B-B14F-4D97-AF65-F5344CB8AC3E}">
        <p14:creationId xmlns:p14="http://schemas.microsoft.com/office/powerpoint/2010/main" val="3545883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07000"/>
              </a:lnSpc>
              <a:spcAft>
                <a:spcPts val="800"/>
              </a:spcAft>
            </a:pPr>
            <a:r>
              <a:rPr lang="nb-NO" sz="1800">
                <a:effectLst/>
                <a:latin typeface="Calibri"/>
                <a:ea typeface="Calibri"/>
                <a:cs typeface="Calibri"/>
              </a:rPr>
              <a:t>Opplæringsloven i dag gir grunnskoleelever i samiske distrikter rett på undervisning i og på samisk. Alle samer i videregående opplæring har krav på undervisning på samisk.</a:t>
            </a:r>
          </a:p>
          <a:p>
            <a:pPr>
              <a:lnSpc>
                <a:spcPct val="107000"/>
              </a:lnSpc>
              <a:spcAft>
                <a:spcPts val="800"/>
              </a:spcAft>
            </a:pPr>
            <a:endParaRPr lang="nb-NO" sz="1800">
              <a:effectLst/>
              <a:latin typeface="Calibri"/>
              <a:ea typeface="Calibri"/>
              <a:cs typeface="Calibri"/>
            </a:endParaRPr>
          </a:p>
          <a:p>
            <a:pPr>
              <a:lnSpc>
                <a:spcPct val="107000"/>
              </a:lnSpc>
              <a:spcAft>
                <a:spcPts val="800"/>
              </a:spcAft>
            </a:pPr>
            <a:r>
              <a:rPr lang="nb-NO" sz="1800">
                <a:effectLst/>
                <a:latin typeface="Calibri"/>
                <a:ea typeface="Calibri"/>
                <a:cs typeface="Calibri"/>
              </a:rPr>
              <a:t>Én diskriminerende anklagelse noen samer har blitt utsatt for når de snakker samisk i offentligheten er at de baksnakker og konspirerer mot dem rundt seg som ikke snakker samisk. Dette er en av flere fordommer som </a:t>
            </a:r>
            <a:r>
              <a:rPr lang="nb-NO" sz="1800">
                <a:latin typeface="Calibri"/>
                <a:ea typeface="Calibri"/>
                <a:cs typeface="Calibri"/>
              </a:rPr>
              <a:t>fremdeles bidrar </a:t>
            </a:r>
            <a:r>
              <a:rPr lang="nb-NO" sz="1800">
                <a:effectLst/>
                <a:latin typeface="Calibri"/>
                <a:ea typeface="Calibri"/>
                <a:cs typeface="Calibri"/>
              </a:rPr>
              <a:t>til å svekke synligheten og utbredelsen av samiske språk. Selv om vi har kommet langt siden Wexelsen-plakatens tid er det fremdeles sosiale utfordringer knyttet til det å snakke samisk på skolen og ellers i offentligheten.</a:t>
            </a:r>
          </a:p>
          <a:p>
            <a:pPr>
              <a:lnSpc>
                <a:spcPct val="107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a:effectLst/>
                <a:latin typeface="Calibri"/>
                <a:ea typeface="Calibri"/>
                <a:cs typeface="Calibri"/>
              </a:rPr>
              <a:t>Oppfølgingsspørsmål:</a:t>
            </a:r>
          </a:p>
          <a:p>
            <a:pPr marL="285750" indent="-285750">
              <a:lnSpc>
                <a:spcPct val="107000"/>
              </a:lnSpc>
              <a:buFont typeface="Arial" panose="020B0604020202020204" pitchFamily="34" charset="0"/>
              <a:buChar char="•"/>
            </a:pPr>
            <a:r>
              <a:rPr lang="nb-NO" sz="1800">
                <a:effectLst/>
                <a:latin typeface="Calibri"/>
                <a:ea typeface="Calibri"/>
                <a:cs typeface="Calibri"/>
              </a:rPr>
              <a:t>På hvilke måter kan mangelen på tilgang til informasjon på sitt førstespråk være diskriminerende?</a:t>
            </a:r>
          </a:p>
          <a:p>
            <a:pPr marL="285750" indent="-285750">
              <a:lnSpc>
                <a:spcPct val="107000"/>
              </a:lnSpc>
              <a:spcAft>
                <a:spcPts val="800"/>
              </a:spcAft>
              <a:buFont typeface="Arial" panose="020B0604020202020204" pitchFamily="34" charset="0"/>
              <a:buChar char="•"/>
            </a:pPr>
            <a:r>
              <a:rPr lang="nb-NO" sz="1800">
                <a:effectLst/>
                <a:latin typeface="Calibri"/>
                <a:ea typeface="Calibri"/>
                <a:cs typeface="Calibri"/>
              </a:rPr>
              <a:t>Hvilke konsekvenser kan det ha at man diskrimineres på grunn av språket man snakker?</a:t>
            </a:r>
          </a:p>
          <a:p>
            <a:pPr marL="285750" indent="-285750">
              <a:lnSpc>
                <a:spcPct val="107000"/>
              </a:lnSpc>
              <a:spcAft>
                <a:spcPts val="800"/>
              </a:spcAft>
              <a:buFont typeface="Arial" panose="020B0604020202020204" pitchFamily="34" charset="0"/>
              <a:buChar char="•"/>
            </a:pPr>
            <a:r>
              <a:rPr lang="nb-NO" sz="1800">
                <a:effectLst/>
                <a:latin typeface="Calibri"/>
                <a:ea typeface="Calibri"/>
                <a:cs typeface="Calibri"/>
              </a:rPr>
              <a:t>Har norsk majoritetssamfunn noe ansvar for å sørge for at samiske språk overlever og videreutvikles?</a:t>
            </a:r>
          </a:p>
          <a:p>
            <a:pPr marL="342900" lvl="0" indent="-342900">
              <a:lnSpc>
                <a:spcPct val="107000"/>
              </a:lnSpc>
              <a:spcAft>
                <a:spcPts val="800"/>
              </a:spcAft>
              <a:buFont typeface="Symbol" panose="05050102010706020507" pitchFamily="18" charset="2"/>
              <a:buChar char=""/>
            </a:pPr>
            <a:endParaRPr lang="nb-NO" sz="1800">
              <a:effectLst/>
              <a:latin typeface="Calibri"/>
              <a:ea typeface="Calibri"/>
              <a:cs typeface="Calibri"/>
            </a:endParaRPr>
          </a:p>
          <a:p>
            <a:pPr lvl="0">
              <a:lnSpc>
                <a:spcPct val="107000"/>
              </a:lnSpc>
              <a:spcAft>
                <a:spcPts val="800"/>
              </a:spcAft>
            </a:pPr>
            <a:endParaRPr lang="nb-NO" sz="1800">
              <a:effectLst/>
              <a:latin typeface="Calibri"/>
              <a:ea typeface="Calibri"/>
              <a:cs typeface="Calibri"/>
            </a:endParaRPr>
          </a:p>
          <a:p>
            <a:pPr marL="0" lvl="0" indent="0">
              <a:lnSpc>
                <a:spcPct val="107000"/>
              </a:lnSpc>
              <a:spcAft>
                <a:spcPts val="800"/>
              </a:spcAft>
              <a:buFont typeface="Symbol" panose="05050102010706020507" pitchFamily="18" charset="2"/>
              <a:buNone/>
            </a:pPr>
            <a:endParaRPr lang="nb-NO">
              <a:latin typeface="Calibri"/>
              <a:ea typeface="Calibri"/>
              <a:cs typeface="Calibri"/>
            </a:endParaRPr>
          </a:p>
        </p:txBody>
      </p:sp>
      <p:sp>
        <p:nvSpPr>
          <p:cNvPr id="4" name="Plassholder for lysbildenummer 3"/>
          <p:cNvSpPr>
            <a:spLocks noGrp="1"/>
          </p:cNvSpPr>
          <p:nvPr>
            <p:ph type="sldNum" sz="quarter" idx="5"/>
          </p:nvPr>
        </p:nvSpPr>
        <p:spPr/>
        <p:txBody>
          <a:bodyPr/>
          <a:lstStyle/>
          <a:p>
            <a:fld id="{B0766993-A16F-41D1-A602-B351B6AF36A4}" type="slidenum">
              <a:rPr lang="nb-NO" smtClean="0"/>
              <a:t>36</a:t>
            </a:fld>
            <a:endParaRPr lang="nb-NO"/>
          </a:p>
        </p:txBody>
      </p:sp>
    </p:spTree>
    <p:extLst>
      <p:ext uri="{BB962C8B-B14F-4D97-AF65-F5344CB8AC3E}">
        <p14:creationId xmlns:p14="http://schemas.microsoft.com/office/powerpoint/2010/main" val="3325523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a typeface="Calibri" panose="020F0502020204030204"/>
                <a:cs typeface="Calibri"/>
              </a:rPr>
              <a:t>Reindrift er en sentral del av samisk kultur. Fordommer mot samisk reindrift er en av flere utfordringer som truer samisk kultur. Naturtap, klimaendringer og rovdyr er alle faktorer som spiller en rolle i trusselen mot reindriften. Det er viktig å være obs på at kampen for reindriften ikke slutter når hetsen er ferdig. Kunnskap om ulike utfordringer reindriften møter, og en vilje til å ta tak i disse utfordringene er også viktig for å kunne bevare reindriften.</a:t>
            </a:r>
          </a:p>
          <a:p>
            <a:endParaRPr lang="nb-NO" b="1">
              <a:cs typeface="Calibri"/>
            </a:endParaRPr>
          </a:p>
          <a:p>
            <a:r>
              <a:rPr lang="nb-NO" b="1">
                <a:cs typeface="Calibri"/>
              </a:rPr>
              <a:t>Oppfølgingsspørsmål:</a:t>
            </a:r>
          </a:p>
          <a:p>
            <a:pPr marL="171450" indent="-171450">
              <a:buFont typeface="Arial" panose="020B0604020202020204" pitchFamily="34" charset="0"/>
              <a:buChar char="•"/>
            </a:pPr>
            <a:r>
              <a:rPr lang="nb-NO">
                <a:cs typeface="Calibri"/>
              </a:rPr>
              <a:t>På hvilke måter er reindrift knyttet til samisk kultur og samers rettigheter? </a:t>
            </a:r>
          </a:p>
          <a:p>
            <a:pPr marL="171450" indent="-171450">
              <a:buFont typeface="Arial" panose="020B0604020202020204" pitchFamily="34" charset="0"/>
              <a:buChar char="•"/>
            </a:pPr>
            <a:r>
              <a:rPr lang="nb-NO">
                <a:cs typeface="Calibri"/>
              </a:rPr>
              <a:t>Hvordan tror du det føles å forsvare seg mot slike meninger i kommentarfeltet?</a:t>
            </a:r>
          </a:p>
          <a:p>
            <a:pPr marL="171450" indent="-171450">
              <a:buFont typeface="Arial" panose="020B0604020202020204" pitchFamily="34" charset="0"/>
              <a:buChar char="•"/>
            </a:pPr>
            <a:r>
              <a:rPr lang="nb-NO">
                <a:ea typeface="Calibri" panose="020F0502020204030204"/>
                <a:cs typeface="Calibri"/>
              </a:rPr>
              <a:t>Hvilken rolle spiller det at kommentaren handler om en hel minoritetsbefolkning?</a:t>
            </a:r>
          </a:p>
          <a:p>
            <a:endParaRPr lang="nb-NO">
              <a:ea typeface="Calibri" panose="020F0502020204030204"/>
              <a:cs typeface="Calibri"/>
            </a:endParaRPr>
          </a:p>
          <a:p>
            <a:endParaRPr lang="nb-NO">
              <a:ea typeface="Calibri" panose="020F0502020204030204"/>
              <a:cs typeface="Calibri"/>
            </a:endParaRPr>
          </a:p>
          <a:p>
            <a:endParaRPr lang="nb-NO">
              <a:ea typeface="Calibri" panose="020F0502020204030204"/>
              <a:cs typeface="Calibri"/>
            </a:endParaRPr>
          </a:p>
          <a:p>
            <a:pPr marL="0" lvl="0" indent="0">
              <a:lnSpc>
                <a:spcPct val="107000"/>
              </a:lnSpc>
              <a:spcAft>
                <a:spcPts val="800"/>
              </a:spcAft>
              <a:buFont typeface="Symbol" panose="05050102010706020507" pitchFamily="18" charset="2"/>
              <a:buNone/>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nb-NO">
              <a:ea typeface="Calibri" panose="020F0502020204030204"/>
              <a:cs typeface="Calibri"/>
            </a:endParaRPr>
          </a:p>
          <a:p>
            <a:endParaRPr lang="nb-NO">
              <a:ea typeface="Calibri" panose="020F0502020204030204"/>
              <a:cs typeface="Calibri"/>
            </a:endParaRPr>
          </a:p>
          <a:p>
            <a:endParaRPr lang="nb-NO">
              <a:ea typeface="Calibri" panose="020F0502020204030204"/>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37</a:t>
            </a:fld>
            <a:endParaRPr lang="nb-NO"/>
          </a:p>
        </p:txBody>
      </p:sp>
    </p:spTree>
    <p:extLst>
      <p:ext uri="{BB962C8B-B14F-4D97-AF65-F5344CB8AC3E}">
        <p14:creationId xmlns:p14="http://schemas.microsoft.com/office/powerpoint/2010/main" val="3899983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Dette scenarioet skal bidra til refleksjon rundt </a:t>
            </a:r>
            <a:r>
              <a:rPr lang="nb-NO" sz="1800">
                <a:effectLst/>
                <a:latin typeface="Calibri" panose="020F0502020204030204" pitchFamily="34" charset="0"/>
                <a:ea typeface="Calibri" panose="020F0502020204030204" pitchFamily="34" charset="0"/>
                <a:cs typeface="Times New Roman" panose="02020603050405020304" pitchFamily="18" charset="0"/>
              </a:rPr>
              <a:t>stereotyper knyttet til samiske perspektiver på miljø/utbygging av kraftverk i sitt nærområde. </a:t>
            </a:r>
            <a:endParaRPr lang="nb-NO"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Spørsmål i dette kortet skal helst stilles åpent, uten noen hint om hva fortellerstemmen </a:t>
            </a:r>
            <a:r>
              <a:rPr lang="nb-NO" sz="1800" i="1">
                <a:effectLst/>
                <a:latin typeface="Calibri" panose="020F0502020204030204" pitchFamily="34" charset="0"/>
                <a:ea typeface="Calibri" panose="020F0502020204030204" pitchFamily="34" charset="0"/>
                <a:cs typeface="Times New Roman" panose="02020603050405020304" pitchFamily="18" charset="0"/>
              </a:rPr>
              <a:t>faktisk mener</a:t>
            </a:r>
            <a:r>
              <a:rPr lang="nb-NO" sz="1800">
                <a:effectLst/>
                <a:latin typeface="Calibri" panose="020F0502020204030204" pitchFamily="34" charset="0"/>
                <a:ea typeface="Calibri" panose="020F0502020204030204" pitchFamily="34" charset="0"/>
                <a:cs typeface="Times New Roman" panose="02020603050405020304" pitchFamily="18" charset="0"/>
              </a:rPr>
              <a:t> om utbygging av kraftverk. </a:t>
            </a:r>
            <a:br>
              <a:rPr lang="nb-NO" sz="1800">
                <a:effectLst/>
                <a:latin typeface="Calibri" panose="020F0502020204030204" pitchFamily="34" charset="0"/>
                <a:ea typeface="Calibri" panose="020F0502020204030204" pitchFamily="34" charset="0"/>
                <a:cs typeface="Times New Roman" panose="02020603050405020304" pitchFamily="18" charset="0"/>
              </a:rPr>
            </a:br>
            <a:br>
              <a:rPr lang="nb-NO" sz="1800">
                <a:effectLst/>
                <a:latin typeface="Calibri" panose="020F0502020204030204" pitchFamily="34" charset="0"/>
                <a:ea typeface="Calibri" panose="020F0502020204030204" pitchFamily="34" charset="0"/>
                <a:cs typeface="Times New Roman" panose="02020603050405020304" pitchFamily="18" charset="0"/>
              </a:rPr>
            </a:br>
            <a:r>
              <a:rPr lang="nb-NO" sz="1800">
                <a:effectLst/>
                <a:latin typeface="Calibri" panose="020F0502020204030204" pitchFamily="34" charset="0"/>
                <a:ea typeface="Calibri" panose="020F0502020204030204" pitchFamily="34" charset="0"/>
                <a:cs typeface="Times New Roman" panose="02020603050405020304" pitchFamily="18" charset="0"/>
              </a:rPr>
              <a:t>Fokuset skal heller ligge på at vedkommende blir trukket frem i klassen/på jobb/på butikken etc. som en representant for (myten) «samer som ikke er engasjert i miljøet» /</a:t>
            </a:r>
            <a:r>
              <a:rPr lang="nb-NO" sz="1800">
                <a:effectLst/>
                <a:latin typeface="Calibri" panose="020F0502020204030204" pitchFamily="34" charset="0"/>
                <a:ea typeface="Calibri" panose="020F0502020204030204" pitchFamily="34" charset="0"/>
                <a:cs typeface="Calibri" panose="020F0502020204030204" pitchFamily="34" charset="0"/>
              </a:rPr>
              <a:t>samer er i mot det grønne skiftet/ samer hindrer fremskritt og utvikling (http://samiskmyteknuser.no/myte-4/)</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Calibri" panose="020F0502020204030204" pitchFamily="34" charset="0"/>
              </a:rPr>
              <a:t>Samt </a:t>
            </a:r>
            <a:r>
              <a:rPr lang="nb-NO" sz="1800">
                <a:effectLst/>
                <a:latin typeface="Calibri" panose="020F0502020204030204" pitchFamily="34" charset="0"/>
                <a:ea typeface="Calibri" panose="020F0502020204030204" pitchFamily="34" charset="0"/>
                <a:cs typeface="Times New Roman" panose="02020603050405020304" pitchFamily="18" charset="0"/>
              </a:rPr>
              <a:t>tendens man har til å tolke individ som representant for en hel kultur/ etnisk gruppe.</a:t>
            </a:r>
          </a:p>
          <a:p>
            <a:endParaRPr lang="nb-NO"/>
          </a:p>
          <a:p>
            <a:r>
              <a:rPr lang="nb-NO" b="1"/>
              <a:t>Oppfølgingsspørsmål: </a:t>
            </a:r>
          </a:p>
          <a:p>
            <a:pPr marL="171450" indent="-171450">
              <a:buFont typeface="Arial" panose="020B0604020202020204" pitchFamily="34" charset="0"/>
              <a:buChar char="•"/>
            </a:pPr>
            <a:r>
              <a:rPr lang="nb-NO"/>
              <a:t>Har</a:t>
            </a:r>
            <a:r>
              <a:rPr lang="nb-NO" b="0"/>
              <a:t> du underliggende fordommer som dette?</a:t>
            </a:r>
            <a:endParaRPr lang="nb-NO" b="0">
              <a:cs typeface="Calibri"/>
            </a:endParaRPr>
          </a:p>
          <a:p>
            <a:pPr marL="171450" indent="-171450">
              <a:buFont typeface="Arial" panose="020B0604020202020204" pitchFamily="34" charset="0"/>
              <a:buChar char="•"/>
            </a:pPr>
            <a:r>
              <a:rPr lang="nb-NO" b="0"/>
              <a:t>Hva kan være grunner til at noen samer er i mot vindkraftverk?</a:t>
            </a:r>
            <a:endParaRPr lang="nb-NO" b="0">
              <a:cs typeface="Calibri"/>
            </a:endParaRPr>
          </a:p>
          <a:p>
            <a:pPr marL="171450" indent="-171450">
              <a:buFont typeface="Arial" panose="020B0604020202020204" pitchFamily="34" charset="0"/>
              <a:buChar char="•"/>
            </a:pPr>
            <a:r>
              <a:rPr lang="nb-NO"/>
              <a:t>Hva</a:t>
            </a:r>
            <a:r>
              <a:rPr lang="nb-NO" b="0"/>
              <a:t> er problemet med å stille et individ ansvarlig for en stereotype om sin folkegruppe?</a:t>
            </a:r>
            <a:endParaRPr lang="nb-NO" b="0">
              <a:cs typeface="Calibri" panose="020F0502020204030204"/>
            </a:endParaRPr>
          </a:p>
          <a:p>
            <a:endParaRPr lang="nb-NO" b="0"/>
          </a:p>
          <a:p>
            <a:endParaRPr lang="nb-NO" b="0"/>
          </a:p>
          <a:p>
            <a:pPr marL="0" lvl="0" indent="0">
              <a:lnSpc>
                <a:spcPct val="107000"/>
              </a:lnSpc>
              <a:spcAft>
                <a:spcPts val="800"/>
              </a:spcAft>
              <a:buFont typeface="Symbol" panose="05050102010706020507" pitchFamily="18" charset="2"/>
              <a:buNone/>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nb-NO" b="0"/>
          </a:p>
        </p:txBody>
      </p:sp>
      <p:sp>
        <p:nvSpPr>
          <p:cNvPr id="4" name="Plassholder for lysbildenummer 3"/>
          <p:cNvSpPr>
            <a:spLocks noGrp="1"/>
          </p:cNvSpPr>
          <p:nvPr>
            <p:ph type="sldNum" sz="quarter" idx="5"/>
          </p:nvPr>
        </p:nvSpPr>
        <p:spPr/>
        <p:txBody>
          <a:bodyPr/>
          <a:lstStyle/>
          <a:p>
            <a:fld id="{450DA003-5BE0-994A-9B43-36366698BBB5}" type="slidenum">
              <a:rPr lang="nb-NO" smtClean="0"/>
              <a:t>38</a:t>
            </a:fld>
            <a:endParaRPr lang="nb-NO"/>
          </a:p>
        </p:txBody>
      </p:sp>
    </p:spTree>
    <p:extLst>
      <p:ext uri="{BB962C8B-B14F-4D97-AF65-F5344CB8AC3E}">
        <p14:creationId xmlns:p14="http://schemas.microsoft.com/office/powerpoint/2010/main" val="1699366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ea typeface="Calibri"/>
                <a:cs typeface="Calibri"/>
              </a:rPr>
              <a:t>Dette kortet skal bidra til refleksjon rundt stereotyper og diskriminerende uttalelser som «normaliseres» gjennom spøk. </a:t>
            </a:r>
          </a:p>
          <a:p>
            <a:endParaRPr lang="nb-NO" b="1">
              <a:ea typeface="Calibri"/>
              <a:cs typeface="Calibri"/>
            </a:endParaRPr>
          </a:p>
          <a:p>
            <a:r>
              <a:rPr lang="nb-NO" b="1">
                <a:ea typeface="Calibri"/>
                <a:cs typeface="Calibri"/>
              </a:rPr>
              <a:t>Oppfølgingsspørsmål:</a:t>
            </a:r>
          </a:p>
          <a:p>
            <a:pPr marL="171450" indent="-171450">
              <a:buFont typeface="Arial" panose="020B0604020202020204" pitchFamily="34" charset="0"/>
              <a:buChar char="•"/>
            </a:pPr>
            <a:r>
              <a:rPr lang="nb-NO"/>
              <a:t>Hvordan ville du reagert om du overhørte en slik samtale?</a:t>
            </a:r>
          </a:p>
          <a:p>
            <a:pPr marL="171450" indent="-171450">
              <a:buFont typeface="Arial" panose="020B0604020202020204" pitchFamily="34" charset="0"/>
              <a:buChar char="•"/>
            </a:pPr>
            <a:r>
              <a:rPr lang="nb-NO">
                <a:ea typeface="Calibri"/>
                <a:cs typeface="Calibri"/>
              </a:rPr>
              <a:t>Spiller det noen rolle at personen som slo spøken tilhørte majoritetsbefolkningen i Norge?</a:t>
            </a:r>
          </a:p>
          <a:p>
            <a:pPr marL="171450" indent="-171450">
              <a:buFont typeface="Arial" panose="020B0604020202020204" pitchFamily="34" charset="0"/>
              <a:buChar char="•"/>
            </a:pPr>
            <a:r>
              <a:rPr lang="nb-NO"/>
              <a:t>Spiller kontekst en rolle når det kommer til spøker om ens etniske tilhørighet?</a:t>
            </a:r>
          </a:p>
          <a:p>
            <a:endParaRPr lang="nb-NO">
              <a:ea typeface="Calibri"/>
              <a:cs typeface="Calibri"/>
            </a:endParaRPr>
          </a:p>
          <a:p>
            <a:endParaRPr lang="nb-NO">
              <a:ea typeface="Calibri"/>
              <a:cs typeface="Calibri"/>
            </a:endParaRPr>
          </a:p>
          <a:p>
            <a:endParaRPr lang="nb-NO">
              <a:ea typeface="Calibri"/>
              <a:cs typeface="Calibri"/>
            </a:endParaRPr>
          </a:p>
          <a:p>
            <a:endParaRPr lang="nb-NO">
              <a:ea typeface="Calibri"/>
              <a:cs typeface="Calibri"/>
            </a:endParaRPr>
          </a:p>
          <a:p>
            <a:pPr marL="0" lvl="0" indent="0">
              <a:lnSpc>
                <a:spcPct val="107000"/>
              </a:lnSpc>
              <a:spcAft>
                <a:spcPts val="800"/>
              </a:spcAft>
              <a:buFont typeface="Symbol" panose="05050102010706020507" pitchFamily="18" charset="2"/>
              <a:buNone/>
            </a:pPr>
            <a:endParaRPr lang="nb-NO">
              <a:ea typeface="Calibri"/>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39</a:t>
            </a:fld>
            <a:endParaRPr lang="nb-NO"/>
          </a:p>
        </p:txBody>
      </p:sp>
    </p:spTree>
    <p:extLst>
      <p:ext uri="{BB962C8B-B14F-4D97-AF65-F5344CB8AC3E}">
        <p14:creationId xmlns:p14="http://schemas.microsoft.com/office/powerpoint/2010/main" val="250462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gn="l" rtl="0" fontAlgn="base">
              <a:buFont typeface="Arial" panose="020B0604020202020204" pitchFamily="34" charset="0"/>
              <a:buNone/>
            </a:pPr>
            <a:r>
              <a:rPr lang="nn-NO" sz="1200" b="1" i="0">
                <a:solidFill>
                  <a:srgbClr val="FF0000"/>
                </a:solidFill>
                <a:effectLst/>
                <a:latin typeface="Calibri" panose="020F0502020204030204" pitchFamily="34" charset="0"/>
              </a:rPr>
              <a:t>Forslag til energizer: </a:t>
            </a:r>
          </a:p>
          <a:p>
            <a:pPr algn="l" rtl="0" fontAlgn="base">
              <a:buFont typeface="Arial" panose="020B0604020202020204" pitchFamily="34" charset="0"/>
              <a:buNone/>
            </a:pPr>
            <a:endParaRPr lang="nn-NO" sz="1200" b="1" i="0">
              <a:solidFill>
                <a:srgbClr val="FF0000"/>
              </a:solidFill>
              <a:effectLst/>
              <a:latin typeface="Calibri" panose="020F0502020204030204" pitchFamily="34" charset="0"/>
            </a:endParaRPr>
          </a:p>
          <a:p>
            <a:pPr algn="l" rtl="0" fontAlgn="base">
              <a:buFont typeface="Arial" panose="020B0604020202020204" pitchFamily="34" charset="0"/>
              <a:buNone/>
            </a:pPr>
            <a:r>
              <a:rPr lang="nn-NO" sz="1200" b="1" i="0">
                <a:solidFill>
                  <a:srgbClr val="FF0000"/>
                </a:solidFill>
                <a:effectLst/>
                <a:latin typeface="Calibri" panose="020F0502020204030204" pitchFamily="34" charset="0"/>
              </a:rPr>
              <a:t>Tellelek</a:t>
            </a:r>
            <a:r>
              <a:rPr lang="nn-NO" sz="1200" b="0" i="0">
                <a:solidFill>
                  <a:srgbClr val="FF0000"/>
                </a:solidFill>
                <a:effectLst/>
                <a:latin typeface="Calibri" panose="020F0502020204030204" pitchFamily="34" charset="0"/>
              </a:rPr>
              <a:t>: </a:t>
            </a:r>
          </a:p>
          <a:p>
            <a:pPr algn="l" rtl="0" fontAlgn="base">
              <a:buFont typeface="Arial" panose="020B0604020202020204" pitchFamily="34" charset="0"/>
              <a:buNone/>
            </a:pPr>
            <a:r>
              <a:rPr lang="nn-NO" sz="1200" b="0" i="0">
                <a:solidFill>
                  <a:srgbClr val="FF0000"/>
                </a:solidFill>
                <a:effectLst/>
                <a:latin typeface="Calibri" panose="020F0502020204030204" pitchFamily="34" charset="0"/>
              </a:rPr>
              <a:t>Gå sammen i par. Først skal de telle til tre. Person A sier 1, person B sier 2, person  A sier 3, person B sier 1, person A sier 2 og person B sier 3. Deretter, etter å ha gjort dette noen runder, så skal de bytte ut tallet 2 med en klapp. I stedet for å si 2, skal man klappe. Person A sier 1, person B klapper, person A sier 3, person B sier 1, person A klapper, person B sier 3 osv.</a:t>
            </a: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r>
              <a:rPr lang="nn-NO" sz="1200" b="0" i="0">
                <a:solidFill>
                  <a:srgbClr val="FF0000"/>
                </a:solidFill>
                <a:effectLst/>
                <a:latin typeface="Calibri" panose="020F0502020204030204" pitchFamily="34" charset="0"/>
              </a:rPr>
              <a:t>  </a:t>
            </a: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4</a:t>
            </a:fld>
            <a:endParaRPr lang="nb-NO"/>
          </a:p>
        </p:txBody>
      </p:sp>
    </p:spTree>
    <p:extLst>
      <p:ext uri="{BB962C8B-B14F-4D97-AF65-F5344CB8AC3E}">
        <p14:creationId xmlns:p14="http://schemas.microsoft.com/office/powerpoint/2010/main" val="1975237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Nevn at dette prinsippet samsvarer med Art 2. i Verdenserklæringen for menneskerettigheter </a:t>
            </a:r>
          </a:p>
          <a:p>
            <a:endParaRPr lang="nb-NO"/>
          </a:p>
          <a:p>
            <a:r>
              <a:rPr lang="nb-NO" b="1"/>
              <a:t>ART 2. MENNESKERETTIGHETENE GJELDER FOR ALLE </a:t>
            </a:r>
          </a:p>
          <a:p>
            <a:r>
              <a:rPr lang="nb-NO"/>
              <a:t>Ingen må bli diskriminert på grunn av sin alder, religion, kjønn, etnisitet, livssituasjon eller andre forhold.</a:t>
            </a:r>
          </a:p>
        </p:txBody>
      </p:sp>
      <p:sp>
        <p:nvSpPr>
          <p:cNvPr id="4" name="Plassholder for lysbildenummer 3"/>
          <p:cNvSpPr>
            <a:spLocks noGrp="1"/>
          </p:cNvSpPr>
          <p:nvPr>
            <p:ph type="sldNum" sz="quarter" idx="5"/>
          </p:nvPr>
        </p:nvSpPr>
        <p:spPr/>
        <p:txBody>
          <a:bodyPr/>
          <a:lstStyle/>
          <a:p>
            <a:fld id="{450DA003-5BE0-994A-9B43-36366698BBB5}" type="slidenum">
              <a:rPr lang="nb-NO" smtClean="0"/>
              <a:t>40</a:t>
            </a:fld>
            <a:endParaRPr lang="nb-NO"/>
          </a:p>
        </p:txBody>
      </p:sp>
    </p:spTree>
    <p:extLst>
      <p:ext uri="{BB962C8B-B14F-4D97-AF65-F5344CB8AC3E}">
        <p14:creationId xmlns:p14="http://schemas.microsoft.com/office/powerpoint/2010/main" val="1021491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Eksempel: I 2016 ønsket Frankrike å innføre forbud mot Burkini (heldekkende badedrakt). </a:t>
            </a:r>
            <a:r>
              <a:rPr lang="nb-NO">
                <a:hlinkClick r:id="rId3"/>
              </a:rPr>
              <a:t>Fransk domstol sier ja til burkini-forbud (aftenposten.no)</a:t>
            </a:r>
            <a:endParaRPr lang="nb-NO"/>
          </a:p>
          <a:p>
            <a:endParaRPr lang="nb-NO"/>
          </a:p>
          <a:p>
            <a:r>
              <a:rPr lang="nb-NO"/>
              <a:t>Amnesty mente at dette var et angrep på kvinners ytrings- og religionsfrihet. Etter mye kritikk fra Amnesty og andre aktører valgte høyesterett i Frankrike å oppheve forbudet.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41</a:t>
            </a:fld>
            <a:endParaRPr lang="nb-NO"/>
          </a:p>
        </p:txBody>
      </p:sp>
    </p:spTree>
    <p:extLst>
      <p:ext uri="{BB962C8B-B14F-4D97-AF65-F5344CB8AC3E}">
        <p14:creationId xmlns:p14="http://schemas.microsoft.com/office/powerpoint/2010/main" val="16098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a:t>Elevene eller gruppene vil dele sine oppsummerende refleksjoner i plenum </a:t>
            </a:r>
            <a:endParaRPr lang="nb-NO" b="1">
              <a:cs typeface="Calibri"/>
            </a:endParaRPr>
          </a:p>
          <a:p>
            <a:endParaRPr lang="nb-NO"/>
          </a:p>
          <a:p>
            <a:r>
              <a:rPr lang="nb-NO" sz="1200">
                <a:effectLst/>
                <a:latin typeface="Calibri" panose="020F0502020204030204" pitchFamily="34" charset="0"/>
                <a:ea typeface="DengXian" panose="02010600030101010101" pitchFamily="2" charset="-122"/>
                <a:cs typeface="Arial" panose="020B0604020202020204" pitchFamily="34" charset="0"/>
              </a:rPr>
              <a:t>Etter at elevene har oppsummert sine tanker så kan lærer trekke fram noen stikkord/ tanker som har blitt nevnt ofte i løpet av dialogen. </a:t>
            </a:r>
          </a:p>
          <a:p>
            <a:r>
              <a:rPr lang="nb-NO" sz="1200">
                <a:effectLst/>
                <a:latin typeface="Calibri" panose="020F0502020204030204" pitchFamily="34" charset="0"/>
                <a:ea typeface="DengXian" panose="02010600030101010101" pitchFamily="2" charset="-122"/>
                <a:cs typeface="Arial" panose="020B0604020202020204" pitchFamily="34" charset="0"/>
              </a:rPr>
              <a:t>Har du valgt en av de alternative metodene som presenteres i håndboken kan oppsummeringen tilpasses den øvelsen du har valgt. I stedet for å svare på påstanden kan gruppene da eventuelt ha en presentasjon av tankekart eller presentere de poengene de har notert underveis.  </a:t>
            </a:r>
          </a:p>
          <a:p>
            <a:endParaRPr lang="nb-NO" b="1"/>
          </a:p>
          <a:p>
            <a:r>
              <a:rPr lang="nb-NO" b="1" u="sng"/>
              <a:t>Still gjerne oppfølgingsspørsmål: </a:t>
            </a:r>
          </a:p>
          <a:p>
            <a:pPr marL="171450" indent="-171450">
              <a:buFont typeface="Arial" panose="020B0604020202020204" pitchFamily="34" charset="0"/>
              <a:buChar char="•"/>
            </a:pPr>
            <a:r>
              <a:rPr lang="nb-NO"/>
              <a:t>Hva gjorde mest inntrykk under øvelsen?</a:t>
            </a:r>
          </a:p>
          <a:p>
            <a:pPr marL="171450" indent="-171450">
              <a:buFont typeface="Arial" panose="020B0604020202020204" pitchFamily="34" charset="0"/>
              <a:buChar char="•"/>
            </a:pPr>
            <a:r>
              <a:rPr lang="nb-NO"/>
              <a:t>Er du mer klar over egne meninger og verdier nå?</a:t>
            </a:r>
          </a:p>
          <a:p>
            <a:pPr marL="171450" indent="-171450">
              <a:buFont typeface="Arial" panose="020B0604020202020204" pitchFamily="34" charset="0"/>
              <a:buChar char="•"/>
            </a:pPr>
            <a:r>
              <a:rPr lang="nb-NO"/>
              <a:t>Hva er det viktigste du tar med deg videre fra denne øvelsen?</a:t>
            </a:r>
          </a:p>
          <a:p>
            <a:pPr marL="171450" indent="-171450">
              <a:buFont typeface="Arial" panose="020B0604020202020204" pitchFamily="34" charset="0"/>
              <a:buChar char="•"/>
            </a:pPr>
            <a:r>
              <a:rPr lang="nb-NO"/>
              <a:t>Hva kan du og jeg selv gjøre for å motvirke rasisme og diskriminering?</a:t>
            </a:r>
          </a:p>
          <a:p>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42</a:t>
            </a:fld>
            <a:endParaRPr lang="nb-NO"/>
          </a:p>
        </p:txBody>
      </p:sp>
    </p:spTree>
    <p:extLst>
      <p:ext uri="{BB962C8B-B14F-4D97-AF65-F5344CB8AC3E}">
        <p14:creationId xmlns:p14="http://schemas.microsoft.com/office/powerpoint/2010/main" val="1709153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Vis påstanden på nytt og spør om noen har endret mening. Les høyt og ta svarene i plenum</a:t>
            </a:r>
          </a:p>
        </p:txBody>
      </p:sp>
      <p:sp>
        <p:nvSpPr>
          <p:cNvPr id="4" name="Plassholder for lysbildenummer 3"/>
          <p:cNvSpPr>
            <a:spLocks noGrp="1"/>
          </p:cNvSpPr>
          <p:nvPr>
            <p:ph type="sldNum" sz="quarter" idx="5"/>
          </p:nvPr>
        </p:nvSpPr>
        <p:spPr/>
        <p:txBody>
          <a:bodyPr/>
          <a:lstStyle/>
          <a:p>
            <a:fld id="{450DA003-5BE0-994A-9B43-36366698BBB5}" type="slidenum">
              <a:rPr lang="nb-NO" smtClean="0"/>
              <a:t>43</a:t>
            </a:fld>
            <a:endParaRPr lang="nb-NO"/>
          </a:p>
        </p:txBody>
      </p:sp>
    </p:spTree>
    <p:extLst>
      <p:ext uri="{BB962C8B-B14F-4D97-AF65-F5344CB8AC3E}">
        <p14:creationId xmlns:p14="http://schemas.microsoft.com/office/powerpoint/2010/main" val="3892807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b="1" kern="1200">
                <a:solidFill>
                  <a:schemeClr val="tx1"/>
                </a:solidFill>
                <a:effectLst/>
                <a:latin typeface="+mn-lt"/>
                <a:ea typeface="+mn-ea"/>
                <a:cs typeface="+mn-cs"/>
              </a:rPr>
              <a:t>Les påstanden høyt. Noen nye tanker som blir nevnt nå etter øvelsen? </a:t>
            </a:r>
          </a:p>
          <a:p>
            <a:endParaRPr lang="nb-NO" sz="1200" b="1" kern="1200">
              <a:solidFill>
                <a:schemeClr val="tx1"/>
              </a:solidFill>
              <a:effectLst/>
              <a:latin typeface="+mn-lt"/>
              <a:ea typeface="+mn-ea"/>
              <a:cs typeface="+mn-cs"/>
            </a:endParaRPr>
          </a:p>
          <a:p>
            <a:r>
              <a:rPr lang="nb-NO" sz="1200" b="1" kern="1200">
                <a:solidFill>
                  <a:schemeClr val="tx1"/>
                </a:solidFill>
                <a:effectLst/>
                <a:latin typeface="+mn-lt"/>
                <a:ea typeface="+mn-ea"/>
                <a:cs typeface="+mn-cs"/>
              </a:rPr>
              <a:t>Til lærer: </a:t>
            </a:r>
          </a:p>
          <a:p>
            <a:r>
              <a:rPr lang="nb-NO" sz="1200" kern="1200">
                <a:solidFill>
                  <a:schemeClr val="tx1"/>
                </a:solidFill>
                <a:effectLst/>
                <a:latin typeface="+mn-lt"/>
                <a:ea typeface="+mn-ea"/>
                <a:cs typeface="+mn-cs"/>
              </a:rPr>
              <a:t>Påstanden ‘Alle diskriminerer’ legger til grunn at diskriminering er et vanlig fenomen og at elevene kanskje også selv har noen fordommer. Målet for elevene er at de gjennom dialogen skal få økt kjennskap til hva diskriminering er.</a:t>
            </a:r>
          </a:p>
          <a:p>
            <a:r>
              <a:rPr lang="nb-NO" sz="1200" kern="1200">
                <a:solidFill>
                  <a:schemeClr val="tx1"/>
                </a:solidFill>
                <a:effectLst/>
                <a:latin typeface="+mn-lt"/>
                <a:ea typeface="+mn-ea"/>
                <a:cs typeface="+mn-cs"/>
              </a:rPr>
              <a:t>-Hvilke grupper som ofte blir utsatt for diskriminering</a:t>
            </a:r>
          </a:p>
          <a:p>
            <a:r>
              <a:rPr lang="nb-NO" sz="1200" kern="1200">
                <a:solidFill>
                  <a:schemeClr val="tx1"/>
                </a:solidFill>
                <a:effectLst/>
                <a:latin typeface="+mn-lt"/>
                <a:ea typeface="+mn-ea"/>
                <a:cs typeface="+mn-cs"/>
              </a:rPr>
              <a:t>-Hvordan man kan forebygge diskriminering og fordommer hos seg selv og andre </a:t>
            </a:r>
            <a:endParaRPr lang="nb-NO"/>
          </a:p>
          <a:p>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44</a:t>
            </a:fld>
            <a:endParaRPr lang="nb-NO"/>
          </a:p>
        </p:txBody>
      </p:sp>
    </p:spTree>
    <p:extLst>
      <p:ext uri="{BB962C8B-B14F-4D97-AF65-F5344CB8AC3E}">
        <p14:creationId xmlns:p14="http://schemas.microsoft.com/office/powerpoint/2010/main" val="1297229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a:solidFill>
                  <a:schemeClr val="tx1"/>
                </a:solidFill>
                <a:effectLst/>
                <a:latin typeface="+mn-lt"/>
                <a:ea typeface="+mn-ea"/>
                <a:cs typeface="+mn-cs"/>
              </a:rPr>
              <a:t>Les påstanden høyt. Noen nye tanker som blir nevnt nå etter øvelsen? </a:t>
            </a:r>
          </a:p>
          <a:p>
            <a:endParaRPr lang="nb-NO" sz="1200" b="1" kern="1200">
              <a:solidFill>
                <a:schemeClr val="tx1"/>
              </a:solidFill>
              <a:effectLst/>
              <a:latin typeface="+mn-lt"/>
              <a:ea typeface="+mn-ea"/>
              <a:cs typeface="+mn-cs"/>
            </a:endParaRPr>
          </a:p>
          <a:p>
            <a:r>
              <a:rPr lang="nb-NO" sz="1200" b="1" kern="1200">
                <a:solidFill>
                  <a:schemeClr val="tx1"/>
                </a:solidFill>
                <a:effectLst/>
                <a:latin typeface="+mn-lt"/>
                <a:ea typeface="+mn-ea"/>
                <a:cs typeface="+mn-cs"/>
              </a:rPr>
              <a:t>Til lærer: </a:t>
            </a:r>
          </a:p>
          <a:p>
            <a:r>
              <a:rPr lang="nb-NO" sz="1200" kern="1200">
                <a:solidFill>
                  <a:schemeClr val="tx1"/>
                </a:solidFill>
                <a:effectLst/>
                <a:latin typeface="+mn-lt"/>
                <a:ea typeface="+mn-ea"/>
                <a:cs typeface="+mn-cs"/>
              </a:rPr>
              <a:t>Påstanden ‘ En verden uten rasisme er mulig’ er ment å fremme forståelsen av at rasisme eksisterer på ulike nivåer, og hvorfor det er viktig å bekjempe dette. Målet for elevene er at de gjennom  dialogen skal reflektere rundt og få økt innsikt i: </a:t>
            </a:r>
          </a:p>
          <a:p>
            <a:r>
              <a:rPr lang="nb-NO" sz="1200" kern="1200">
                <a:solidFill>
                  <a:schemeClr val="tx1"/>
                </a:solidFill>
                <a:effectLst/>
                <a:latin typeface="+mn-lt"/>
                <a:ea typeface="+mn-ea"/>
                <a:cs typeface="+mn-cs"/>
              </a:rPr>
              <a:t>-Hva rasisme er</a:t>
            </a:r>
          </a:p>
          <a:p>
            <a:r>
              <a:rPr lang="nb-NO" sz="1200" kern="1200">
                <a:solidFill>
                  <a:schemeClr val="tx1"/>
                </a:solidFill>
                <a:effectLst/>
                <a:latin typeface="+mn-lt"/>
                <a:ea typeface="+mn-ea"/>
                <a:cs typeface="+mn-cs"/>
              </a:rPr>
              <a:t>-Hvilke grupper som er utsatt</a:t>
            </a:r>
          </a:p>
          <a:p>
            <a:r>
              <a:rPr lang="nb-NO" sz="1200" kern="1200">
                <a:solidFill>
                  <a:schemeClr val="tx1"/>
                </a:solidFill>
                <a:effectLst/>
                <a:latin typeface="+mn-lt"/>
                <a:ea typeface="+mn-ea"/>
                <a:cs typeface="+mn-cs"/>
              </a:rPr>
              <a:t>-Hvordan man kan forebygge rasisme og fordommer i egen krets</a:t>
            </a:r>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45</a:t>
            </a:fld>
            <a:endParaRPr lang="nb-NO"/>
          </a:p>
        </p:txBody>
      </p:sp>
    </p:spTree>
    <p:extLst>
      <p:ext uri="{BB962C8B-B14F-4D97-AF65-F5344CB8AC3E}">
        <p14:creationId xmlns:p14="http://schemas.microsoft.com/office/powerpoint/2010/main" val="1604018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For at elevene skal forlate aktiviteten med en følelse av at de kan gjøre en forskjell i sin egen hverdag, er dette viktig å snakke om veien videre. Har de forslag til hva de selv kan gjøre for å forebygge eller hindre rasisme og diskriminering? </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CABA83D6-8AF6-3D4B-9EFC-43021A75D9C7}" type="slidenum">
              <a:rPr lang="nb-NO" smtClean="0"/>
              <a:pPr/>
              <a:t>46</a:t>
            </a:fld>
            <a:endParaRPr lang="nb-NO"/>
          </a:p>
        </p:txBody>
      </p:sp>
    </p:spTree>
    <p:extLst>
      <p:ext uri="{BB962C8B-B14F-4D97-AF65-F5344CB8AC3E}">
        <p14:creationId xmlns:p14="http://schemas.microsoft.com/office/powerpoint/2010/main" val="2620623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Les spørsmålet høyt. Gi elevene tid til å reflektere over spørsmålet og la alle deltakerne svare i plenum. </a:t>
            </a:r>
          </a:p>
          <a:p>
            <a:r>
              <a:rPr lang="nb-NO"/>
              <a:t>Dette kortet skal oppsummere dialogen og er avgjørende for å nå målet med aktiviteten. </a:t>
            </a:r>
            <a:r>
              <a:rPr lang="nb-NO" b="1"/>
              <a:t>Kortet skal derfor presenteres sist. </a:t>
            </a:r>
          </a:p>
        </p:txBody>
      </p:sp>
      <p:sp>
        <p:nvSpPr>
          <p:cNvPr id="4" name="Plassholder for lysbildenummer 3"/>
          <p:cNvSpPr>
            <a:spLocks noGrp="1"/>
          </p:cNvSpPr>
          <p:nvPr>
            <p:ph type="sldNum" sz="quarter" idx="5"/>
          </p:nvPr>
        </p:nvSpPr>
        <p:spPr/>
        <p:txBody>
          <a:bodyPr/>
          <a:lstStyle/>
          <a:p>
            <a:fld id="{450DA003-5BE0-994A-9B43-36366698BBB5}" type="slidenum">
              <a:rPr lang="nb-NO" smtClean="0"/>
              <a:t>47</a:t>
            </a:fld>
            <a:endParaRPr lang="nb-NO"/>
          </a:p>
        </p:txBody>
      </p:sp>
    </p:spTree>
    <p:extLst>
      <p:ext uri="{BB962C8B-B14F-4D97-AF65-F5344CB8AC3E}">
        <p14:creationId xmlns:p14="http://schemas.microsoft.com/office/powerpoint/2010/main" val="763587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a:effectLst/>
                <a:latin typeface="Calibri" panose="020F0502020204030204" pitchFamily="34" charset="0"/>
                <a:ea typeface="Calibri" panose="020F0502020204030204" pitchFamily="34" charset="0"/>
              </a:rPr>
              <a:t>Engasjer deg lokalt her: </a:t>
            </a:r>
            <a:r>
              <a:rPr lang="nb-NO" sz="1200" u="sng">
                <a:solidFill>
                  <a:srgbClr val="0563C1"/>
                </a:solidFill>
                <a:effectLst/>
                <a:latin typeface="Calibri" panose="020F0502020204030204" pitchFamily="34" charset="0"/>
                <a:ea typeface="Calibri" panose="020F0502020204030204" pitchFamily="34" charset="0"/>
                <a:hlinkClick r:id="rId3"/>
              </a:rPr>
              <a:t>https://amnesty.no/engasjer-deg</a:t>
            </a:r>
            <a:endParaRPr lang="nb-NO" sz="1200">
              <a:effectLst/>
              <a:latin typeface="Calibri" panose="020F0502020204030204" pitchFamily="34" charset="0"/>
              <a:ea typeface="Calibri" panose="020F0502020204030204" pitchFamily="34" charset="0"/>
            </a:endParaRPr>
          </a:p>
          <a:p>
            <a:endParaRPr lang="nb-NO" sz="1200" u="none" strike="noStrike">
              <a:effectLst/>
              <a:latin typeface="Calibri" panose="020F0502020204030204" pitchFamily="34" charset="0"/>
              <a:ea typeface="Calibri" panose="020F0502020204030204" pitchFamily="34" charset="0"/>
            </a:endParaRPr>
          </a:p>
          <a:p>
            <a:r>
              <a:rPr lang="nb-NO" sz="1200" b="1" u="none" strike="noStrike">
                <a:effectLst/>
                <a:latin typeface="Calibri" panose="020F0502020204030204" pitchFamily="34" charset="0"/>
                <a:ea typeface="Calibri" panose="020F0502020204030204" pitchFamily="34" charset="0"/>
              </a:rPr>
              <a:t>For økt kompetanse i temaet – se forslag under: </a:t>
            </a:r>
          </a:p>
          <a:p>
            <a:r>
              <a:rPr lang="nb-NO" sz="1200" u="none" strike="noStrike">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nb-NO" sz="1200" u="sng">
                <a:effectLst/>
                <a:latin typeface="Calibri" panose="020F0502020204030204" pitchFamily="34" charset="0"/>
                <a:ea typeface="Calibri" panose="020F0502020204030204" pitchFamily="34" charset="0"/>
              </a:rPr>
              <a:t>Filmer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Unknown (1989) Do the right thing </a:t>
            </a:r>
            <a:endParaRPr lang="nb-NO" sz="12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US" sz="1200" u="sng">
                <a:solidFill>
                  <a:srgbClr val="0563C1"/>
                </a:solidFill>
                <a:effectLst/>
                <a:latin typeface="Calibri" panose="020F0502020204030204" pitchFamily="34" charset="0"/>
                <a:ea typeface="Times New Roman" panose="02020603050405020304" pitchFamily="18" charset="0"/>
                <a:hlinkClick r:id="rId4"/>
              </a:rPr>
              <a:t>https://www.imdb.com/title/tt0097216/</a:t>
            </a:r>
            <a:endParaRPr lang="nb-NO" sz="1200">
              <a:effectLst/>
              <a:latin typeface="Calibri" panose="020F0502020204030204" pitchFamily="34" charset="0"/>
              <a:ea typeface="Calibri" panose="020F0502020204030204" pitchFamily="34" charset="0"/>
            </a:endParaRPr>
          </a:p>
          <a:p>
            <a:pPr marL="457200"/>
            <a:r>
              <a:rPr lang="en-US" sz="1200">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Netflix (2019) ‘When they see us’ </a:t>
            </a:r>
            <a:endParaRPr lang="nb-NO" sz="12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US" sz="1200" u="sng">
                <a:solidFill>
                  <a:srgbClr val="0563C1"/>
                </a:solidFill>
                <a:effectLst/>
                <a:latin typeface="Calibri" panose="020F0502020204030204" pitchFamily="34" charset="0"/>
                <a:ea typeface="Times New Roman" panose="02020603050405020304" pitchFamily="18" charset="0"/>
                <a:hlinkClick r:id="rId5"/>
              </a:rPr>
              <a:t>https://www.imdb.com/title/tt7137906/?ref_=nv_sr_srsg_0</a:t>
            </a:r>
            <a:endParaRPr lang="nb-NO" sz="1200">
              <a:effectLst/>
              <a:latin typeface="Calibri" panose="020F0502020204030204" pitchFamily="34" charset="0"/>
              <a:ea typeface="Calibri" panose="020F0502020204030204" pitchFamily="34" charset="0"/>
            </a:endParaRPr>
          </a:p>
          <a:p>
            <a:r>
              <a:rPr lang="en-US" sz="1200" u="none" strike="noStrike">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u="sng">
                <a:latin typeface="Calibri"/>
                <a:ea typeface="Calibri" panose="020F0502020204030204" pitchFamily="34" charset="0"/>
                <a:cs typeface="Calibri"/>
              </a:rPr>
              <a:t>Artikler </a:t>
            </a:r>
            <a:endParaRPr lang="nb-NO" sz="1200">
              <a:effectLst/>
              <a:latin typeface="Calibri" panose="020F0502020204030204" pitchFamily="34" charset="0"/>
              <a:ea typeface="Calibri" panose="020F0502020204030204" pitchFamily="34" charset="0"/>
            </a:endParaRPr>
          </a:p>
          <a:p>
            <a:r>
              <a:rPr lang="en-US" sz="1200" u="none" strike="noStrike">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Amnesty (2020) </a:t>
            </a:r>
            <a:r>
              <a:rPr lang="en-US" sz="1200" u="sng">
                <a:solidFill>
                  <a:srgbClr val="0563C1"/>
                </a:solidFill>
                <a:effectLst/>
                <a:latin typeface="Calibri" panose="020F0502020204030204" pitchFamily="34" charset="0"/>
                <a:ea typeface="Calibri" panose="020F0502020204030204" pitchFamily="34" charset="0"/>
                <a:hlinkClick r:id="rId6"/>
              </a:rPr>
              <a:t>‘Deadly force and police brutality’</a:t>
            </a:r>
            <a:r>
              <a:rPr lang="en-US" sz="1200">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Amnesty (2014): </a:t>
            </a:r>
            <a:r>
              <a:rPr lang="en-US" sz="1200" u="sng">
                <a:solidFill>
                  <a:srgbClr val="0563C1"/>
                </a:solidFill>
                <a:effectLst/>
                <a:latin typeface="Calibri" panose="020F0502020204030204" pitchFamily="34" charset="0"/>
                <a:ea typeface="Calibri" panose="020F0502020204030204" pitchFamily="34" charset="0"/>
                <a:hlinkClick r:id="" action="ppaction://noaction"/>
              </a:rPr>
              <a:t>ON THE STREETS OF AMERICA: HUMAN RIGHTS ABUSES IN FERGUSON (2014)</a:t>
            </a:r>
            <a:r>
              <a:rPr lang="en-US" sz="1200">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Amnesty (2015) ‘</a:t>
            </a:r>
            <a:r>
              <a:rPr lang="en-US" sz="1200" u="sng">
                <a:solidFill>
                  <a:srgbClr val="0563C1"/>
                </a:solidFill>
                <a:effectLst/>
                <a:latin typeface="Calibri" panose="020F0502020204030204" pitchFamily="34" charset="0"/>
                <a:ea typeface="Calibri" panose="020F0502020204030204" pitchFamily="34" charset="0"/>
                <a:hlinkClick r:id="rId7"/>
              </a:rPr>
              <a:t>DEADLY FORCE POLICE USE OF LETHAL FORCE IN THE UNITED STATES</a:t>
            </a:r>
            <a:r>
              <a:rPr lang="en-US" sz="1200">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nb-NO" sz="1200">
                <a:effectLst/>
                <a:latin typeface="Calibri"/>
                <a:ea typeface="Calibri" panose="020F0502020204030204" pitchFamily="34" charset="0"/>
                <a:cs typeface="Calibri"/>
              </a:rPr>
              <a:t>Fafo (2019) </a:t>
            </a:r>
            <a:r>
              <a:rPr lang="nb-NO" sz="1200" u="sng">
                <a:solidFill>
                  <a:srgbClr val="0563C1"/>
                </a:solidFill>
                <a:effectLst/>
                <a:latin typeface="Calibri"/>
                <a:ea typeface="Calibri" panose="020F0502020204030204" pitchFamily="34" charset="0"/>
                <a:cs typeface="Calibri"/>
                <a:hlinkClick r:id="rId8"/>
              </a:rPr>
              <a:t>Holdninger til diskriminering, likestilling og hatprat i Norge</a:t>
            </a:r>
            <a:r>
              <a:rPr lang="nb-NO">
                <a:latin typeface="Calibri"/>
                <a:ea typeface="Calibri" panose="020F0502020204030204" pitchFamily="34" charset="0"/>
                <a:cs typeface="Calibri"/>
              </a:rPr>
              <a:t> </a:t>
            </a:r>
          </a:p>
          <a:p>
            <a:r>
              <a:rPr lang="nb-NO">
                <a:latin typeface="Calibri" panose="020F0502020204030204" pitchFamily="34" charset="0"/>
                <a:ea typeface="Calibri" panose="020F0502020204030204" pitchFamily="34" charset="0"/>
              </a:rPr>
              <a:t> </a:t>
            </a:r>
          </a:p>
          <a:p>
            <a:r>
              <a:rPr lang="nb-NO" sz="1200">
                <a:effectLst/>
                <a:latin typeface="Calibri"/>
                <a:ea typeface="Calibri" panose="020F0502020204030204" pitchFamily="34" charset="0"/>
                <a:cs typeface="Calibri"/>
              </a:rPr>
              <a:t>Minotenk (2018) </a:t>
            </a:r>
            <a:r>
              <a:rPr lang="nb-NO" sz="1200" u="sng">
                <a:solidFill>
                  <a:srgbClr val="0563C1"/>
                </a:solidFill>
                <a:effectLst/>
                <a:latin typeface="Calibri"/>
                <a:ea typeface="Calibri" panose="020F0502020204030204" pitchFamily="34" charset="0"/>
                <a:cs typeface="Calibri"/>
                <a:hlinkClick r:id="rId9"/>
              </a:rPr>
              <a:t>‘Muslimfiendtlige holdninger i Norge’</a:t>
            </a:r>
            <a:r>
              <a:rPr lang="nb-NO">
                <a:latin typeface="Calibri"/>
                <a:ea typeface="Calibri" panose="020F0502020204030204" pitchFamily="34" charset="0"/>
                <a:cs typeface="Calibri"/>
              </a:rPr>
              <a:t> </a:t>
            </a:r>
          </a:p>
          <a:p>
            <a:r>
              <a:rPr lang="nb-NO">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nb-NO" sz="1200">
                <a:effectLst/>
                <a:latin typeface="Calibri" panose="020F0502020204030204" pitchFamily="34" charset="0"/>
                <a:ea typeface="Calibri" panose="020F0502020204030204" pitchFamily="34" charset="0"/>
              </a:rPr>
              <a:t> </a:t>
            </a:r>
          </a:p>
          <a:p>
            <a:r>
              <a:rPr lang="nb-NO" sz="1200">
                <a:effectLst/>
                <a:latin typeface="Calibri" panose="020F0502020204030204" pitchFamily="34" charset="0"/>
                <a:ea typeface="Calibri" panose="020F0502020204030204" pitchFamily="34" charset="0"/>
              </a:rPr>
              <a:t> </a:t>
            </a:r>
          </a:p>
          <a:p>
            <a:r>
              <a:rPr lang="nb-NO" sz="1200" u="sng">
                <a:effectLst/>
                <a:latin typeface="Calibri" panose="020F0502020204030204" pitchFamily="34" charset="0"/>
                <a:ea typeface="Calibri" panose="020F0502020204030204" pitchFamily="34" charset="0"/>
              </a:rPr>
              <a:t>Video/ klipp </a:t>
            </a:r>
            <a:endParaRPr lang="nb-NO" sz="1200">
              <a:effectLst/>
              <a:latin typeface="Calibri" panose="020F0502020204030204" pitchFamily="34" charset="0"/>
              <a:ea typeface="Calibri" panose="020F0502020204030204" pitchFamily="34" charset="0"/>
            </a:endParaRPr>
          </a:p>
          <a:p>
            <a:r>
              <a:rPr lang="en-US" sz="1200">
                <a:effectLst/>
                <a:latin typeface="Calibri"/>
                <a:ea typeface="Calibri" panose="020F0502020204030204" pitchFamily="34" charset="0"/>
                <a:cs typeface="Calibri"/>
              </a:rPr>
              <a:t>David Ikard (2018) </a:t>
            </a:r>
            <a:r>
              <a:rPr lang="en-US" sz="1200" u="sng">
                <a:solidFill>
                  <a:srgbClr val="0563C1"/>
                </a:solidFill>
                <a:effectLst/>
                <a:latin typeface="Calibri"/>
                <a:ea typeface="Calibri" panose="020F0502020204030204" pitchFamily="34" charset="0"/>
                <a:cs typeface="Calibri"/>
                <a:hlinkClick r:id="rId10"/>
              </a:rPr>
              <a:t>‘The real story of Rosa Parks and why we need to confront myths about black history.</a:t>
            </a:r>
            <a:r>
              <a:rPr lang="en-US">
                <a:latin typeface="Calibri"/>
                <a:ea typeface="Calibri" panose="020F0502020204030204" pitchFamily="34" charset="0"/>
                <a:cs typeface="Calibri"/>
              </a:rPr>
              <a:t>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Amnesty Poland (2016) ‘Look beyond borders: 4 minute experiment’. </a:t>
            </a:r>
            <a:endParaRPr lang="nb-NO" sz="1200">
              <a:effectLst/>
              <a:latin typeface="Calibri" panose="020F0502020204030204" pitchFamily="34" charset="0"/>
              <a:ea typeface="Calibri" panose="020F0502020204030204" pitchFamily="34" charset="0"/>
            </a:endParaRPr>
          </a:p>
          <a:p>
            <a:r>
              <a:rPr lang="en-US" sz="1200" u="sng">
                <a:solidFill>
                  <a:srgbClr val="0563C1"/>
                </a:solidFill>
                <a:effectLst/>
                <a:latin typeface="Calibri" panose="020F0502020204030204" pitchFamily="34" charset="0"/>
                <a:ea typeface="Calibri" panose="020F0502020204030204" pitchFamily="34" charset="0"/>
                <a:hlinkClick r:id="rId11"/>
              </a:rPr>
              <a:t>https://www.youtube.com/watch?v=iqGWFSE6bmU</a:t>
            </a:r>
            <a:endParaRPr lang="nb-NO" sz="1200">
              <a:effectLst/>
              <a:latin typeface="Calibri" panose="020F0502020204030204" pitchFamily="34" charset="0"/>
              <a:ea typeface="Calibri" panose="020F0502020204030204" pitchFamily="34" charset="0"/>
            </a:endParaRPr>
          </a:p>
          <a:p>
            <a:r>
              <a:rPr lang="en-US" sz="1200" u="none" strike="noStrike">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u="none" strike="noStrike">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en-US" sz="1200" u="sng">
                <a:effectLst/>
                <a:latin typeface="Calibri"/>
                <a:ea typeface="Calibri" panose="020F0502020204030204" pitchFamily="34" charset="0"/>
                <a:cs typeface="Calibri"/>
              </a:rPr>
              <a:t>Bøker</a:t>
            </a:r>
            <a:endParaRPr lang="nb-NO" sz="1200">
              <a:effectLst/>
              <a:latin typeface="Calibri"/>
              <a:ea typeface="Calibri" panose="020F0502020204030204" pitchFamily="34" charset="0"/>
              <a:cs typeface="Calibri"/>
            </a:endParaRPr>
          </a:p>
          <a:p>
            <a:r>
              <a:rPr lang="en-US" sz="1200">
                <a:effectLst/>
                <a:latin typeface="Calibri"/>
                <a:ea typeface="Calibri" panose="020F0502020204030204" pitchFamily="34" charset="0"/>
                <a:cs typeface="Calibri"/>
              </a:rPr>
              <a:t>David Ikard (2013) ‘Blinded by the Whites (Blacks in the Diaspora)’</a:t>
            </a:r>
            <a:endParaRPr lang="nb-NO" sz="1200">
              <a:effectLst/>
              <a:latin typeface="Calibri"/>
              <a:ea typeface="Calibri" panose="020F0502020204030204" pitchFamily="34" charset="0"/>
              <a:cs typeface="Calibri"/>
            </a:endParaRPr>
          </a:p>
          <a:p>
            <a:r>
              <a:rPr lang="en-US" sz="1200">
                <a:effectLst/>
                <a:latin typeface="Calibri" panose="020F0502020204030204" pitchFamily="34" charset="0"/>
                <a:ea typeface="Calibri" panose="020F0502020204030204" pitchFamily="34" charset="0"/>
              </a:rPr>
              <a:t> </a:t>
            </a:r>
            <a:endParaRPr lang="nb-NO" sz="1200">
              <a:effectLst/>
              <a:latin typeface="Calibri" panose="020F0502020204030204" pitchFamily="34" charset="0"/>
              <a:ea typeface="Calibri" panose="020F0502020204030204" pitchFamily="34" charset="0"/>
            </a:endParaRPr>
          </a:p>
          <a:p>
            <a:r>
              <a:rPr lang="nb-NO" sz="1200">
                <a:effectLst/>
                <a:latin typeface="Calibri"/>
                <a:ea typeface="Calibri" panose="020F0502020204030204" pitchFamily="34" charset="0"/>
                <a:cs typeface="Calibri"/>
              </a:rPr>
              <a:t>Minotenk (2020) Skal liksom liksom-passet ditt bety noe? Resume finner du her: </a:t>
            </a:r>
            <a:r>
              <a:rPr lang="nb-NO" sz="1200" u="sng">
                <a:solidFill>
                  <a:srgbClr val="0563C1"/>
                </a:solidFill>
                <a:effectLst/>
                <a:latin typeface="Calibri"/>
                <a:ea typeface="Calibri" panose="020F0502020204030204" pitchFamily="34" charset="0"/>
                <a:cs typeface="Calibri"/>
                <a:hlinkClick r:id="rId12"/>
              </a:rPr>
              <a:t>https://minotenk.no/skal-liksom-liksom-passet-ditt-bety-noe/</a:t>
            </a:r>
            <a:endParaRPr lang="nb-NO" sz="1200">
              <a:effectLst/>
              <a:latin typeface="Calibri"/>
              <a:ea typeface="Calibri" panose="020F0502020204030204" pitchFamily="34" charset="0"/>
              <a:cs typeface="Calibri"/>
            </a:endParaRPr>
          </a:p>
          <a:p>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48</a:t>
            </a:fld>
            <a:endParaRPr lang="nb-NO"/>
          </a:p>
        </p:txBody>
      </p:sp>
    </p:spTree>
    <p:extLst>
      <p:ext uri="{BB962C8B-B14F-4D97-AF65-F5344CB8AC3E}">
        <p14:creationId xmlns:p14="http://schemas.microsoft.com/office/powerpoint/2010/main" val="3750224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Ønsker du kontakt med Amnesty om undervisningsopplegget? Kontakt oss på </a:t>
            </a:r>
            <a:r>
              <a:rPr lang="nb-NO" sz="1800" b="0" i="0" u="sng" strike="noStrike" baseline="0" dirty="0">
                <a:solidFill>
                  <a:srgbClr val="000000"/>
                </a:solidFill>
                <a:latin typeface="Amnesty Trade Gothic"/>
              </a:rPr>
              <a:t>opplaering@amnesty.no</a:t>
            </a:r>
            <a:endParaRPr lang="nb-NO" b="1" u="sng" dirty="0"/>
          </a:p>
          <a:p>
            <a:pPr lvl="0"/>
            <a:endParaRPr lang="nb-NO" sz="1600" dirty="0"/>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49</a:t>
            </a:fld>
            <a:endParaRPr lang="nb-NO"/>
          </a:p>
        </p:txBody>
      </p:sp>
    </p:spTree>
    <p:extLst>
      <p:ext uri="{BB962C8B-B14F-4D97-AF65-F5344CB8AC3E}">
        <p14:creationId xmlns:p14="http://schemas.microsoft.com/office/powerpoint/2010/main" val="31322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Elevene gjør sine første overordnede refleksjoner om tema. Spør: Hva er det første dere tenker når dere ser temaet rasisme og diskriminering?’</a:t>
            </a:r>
          </a:p>
          <a:p>
            <a:r>
              <a:rPr lang="nb-NO" sz="1200" kern="1200">
                <a:solidFill>
                  <a:schemeClr val="tx1"/>
                </a:solidFill>
                <a:effectLst/>
                <a:latin typeface="+mn-lt"/>
                <a:ea typeface="+mn-ea"/>
                <a:cs typeface="+mn-cs"/>
              </a:rPr>
              <a:t> </a:t>
            </a:r>
          </a:p>
          <a:p>
            <a:pPr lvl="0"/>
            <a:r>
              <a:rPr lang="nb-NO" sz="1200" kern="1200">
                <a:solidFill>
                  <a:schemeClr val="tx1"/>
                </a:solidFill>
                <a:effectLst/>
                <a:latin typeface="+mn-lt"/>
                <a:ea typeface="+mn-ea"/>
                <a:cs typeface="+mn-cs"/>
              </a:rPr>
              <a:t>Still gjerne noen oppfølgingsspørsmål som ‘Hvordan er situasjonen i Norge?’, ‘Har dere noen erfaringer med dette temaet?,</a:t>
            </a:r>
          </a:p>
          <a:p>
            <a:pPr lvl="0"/>
            <a:endParaRPr lang="nb-NO" sz="120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5</a:t>
            </a:fld>
            <a:endParaRPr lang="nb-NO"/>
          </a:p>
        </p:txBody>
      </p:sp>
    </p:spTree>
    <p:extLst>
      <p:ext uri="{BB962C8B-B14F-4D97-AF65-F5344CB8AC3E}">
        <p14:creationId xmlns:p14="http://schemas.microsoft.com/office/powerpoint/2010/main" val="1724013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t>Denne sliden skal ligge </a:t>
            </a:r>
            <a:r>
              <a:rPr lang="nb-NO" u="sng" dirty="0"/>
              <a:t>nederst</a:t>
            </a:r>
            <a:r>
              <a:rPr lang="nb-NO" dirty="0"/>
              <a:t> i presentasjonen til enhver tid, og er </a:t>
            </a:r>
            <a:r>
              <a:rPr lang="nb-NO" u="sng" dirty="0"/>
              <a:t>ikke en del av kurset.</a:t>
            </a:r>
            <a:r>
              <a:rPr lang="nb-NO" u="none" dirty="0"/>
              <a:t> </a:t>
            </a:r>
          </a:p>
          <a:p>
            <a:endParaRPr lang="nb-NO" u="none" dirty="0"/>
          </a:p>
          <a:p>
            <a:r>
              <a:rPr lang="nb-NO" dirty="0"/>
              <a:t>Under finner du kontaktinformasjon til ulike instanser som du kan videreformidle til deltagere dersom du ser behovet for det. Du kan også oppfordre til å ta kontakt med helsesykepleier på skolen eller kontaktlærer. </a:t>
            </a:r>
          </a:p>
          <a:p>
            <a:endParaRPr lang="nb-NO" dirty="0"/>
          </a:p>
          <a:p>
            <a:r>
              <a:rPr lang="nb-NO" b="1" u="none" dirty="0"/>
              <a:t>Ungdomstelefonen:</a:t>
            </a:r>
          </a:p>
          <a:p>
            <a:pPr marL="171450" indent="-171450">
              <a:buFontTx/>
              <a:buChar char="-"/>
            </a:pPr>
            <a:r>
              <a:rPr lang="nb-NO" dirty="0"/>
              <a:t>Gratis tilbud til unge som trenger noen å snakke med om seksualitet, kjønn, identitet, følelser, forelskelse, aktivitetstilbud eller sikrere sex.</a:t>
            </a:r>
          </a:p>
          <a:p>
            <a:pPr marL="171450" indent="-171450">
              <a:buFontTx/>
              <a:buChar char="-"/>
            </a:pPr>
            <a:r>
              <a:rPr lang="nb-NO" dirty="0"/>
              <a:t>400 00 777</a:t>
            </a:r>
          </a:p>
          <a:p>
            <a:endParaRPr lang="nb-NO" dirty="0"/>
          </a:p>
          <a:p>
            <a:r>
              <a:rPr lang="nb-NO" b="1" u="none" dirty="0"/>
              <a:t>Likestillings- og diskrimineringsombudet:</a:t>
            </a:r>
          </a:p>
          <a:p>
            <a:pPr marL="171450" indent="-171450">
              <a:buFontTx/>
              <a:buChar char="-"/>
            </a:pPr>
            <a:r>
              <a:rPr lang="nb-NO" dirty="0"/>
              <a:t>Gratis veiledning til alle som har spørsmål om diskriminering. Gir veiledning om regelverk, innspill til hvordan en kan løse saken på egen hånd eller sette en i kontakt med riktig instans dersom de ikke er de rette til å hjelpe. </a:t>
            </a:r>
          </a:p>
          <a:p>
            <a:pPr marL="171450" indent="-171450">
              <a:buFontTx/>
              <a:buChar char="-"/>
            </a:pPr>
            <a:r>
              <a:rPr lang="nb-NO" dirty="0"/>
              <a:t>23 15 73 00</a:t>
            </a:r>
          </a:p>
          <a:p>
            <a:endParaRPr lang="nb-NO" dirty="0"/>
          </a:p>
          <a:p>
            <a:r>
              <a:rPr lang="nb-NO" b="1" u="none" dirty="0"/>
              <a:t>Antirasistisk senter:</a:t>
            </a:r>
          </a:p>
          <a:p>
            <a:pPr marL="171450" indent="-171450">
              <a:buFontTx/>
              <a:buChar char="-"/>
            </a:pPr>
            <a:r>
              <a:rPr lang="nb-NO" dirty="0"/>
              <a:t>Meld fra om rasisme og diskriminering</a:t>
            </a:r>
          </a:p>
          <a:p>
            <a:pPr marL="171450" indent="-171450">
              <a:buFontTx/>
              <a:buChar char="-"/>
            </a:pPr>
            <a:r>
              <a:rPr lang="nb-NO" dirty="0"/>
              <a:t>https://antirasistisk.no/meld-fra-om-rasisme/  </a:t>
            </a:r>
          </a:p>
          <a:p>
            <a:endParaRPr lang="nb-NO" dirty="0"/>
          </a:p>
          <a:p>
            <a:r>
              <a:rPr lang="nb-NO" b="1" u="none" dirty="0" err="1"/>
              <a:t>Sidetmedord</a:t>
            </a:r>
            <a:r>
              <a:rPr lang="nb-NO" b="1" u="none" dirty="0"/>
              <a:t>:</a:t>
            </a:r>
          </a:p>
          <a:p>
            <a:pPr marL="171450" indent="-171450">
              <a:buFontTx/>
              <a:buChar char="-"/>
            </a:pPr>
            <a:r>
              <a:rPr lang="nb-NO" dirty="0"/>
              <a:t>Gratis og døgnåpen tjeneste for ungdommer som trenger noen å snakke med. Lavterskel for å chatte på siden eller ringe for en prat. </a:t>
            </a:r>
          </a:p>
          <a:p>
            <a:pPr marL="171450" indent="-171450">
              <a:buFontTx/>
              <a:buChar char="-"/>
            </a:pPr>
            <a:r>
              <a:rPr lang="nb-NO" dirty="0"/>
              <a:t>116 123</a:t>
            </a:r>
          </a:p>
          <a:p>
            <a:pPr marL="0" indent="0">
              <a:buFontTx/>
              <a:buNone/>
            </a:pPr>
            <a:endParaRPr lang="nb-NO" dirty="0"/>
          </a:p>
          <a:p>
            <a:r>
              <a:rPr lang="nb-NO" b="1" u="none" dirty="0" err="1"/>
              <a:t>Helsenorges</a:t>
            </a:r>
            <a:r>
              <a:rPr lang="nb-NO" b="1" u="none" dirty="0"/>
              <a:t> veiledningstjeneste:</a:t>
            </a:r>
          </a:p>
          <a:p>
            <a:pPr marL="171450" indent="-171450">
              <a:buFontTx/>
              <a:buChar char="-"/>
            </a:pPr>
            <a:r>
              <a:rPr lang="nb-NO" dirty="0"/>
              <a:t>Gratis veiledning knyttet til psykisk helse. </a:t>
            </a:r>
          </a:p>
          <a:p>
            <a:pPr marL="171450" indent="-171450">
              <a:buFontTx/>
              <a:buChar char="-"/>
            </a:pPr>
            <a:r>
              <a:rPr lang="nb-NO" dirty="0"/>
              <a:t>23 32 70 00 – tastevalg 1.</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DA003-5BE0-994A-9B43-36366698BBB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25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indent="0">
              <a:buNone/>
            </a:pPr>
            <a:r>
              <a:rPr lang="nb-NO">
                <a:solidFill>
                  <a:srgbClr val="0563C1"/>
                </a:solidFill>
              </a:rPr>
              <a:t>Spør gjerne elevene hva de vet om menneskerettigheter.  </a:t>
            </a:r>
          </a:p>
          <a:p>
            <a:pPr marL="0" indent="0">
              <a:buNone/>
            </a:pPr>
            <a:r>
              <a:rPr lang="nb-NO">
                <a:solidFill>
                  <a:srgbClr val="0563C1"/>
                </a:solidFill>
              </a:rPr>
              <a:t>Vis videoen: </a:t>
            </a:r>
            <a:r>
              <a:rPr lang="nb-NO">
                <a:hlinkClick r:id="rId3"/>
              </a:rPr>
              <a:t>Menneskerettighetene 70 år - YouTube</a:t>
            </a:r>
            <a:endParaRPr lang="nb-NO">
              <a:solidFill>
                <a:srgbClr val="0563C1"/>
              </a:solidFill>
              <a:cs typeface="Calibri"/>
            </a:endParaRPr>
          </a:p>
          <a:p>
            <a:pPr marL="0" indent="0">
              <a:buNone/>
            </a:pPr>
            <a:r>
              <a:rPr lang="nb-NO">
                <a:solidFill>
                  <a:srgbClr val="0563C1"/>
                </a:solidFill>
              </a:rPr>
              <a:t>( i 2023 blir menneskerettighetserklæringen 75 år)</a:t>
            </a:r>
          </a:p>
          <a:p>
            <a:pPr marL="0" indent="0">
              <a:buNone/>
            </a:pPr>
            <a:endParaRPr lang="nb-NO">
              <a:solidFill>
                <a:srgbClr val="0563C1"/>
              </a:solidFill>
            </a:endParaRPr>
          </a:p>
          <a:p>
            <a:r>
              <a:rPr lang="nb-NO" sz="1200" kern="1200">
                <a:solidFill>
                  <a:schemeClr val="tx1"/>
                </a:solidFill>
                <a:effectLst/>
                <a:latin typeface="+mn-lt"/>
                <a:ea typeface="+mn-ea"/>
                <a:cs typeface="+mn-cs"/>
              </a:rPr>
              <a:t>Etter at </a:t>
            </a:r>
            <a:r>
              <a:rPr lang="nb-NO"/>
              <a:t>elevene </a:t>
            </a:r>
            <a:r>
              <a:rPr lang="nb-NO" sz="1200" kern="1200">
                <a:solidFill>
                  <a:schemeClr val="tx1"/>
                </a:solidFill>
                <a:effectLst/>
                <a:latin typeface="+mn-lt"/>
                <a:ea typeface="+mn-ea"/>
                <a:cs typeface="+mn-cs"/>
              </a:rPr>
              <a:t>har sett videoen kan de fordype seg i menneskerettighetserklæringen ( se nedenfor) for å se hvilke artikler som omhandler temaet rasisme og diskriminering. Hva tenker de er mest relevant? Ta svarene i plenum</a:t>
            </a:r>
            <a:r>
              <a:rPr lang="nb-NO"/>
              <a:t>. Mange artikler handler indirekte om tema. </a:t>
            </a:r>
            <a:r>
              <a:rPr lang="nb-NO" sz="1200" kern="1200">
                <a:solidFill>
                  <a:schemeClr val="tx1"/>
                </a:solidFill>
                <a:effectLst/>
                <a:latin typeface="+mn-lt"/>
                <a:ea typeface="+mn-ea"/>
                <a:cs typeface="+mn-cs"/>
              </a:rPr>
              <a:t>Fremhev art</a:t>
            </a:r>
            <a:r>
              <a:rPr lang="nb-NO" sz="1200" b="1" kern="1200">
                <a:solidFill>
                  <a:schemeClr val="tx1"/>
                </a:solidFill>
                <a:effectLst/>
                <a:latin typeface="+mn-lt"/>
                <a:ea typeface="+mn-ea"/>
                <a:cs typeface="+mn-cs"/>
              </a:rPr>
              <a:t>.1, 2 og 7.</a:t>
            </a:r>
            <a:r>
              <a:rPr lang="nb-NO"/>
              <a:t> </a:t>
            </a:r>
            <a:endParaRPr lang="nb-NO" sz="1200" kern="1200">
              <a:solidFill>
                <a:schemeClr val="tx1"/>
              </a:solidFill>
              <a:effectLst/>
              <a:latin typeface="+mn-lt"/>
              <a:cs typeface="Calibri"/>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Artikkel 1 ‘Alle mennesker er født frie og bør behandles likt’</a:t>
            </a:r>
            <a:endParaRPr lang="nb-NO" sz="1200" kern="1200">
              <a:solidFill>
                <a:schemeClr val="tx1"/>
              </a:solidFill>
              <a:effectLst/>
              <a:latin typeface="+mn-lt"/>
              <a:cs typeface="Calibri"/>
            </a:endParaRPr>
          </a:p>
          <a:p>
            <a:r>
              <a:rPr lang="nb-NO" sz="1200" kern="1200">
                <a:solidFill>
                  <a:schemeClr val="tx1"/>
                </a:solidFill>
                <a:effectLst/>
                <a:latin typeface="+mn-lt"/>
                <a:ea typeface="+mn-ea"/>
                <a:cs typeface="+mn-cs"/>
              </a:rPr>
              <a:t>Artikkel 2 ‘Alle er like mye verd, uansett, f.eks. hudfarge, kjønn, religion eller språk’</a:t>
            </a:r>
            <a:endParaRPr lang="nb-NO" sz="1200" kern="1200">
              <a:solidFill>
                <a:schemeClr val="tx1"/>
              </a:solidFill>
              <a:effectLst/>
              <a:latin typeface="+mn-lt"/>
              <a:cs typeface="Calibri"/>
            </a:endParaRPr>
          </a:p>
          <a:p>
            <a:r>
              <a:rPr lang="nb-NO" sz="1200" kern="1200">
                <a:solidFill>
                  <a:schemeClr val="tx1"/>
                </a:solidFill>
                <a:effectLst/>
                <a:latin typeface="+mn-lt"/>
                <a:ea typeface="+mn-ea"/>
                <a:cs typeface="+mn-cs"/>
              </a:rPr>
              <a:t>Artikkel 7 ‘Alle er like for loven og har rett til samme beskyttelse av loven’</a:t>
            </a:r>
            <a:endParaRPr lang="nb-NO" sz="1200" kern="1200">
              <a:solidFill>
                <a:schemeClr val="tx1"/>
              </a:solidFill>
              <a:effectLst/>
              <a:latin typeface="+mn-lt"/>
              <a:cs typeface="Calibri"/>
            </a:endParaRPr>
          </a:p>
          <a:p>
            <a:pPr marL="0" indent="0">
              <a:buNone/>
            </a:pPr>
            <a:endParaRPr lang="nb-NO"/>
          </a:p>
          <a:p>
            <a:r>
              <a:rPr lang="nb-NO">
                <a:hlinkClick r:id="rId4"/>
              </a:rPr>
              <a:t>Menneskerettighetene: Forenklet versjon | Amnesty International Norge</a:t>
            </a:r>
            <a:endParaRPr lang="nb-NO"/>
          </a:p>
          <a:p>
            <a:r>
              <a:rPr lang="nb-NO">
                <a:hlinkClick r:id="rId5"/>
              </a:rPr>
              <a:t>FNs verdenserklæring om menneskerettigheter | Amnesty International Norge</a:t>
            </a:r>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6</a:t>
            </a:fld>
            <a:endParaRPr lang="nb-NO"/>
          </a:p>
        </p:txBody>
      </p:sp>
    </p:spTree>
    <p:extLst>
      <p:ext uri="{BB962C8B-B14F-4D97-AF65-F5344CB8AC3E}">
        <p14:creationId xmlns:p14="http://schemas.microsoft.com/office/powerpoint/2010/main" val="171117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defRPr/>
            </a:pPr>
            <a:r>
              <a:rPr lang="nb-NO" sz="1200" b="1" i="1">
                <a:effectLst/>
                <a:latin typeface="Amnesty Trade Gothic"/>
                <a:ea typeface="Yu Mincho"/>
                <a:cs typeface="Arial" panose="020B0604020202020204" pitchFamily="34" charset="0"/>
              </a:rPr>
              <a:t>(I denne delen må </a:t>
            </a:r>
            <a:r>
              <a:rPr lang="nb-NO" b="1" i="1">
                <a:latin typeface="Amnesty Trade Gothic"/>
                <a:ea typeface="Yu Mincho"/>
                <a:cs typeface="Arial" panose="020B0604020202020204" pitchFamily="34" charset="0"/>
              </a:rPr>
              <a:t>elevene </a:t>
            </a:r>
            <a:r>
              <a:rPr lang="nb-NO" sz="1200" b="1" i="1">
                <a:effectLst/>
                <a:latin typeface="Amnesty Trade Gothic"/>
                <a:ea typeface="Yu Mincho"/>
                <a:cs typeface="Arial" panose="020B0604020202020204" pitchFamily="34" charset="0"/>
              </a:rPr>
              <a:t>deles i grupper hvis de er flere en 6 personer, se håndboken s. 21 for ulike dialogformer som kan brukes)</a:t>
            </a:r>
            <a:r>
              <a:rPr lang="nb-NO" b="1" i="1">
                <a:latin typeface="Amnesty Trade Gothic"/>
                <a:ea typeface="Yu Mincho"/>
                <a:cs typeface="Arial" panose="020B0604020202020204" pitchFamily="34" charset="0"/>
              </a:rPr>
              <a:t> </a:t>
            </a:r>
          </a:p>
          <a:p>
            <a:pPr>
              <a:defRPr/>
            </a:pPr>
            <a:endParaRPr lang="nb-NO" sz="1200" b="1" i="1">
              <a:effectLst/>
              <a:latin typeface="Amnesty Trade Gothic"/>
              <a:ea typeface="Yu Minch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Calibri" panose="020F0502020204030204" pitchFamily="34" charset="0"/>
                <a:ea typeface="DengXian" panose="02010600030101010101" pitchFamily="2" charset="-122"/>
                <a:cs typeface="Calibri" panose="020F0502020204030204" pitchFamily="34" charset="0"/>
              </a:rPr>
              <a:t>Presenter retningslinjene for dialogen (disse kan også deles ut fysisk) og belys viktigheten av lytting, respekt og god samtale i gruppene. Temaet er sensitivt for noen og alle skal ha mulighet til å snakke fritt. Se regler for samtalen på neste lysark. </a:t>
            </a:r>
          </a:p>
          <a:p>
            <a:pPr>
              <a:defRPr/>
            </a:pPr>
            <a:endParaRPr lang="nb-NO" sz="1200" b="1" i="1">
              <a:effectLst/>
              <a:latin typeface="Amnesty Trade Gothic" panose="020B05030403030200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u="sng">
              <a:effectLst/>
              <a:latin typeface="Amnesty Trade Gothic" panose="020B05030403030200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u="sng">
                <a:effectLst/>
                <a:latin typeface="Amnesty Trade Gothic" panose="020B0503040303020004" pitchFamily="34" charset="0"/>
                <a:ea typeface="Yu Mincho" panose="02020400000000000000" pitchFamily="18" charset="-128"/>
                <a:cs typeface="Arial" panose="020B0604020202020204" pitchFamily="34" charset="0"/>
              </a:rPr>
              <a:t>Forklar aktiviteten</a:t>
            </a:r>
            <a:r>
              <a:rPr lang="nb-NO" sz="1200" u="sng">
                <a:effectLst/>
                <a:latin typeface="Amnesty Trade Gothic" panose="020B0503040303020004" pitchFamily="34" charset="0"/>
                <a:ea typeface="Yu Mincho" panose="02020400000000000000" pitchFamily="18" charset="-128"/>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u="none">
                <a:effectLst/>
                <a:latin typeface="Amnesty Trade Gothic" panose="020B0503040303020004" pitchFamily="34" charset="0"/>
                <a:ea typeface="Yu Mincho" panose="02020400000000000000" pitchFamily="18" charset="-128"/>
                <a:cs typeface="Arial" panose="020B0604020202020204" pitchFamily="34" charset="0"/>
              </a:rPr>
              <a:t>Elevene skal snakke sammen og dele sine meninger rundt en påstand. Det er ingen fasitsvar til påstanden. Den er ment å sette rammen for den videre dialogen.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u="none">
                <a:effectLst/>
                <a:latin typeface="Amnesty Trade Gothic" panose="020B0503040303020004" pitchFamily="34" charset="0"/>
                <a:ea typeface="Yu Mincho" panose="02020400000000000000" pitchFamily="18" charset="-128"/>
                <a:cs typeface="Arial" panose="020B0604020202020204" pitchFamily="34" charset="0"/>
              </a:rPr>
              <a:t>Dialogkortene som blir presentert med jevne mellomrom av læreren ( moderator), skal belyse påstanden fra flere vinkler og er ment å gi elevene ny innsikt i temaet.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u="none">
                <a:effectLst/>
                <a:latin typeface="Amnesty Trade Gothic" panose="020B0503040303020004" pitchFamily="34" charset="0"/>
                <a:ea typeface="Yu Mincho" panose="02020400000000000000" pitchFamily="18" charset="-128"/>
                <a:cs typeface="Arial" panose="020B0604020202020204" pitchFamily="34" charset="0"/>
              </a:rPr>
              <a:t>Presenter retningslinjene og belys viktigheten av lytting, respekt og god dialog i gruppene.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u="none">
                <a:effectLst/>
                <a:latin typeface="Amnesty Trade Gothic" panose="020B0503040303020004" pitchFamily="34" charset="0"/>
                <a:ea typeface="Yu Mincho" panose="02020400000000000000" pitchFamily="18" charset="-128"/>
                <a:cs typeface="Arial" panose="020B0604020202020204" pitchFamily="34" charset="0"/>
              </a:rPr>
              <a:t>Du kan dele ut eller vise retningslinjene i PPT for elevene.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u="none">
                <a:effectLst/>
                <a:latin typeface="Amnesty Trade Gothic" panose="020B0503040303020004" pitchFamily="34" charset="0"/>
                <a:ea typeface="Yu Mincho" panose="02020400000000000000" pitchFamily="18" charset="-128"/>
                <a:cs typeface="Arial" panose="020B0604020202020204" pitchFamily="34" charset="0"/>
              </a:rPr>
              <a:t>Du kan dele ut eller vise listen med forslag til oppfølgingsspørsmål.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u="none">
                <a:effectLst/>
                <a:latin typeface="Amnesty Trade Gothic" panose="020B0503040303020004" pitchFamily="34" charset="0"/>
                <a:ea typeface="Yu Mincho" panose="02020400000000000000" pitchFamily="18" charset="-128"/>
                <a:cs typeface="Arial" panose="020B0604020202020204" pitchFamily="34" charset="0"/>
              </a:rPr>
              <a:t>Oppmuntre elevene til å stille spørsmål, være nysgjerrige og delaktige i samtalen. </a:t>
            </a:r>
            <a:endParaRPr lang="nb-NO" sz="1200" u="none">
              <a:effectLst/>
              <a:latin typeface="Calibri" panose="020F0502020204030204" pitchFamily="34" charset="0"/>
              <a:ea typeface="DengXian" panose="02010600030101010101" pitchFamily="2" charset="-122"/>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effectLst/>
                <a:latin typeface="Calibri"/>
                <a:ea typeface="DengXian"/>
                <a:cs typeface="Calibri"/>
              </a:rPr>
              <a:t>Sjekk om det er noe som er uklart.</a:t>
            </a:r>
            <a:endParaRPr lang="nb-NO">
              <a:latin typeface="Amnesty Trade Gothic"/>
              <a:ea typeface="Yu Mincho"/>
            </a:endParaRPr>
          </a:p>
          <a:p>
            <a:endParaRPr lang="nb-NO"/>
          </a:p>
          <a:p>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7</a:t>
            </a:fld>
            <a:endParaRPr lang="nb-NO"/>
          </a:p>
        </p:txBody>
      </p:sp>
    </p:spTree>
    <p:extLst>
      <p:ext uri="{BB962C8B-B14F-4D97-AF65-F5344CB8AC3E}">
        <p14:creationId xmlns:p14="http://schemas.microsoft.com/office/powerpoint/2010/main" val="124813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Les retningslinjene høyt for elevene og understrek viktigheten av forståelse og respekt i samtalen. </a:t>
            </a:r>
          </a:p>
          <a:p>
            <a:r>
              <a:rPr lang="nb-NO"/>
              <a:t>Noen kan synes det er ukomfortabelt å snakke om temaet fordi de ikke representerer en minoritet eller kanskje er eneste minoritet i klassen, men desto viktigere er det å ha god dialog.</a:t>
            </a:r>
          </a:p>
        </p:txBody>
      </p:sp>
      <p:sp>
        <p:nvSpPr>
          <p:cNvPr id="4" name="Plassholder for lysbildenummer 3"/>
          <p:cNvSpPr>
            <a:spLocks noGrp="1"/>
          </p:cNvSpPr>
          <p:nvPr>
            <p:ph type="sldNum" sz="quarter" idx="5"/>
          </p:nvPr>
        </p:nvSpPr>
        <p:spPr/>
        <p:txBody>
          <a:bodyPr/>
          <a:lstStyle/>
          <a:p>
            <a:fld id="{450DA003-5BE0-994A-9B43-36366698BBB5}" type="slidenum">
              <a:rPr lang="nb-NO" smtClean="0"/>
              <a:t>8</a:t>
            </a:fld>
            <a:endParaRPr lang="nb-NO"/>
          </a:p>
        </p:txBody>
      </p:sp>
    </p:spTree>
    <p:extLst>
      <p:ext uri="{BB962C8B-B14F-4D97-AF65-F5344CB8AC3E}">
        <p14:creationId xmlns:p14="http://schemas.microsoft.com/office/powerpoint/2010/main" val="2507924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Les kortet høyt for elevene. Spesifiser gjerne at det er opp til elevene selv å skape og definere dialogen i gruppen. Det er opp til deg som moderator å justere tid og innhold, og tilpasse opplegget til det beste for gruppa. </a:t>
            </a:r>
          </a:p>
          <a:p>
            <a:r>
              <a:rPr lang="nb-NO"/>
              <a:t>Husk at dialogen kan gå i ulike retninger, og at det er elevene som skal føre samtalen. Moderator skal bistå når det trengs.</a:t>
            </a:r>
            <a:endParaRPr lang="nb-NO">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9</a:t>
            </a:fld>
            <a:endParaRPr lang="nb-NO"/>
          </a:p>
        </p:txBody>
      </p:sp>
    </p:spTree>
    <p:extLst>
      <p:ext uri="{BB962C8B-B14F-4D97-AF65-F5344CB8AC3E}">
        <p14:creationId xmlns:p14="http://schemas.microsoft.com/office/powerpoint/2010/main" val="355824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amnesty.no/" TargetMode="Externa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253CD1-35E1-F34B-AA42-7B5AA3C6B24E}"/>
              </a:ext>
            </a:extLst>
          </p:cNvPr>
          <p:cNvSpPr>
            <a:spLocks noGrp="1"/>
          </p:cNvSpPr>
          <p:nvPr>
            <p:ph type="ctrTitle" hasCustomPrompt="1"/>
          </p:nvPr>
        </p:nvSpPr>
        <p:spPr>
          <a:xfrm>
            <a:off x="2150111" y="1910082"/>
            <a:ext cx="7891780" cy="1518921"/>
          </a:xfrm>
          <a:solidFill>
            <a:schemeClr val="tx1"/>
          </a:solidFill>
        </p:spPr>
        <p:txBody>
          <a:bodyPr anchor="b"/>
          <a:lstStyle>
            <a:lvl1pPr algn="ctr">
              <a:defRPr sz="10000">
                <a:solidFill>
                  <a:schemeClr val="tx2"/>
                </a:solidFill>
              </a:defRPr>
            </a:lvl1pPr>
          </a:lstStyle>
          <a:p>
            <a:r>
              <a:rPr lang="nb-NO"/>
              <a:t>OVERKSRIFT</a:t>
            </a:r>
          </a:p>
        </p:txBody>
      </p:sp>
      <p:sp>
        <p:nvSpPr>
          <p:cNvPr id="3" name="Undertittel 2">
            <a:extLst>
              <a:ext uri="{FF2B5EF4-FFF2-40B4-BE49-F238E27FC236}">
                <a16:creationId xmlns:a16="http://schemas.microsoft.com/office/drawing/2014/main" id="{B332D2E6-8107-9D4F-BCD8-4A6475CC4565}"/>
              </a:ext>
            </a:extLst>
          </p:cNvPr>
          <p:cNvSpPr>
            <a:spLocks noGrp="1"/>
          </p:cNvSpPr>
          <p:nvPr>
            <p:ph type="subTitle" idx="1"/>
          </p:nvPr>
        </p:nvSpPr>
        <p:spPr>
          <a:xfrm>
            <a:off x="1524000" y="3990345"/>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Tree>
    <p:extLst>
      <p:ext uri="{BB962C8B-B14F-4D97-AF65-F5344CB8AC3E}">
        <p14:creationId xmlns:p14="http://schemas.microsoft.com/office/powerpoint/2010/main" val="3410669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3E9AD2-872B-874C-8A94-36C2783D9072}"/>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3647FBB-9331-4F4C-AEFD-9895ADA97C6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8FA0A1D-5493-B84E-ACA5-46A797BAE87E}"/>
              </a:ext>
            </a:extLst>
          </p:cNvPr>
          <p:cNvSpPr>
            <a:spLocks noGrp="1"/>
          </p:cNvSpPr>
          <p:nvPr>
            <p:ph type="dt" sz="half" idx="10"/>
          </p:nvPr>
        </p:nvSpPr>
        <p:spPr/>
        <p:txBody>
          <a:bodyPr/>
          <a:lstStyle/>
          <a:p>
            <a:fld id="{414F2452-749C-1541-BF60-839119562080}" type="datetimeFigureOut">
              <a:rPr lang="nb-NO" smtClean="0"/>
              <a:t>05.12.2022</a:t>
            </a:fld>
            <a:endParaRPr lang="nb-NO"/>
          </a:p>
        </p:txBody>
      </p:sp>
      <p:sp>
        <p:nvSpPr>
          <p:cNvPr id="5" name="Plassholder for bunntekst 4">
            <a:extLst>
              <a:ext uri="{FF2B5EF4-FFF2-40B4-BE49-F238E27FC236}">
                <a16:creationId xmlns:a16="http://schemas.microsoft.com/office/drawing/2014/main" id="{399E3DD6-1D9C-DE47-9C28-9C4E06453A6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84A0DD1-D619-514D-BE50-459E9103E1B7}"/>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120531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8E3C6B9-0013-5C4C-BBB9-044680FF5DE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F64D868-ABEA-1A45-BEC6-4009D8F668D5}"/>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1B83724-E8AA-054A-AE36-FD638314FFC0}"/>
              </a:ext>
            </a:extLst>
          </p:cNvPr>
          <p:cNvSpPr>
            <a:spLocks noGrp="1"/>
          </p:cNvSpPr>
          <p:nvPr>
            <p:ph type="dt" sz="half" idx="10"/>
          </p:nvPr>
        </p:nvSpPr>
        <p:spPr/>
        <p:txBody>
          <a:bodyPr/>
          <a:lstStyle/>
          <a:p>
            <a:fld id="{414F2452-749C-1541-BF60-839119562080}" type="datetimeFigureOut">
              <a:rPr lang="nb-NO" smtClean="0"/>
              <a:t>05.12.2022</a:t>
            </a:fld>
            <a:endParaRPr lang="nb-NO"/>
          </a:p>
        </p:txBody>
      </p:sp>
      <p:sp>
        <p:nvSpPr>
          <p:cNvPr id="5" name="Plassholder for bunntekst 4">
            <a:extLst>
              <a:ext uri="{FF2B5EF4-FFF2-40B4-BE49-F238E27FC236}">
                <a16:creationId xmlns:a16="http://schemas.microsoft.com/office/drawing/2014/main" id="{78904C5E-1DD3-524E-8735-1EA6F3618F2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06E2722-9F53-3748-8CE8-D26B6DC88A99}"/>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235228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tellysbilde_2 med fast foto_1">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AC2911E-CF4B-8E47-8C73-95CC0B946B2A}"/>
              </a:ext>
            </a:extLst>
          </p:cNvPr>
          <p:cNvPicPr>
            <a:picLocks noChangeAspect="1"/>
          </p:cNvPicPr>
          <p:nvPr userDrawn="1"/>
        </p:nvPicPr>
        <p:blipFill>
          <a:blip r:embed="rId2"/>
          <a:stretch>
            <a:fillRect/>
          </a:stretch>
        </p:blipFill>
        <p:spPr>
          <a:xfrm>
            <a:off x="0" y="-5211489"/>
            <a:ext cx="12192000" cy="15240001"/>
          </a:xfrm>
          <a:prstGeom prst="rect">
            <a:avLst/>
          </a:prstGeom>
        </p:spPr>
      </p:pic>
      <p:sp>
        <p:nvSpPr>
          <p:cNvPr id="42" name="Tittel 1">
            <a:extLst>
              <a:ext uri="{FF2B5EF4-FFF2-40B4-BE49-F238E27FC236}">
                <a16:creationId xmlns:a16="http://schemas.microsoft.com/office/drawing/2014/main" id="{608BE5DE-B0BE-E642-8252-44B182F51209}"/>
              </a:ext>
            </a:extLst>
          </p:cNvPr>
          <p:cNvSpPr>
            <a:spLocks noGrp="1"/>
          </p:cNvSpPr>
          <p:nvPr>
            <p:ph type="ctrTitle" hasCustomPrompt="1"/>
          </p:nvPr>
        </p:nvSpPr>
        <p:spPr>
          <a:xfrm>
            <a:off x="360000" y="435797"/>
            <a:ext cx="5735999" cy="2142303"/>
          </a:xfrm>
          <a:prstGeom prst="rect">
            <a:avLst/>
          </a:prstGeom>
        </p:spPr>
        <p:txBody>
          <a:bodyPr anchor="b"/>
          <a:lstStyle>
            <a:lvl1pPr algn="l">
              <a:defRPr sz="6600" b="1" i="0" cap="all" baseline="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a:t>KLIKK FOR Å </a:t>
            </a:r>
            <a:r>
              <a:rPr lang="nb-NO" err="1"/>
              <a:t>REDIGERe</a:t>
            </a:r>
            <a:endParaRPr lang="nb-NO"/>
          </a:p>
        </p:txBody>
      </p:sp>
      <p:sp>
        <p:nvSpPr>
          <p:cNvPr id="43" name="Undertittel 2">
            <a:extLst>
              <a:ext uri="{FF2B5EF4-FFF2-40B4-BE49-F238E27FC236}">
                <a16:creationId xmlns:a16="http://schemas.microsoft.com/office/drawing/2014/main" id="{58BFE5F1-AEB5-9A4F-851C-73C52DC50A88}"/>
              </a:ext>
            </a:extLst>
          </p:cNvPr>
          <p:cNvSpPr>
            <a:spLocks noGrp="1"/>
          </p:cNvSpPr>
          <p:nvPr>
            <p:ph type="subTitle" idx="1"/>
          </p:nvPr>
        </p:nvSpPr>
        <p:spPr>
          <a:xfrm>
            <a:off x="360000" y="2668915"/>
            <a:ext cx="5735999" cy="1612567"/>
          </a:xfrm>
          <a:prstGeom prst="rect">
            <a:avLst/>
          </a:prstGeom>
        </p:spPr>
        <p:txBody>
          <a:bodyPr/>
          <a:lstStyle>
            <a:lvl1pPr marL="0" indent="0" algn="l">
              <a:buNone/>
              <a:defRPr sz="2400" b="0" i="0">
                <a:solidFill>
                  <a:srgbClr val="000000"/>
                </a:solidFill>
                <a:highlight>
                  <a:srgbClr val="FFFF00"/>
                </a:highlight>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pic>
        <p:nvPicPr>
          <p:cNvPr id="7" name="Bilde 6">
            <a:hlinkClick r:id="rId3"/>
            <a:extLst>
              <a:ext uri="{FF2B5EF4-FFF2-40B4-BE49-F238E27FC236}">
                <a16:creationId xmlns:a16="http://schemas.microsoft.com/office/drawing/2014/main" id="{169A0312-008E-3549-9775-04A3CCA75DB6}"/>
              </a:ext>
            </a:extLst>
          </p:cNvPr>
          <p:cNvPicPr>
            <a:picLocks noChangeAspect="1"/>
          </p:cNvPicPr>
          <p:nvPr userDrawn="1"/>
        </p:nvPicPr>
        <p:blipFill>
          <a:blip r:embed="rId4"/>
          <a:stretch>
            <a:fillRect/>
          </a:stretch>
        </p:blipFill>
        <p:spPr>
          <a:xfrm>
            <a:off x="10558968" y="5952875"/>
            <a:ext cx="1273032" cy="540000"/>
          </a:xfrm>
          <a:prstGeom prst="rect">
            <a:avLst/>
          </a:prstGeom>
          <a:noFill/>
          <a:ln>
            <a:noFill/>
          </a:ln>
        </p:spPr>
      </p:pic>
    </p:spTree>
    <p:extLst>
      <p:ext uri="{BB962C8B-B14F-4D97-AF65-F5344CB8AC3E}">
        <p14:creationId xmlns:p14="http://schemas.microsoft.com/office/powerpoint/2010/main" val="30117390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B6ABD6-BF69-194D-A549-855B99C1C90B}"/>
              </a:ext>
            </a:extLst>
          </p:cNvPr>
          <p:cNvSpPr>
            <a:spLocks noGrp="1"/>
          </p:cNvSpPr>
          <p:nvPr>
            <p:ph type="title" hasCustomPrompt="1"/>
          </p:nvPr>
        </p:nvSpPr>
        <p:spPr>
          <a:xfrm>
            <a:off x="2438399" y="889348"/>
            <a:ext cx="7315202" cy="1527849"/>
          </a:xfrm>
        </p:spPr>
        <p:txBody>
          <a:bodyPr anchor="b"/>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243802A7-1455-BB4A-92A1-05A30AED584C}"/>
              </a:ext>
            </a:extLst>
          </p:cNvPr>
          <p:cNvSpPr>
            <a:spLocks noGrp="1"/>
          </p:cNvSpPr>
          <p:nvPr>
            <p:ph idx="1"/>
          </p:nvPr>
        </p:nvSpPr>
        <p:spPr>
          <a:xfrm>
            <a:off x="2438399" y="2722779"/>
            <a:ext cx="7315201" cy="32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7209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30B990-1BE7-6847-B124-0FC286CF913F}"/>
              </a:ext>
            </a:extLst>
          </p:cNvPr>
          <p:cNvSpPr>
            <a:spLocks noGrp="1"/>
          </p:cNvSpPr>
          <p:nvPr>
            <p:ph type="title"/>
          </p:nvPr>
        </p:nvSpPr>
        <p:spPr>
          <a:xfrm>
            <a:off x="831851" y="1709740"/>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78EE60C-BCA8-0740-B04F-6C948C1A1D37}"/>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7DD1467-992C-4547-A070-78C1DBB55DE6}"/>
              </a:ext>
            </a:extLst>
          </p:cNvPr>
          <p:cNvSpPr>
            <a:spLocks noGrp="1"/>
          </p:cNvSpPr>
          <p:nvPr>
            <p:ph type="dt" sz="half" idx="10"/>
          </p:nvPr>
        </p:nvSpPr>
        <p:spPr/>
        <p:txBody>
          <a:bodyPr/>
          <a:lstStyle/>
          <a:p>
            <a:fld id="{414F2452-749C-1541-BF60-839119562080}" type="datetimeFigureOut">
              <a:rPr lang="nb-NO" smtClean="0"/>
              <a:t>05.12.2022</a:t>
            </a:fld>
            <a:endParaRPr lang="nb-NO"/>
          </a:p>
        </p:txBody>
      </p:sp>
      <p:sp>
        <p:nvSpPr>
          <p:cNvPr id="5" name="Plassholder for bunntekst 4">
            <a:extLst>
              <a:ext uri="{FF2B5EF4-FFF2-40B4-BE49-F238E27FC236}">
                <a16:creationId xmlns:a16="http://schemas.microsoft.com/office/drawing/2014/main" id="{FDC9FE0C-B0B2-6242-B75A-9A36471192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5D4985-17E1-FC4A-AFDA-EFE4A02ECBC3}"/>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106945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56D62A-4CA2-AE40-BC7C-D8EC209EEA0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584D0C5-A575-E845-98B8-F0EC3ECBA0A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F00334A-0F4D-1242-8ED0-097E7FB2450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9935707-3400-B84B-BC87-2411282991EF}"/>
              </a:ext>
            </a:extLst>
          </p:cNvPr>
          <p:cNvSpPr>
            <a:spLocks noGrp="1"/>
          </p:cNvSpPr>
          <p:nvPr>
            <p:ph type="dt" sz="half" idx="10"/>
          </p:nvPr>
        </p:nvSpPr>
        <p:spPr/>
        <p:txBody>
          <a:bodyPr/>
          <a:lstStyle/>
          <a:p>
            <a:fld id="{414F2452-749C-1541-BF60-839119562080}" type="datetimeFigureOut">
              <a:rPr lang="nb-NO" smtClean="0"/>
              <a:t>05.12.2022</a:t>
            </a:fld>
            <a:endParaRPr lang="nb-NO"/>
          </a:p>
        </p:txBody>
      </p:sp>
      <p:sp>
        <p:nvSpPr>
          <p:cNvPr id="6" name="Plassholder for bunntekst 5">
            <a:extLst>
              <a:ext uri="{FF2B5EF4-FFF2-40B4-BE49-F238E27FC236}">
                <a16:creationId xmlns:a16="http://schemas.microsoft.com/office/drawing/2014/main" id="{C8E6253F-F89F-B04E-8C3F-DD025C45A57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0E916D-E6AA-2040-993C-88B8DCD1459F}"/>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4272587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C7E5C2-E78C-3945-A476-EB3B3A6A196B}"/>
              </a:ext>
            </a:extLst>
          </p:cNvPr>
          <p:cNvSpPr>
            <a:spLocks noGrp="1"/>
          </p:cNvSpPr>
          <p:nvPr>
            <p:ph type="title"/>
          </p:nvPr>
        </p:nvSpPr>
        <p:spPr>
          <a:xfrm>
            <a:off x="839788" y="365127"/>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34C1678-CD21-3A4F-AFC8-4EC4B5D23B0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9CDF97C-A0D3-6C4D-923C-7F32F6D34B42}"/>
              </a:ext>
            </a:extLst>
          </p:cNvPr>
          <p:cNvSpPr>
            <a:spLocks noGrp="1"/>
          </p:cNvSpPr>
          <p:nvPr>
            <p:ph sz="half" idx="2"/>
          </p:nvPr>
        </p:nvSpPr>
        <p:spPr>
          <a:xfrm>
            <a:off x="839789"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97ABFE7-47E0-5A4C-B0DF-05BC0F712A1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572C65C-6AC4-3048-9BB1-96002815DFF3}"/>
              </a:ext>
            </a:extLst>
          </p:cNvPr>
          <p:cNvSpPr>
            <a:spLocks noGrp="1"/>
          </p:cNvSpPr>
          <p:nvPr>
            <p:ph sz="quarter" idx="4"/>
          </p:nvPr>
        </p:nvSpPr>
        <p:spPr>
          <a:xfrm>
            <a:off x="6172201"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46459F0-0920-6A41-90EC-CFB2458F28BE}"/>
              </a:ext>
            </a:extLst>
          </p:cNvPr>
          <p:cNvSpPr>
            <a:spLocks noGrp="1"/>
          </p:cNvSpPr>
          <p:nvPr>
            <p:ph type="dt" sz="half" idx="10"/>
          </p:nvPr>
        </p:nvSpPr>
        <p:spPr/>
        <p:txBody>
          <a:bodyPr/>
          <a:lstStyle/>
          <a:p>
            <a:fld id="{414F2452-749C-1541-BF60-839119562080}" type="datetimeFigureOut">
              <a:rPr lang="nb-NO" smtClean="0"/>
              <a:t>05.12.2022</a:t>
            </a:fld>
            <a:endParaRPr lang="nb-NO"/>
          </a:p>
        </p:txBody>
      </p:sp>
      <p:sp>
        <p:nvSpPr>
          <p:cNvPr id="8" name="Plassholder for bunntekst 7">
            <a:extLst>
              <a:ext uri="{FF2B5EF4-FFF2-40B4-BE49-F238E27FC236}">
                <a16:creationId xmlns:a16="http://schemas.microsoft.com/office/drawing/2014/main" id="{D6A10DD6-2666-7B42-A0D8-49CB7F48F1A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3229EEA-B38F-BC44-8956-6F5D2D43F60B}"/>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53062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90C1DA-5B71-FD4A-B00A-2C30603DDA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777DF65-263F-5348-9B95-14AECBC34286}"/>
              </a:ext>
            </a:extLst>
          </p:cNvPr>
          <p:cNvSpPr>
            <a:spLocks noGrp="1"/>
          </p:cNvSpPr>
          <p:nvPr>
            <p:ph type="dt" sz="half" idx="10"/>
          </p:nvPr>
        </p:nvSpPr>
        <p:spPr/>
        <p:txBody>
          <a:bodyPr/>
          <a:lstStyle/>
          <a:p>
            <a:fld id="{414F2452-749C-1541-BF60-839119562080}" type="datetimeFigureOut">
              <a:rPr lang="nb-NO" smtClean="0"/>
              <a:t>05.12.2022</a:t>
            </a:fld>
            <a:endParaRPr lang="nb-NO"/>
          </a:p>
        </p:txBody>
      </p:sp>
      <p:sp>
        <p:nvSpPr>
          <p:cNvPr id="4" name="Plassholder for bunntekst 3">
            <a:extLst>
              <a:ext uri="{FF2B5EF4-FFF2-40B4-BE49-F238E27FC236}">
                <a16:creationId xmlns:a16="http://schemas.microsoft.com/office/drawing/2014/main" id="{4C7C39CE-4D2E-814F-833F-5A43D9B1FA9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72F1583-7D97-874A-92A4-DE7809BCC492}"/>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261520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C8276CC-6CD2-7642-9E66-0FE741D6BA11}"/>
              </a:ext>
            </a:extLst>
          </p:cNvPr>
          <p:cNvSpPr>
            <a:spLocks noGrp="1"/>
          </p:cNvSpPr>
          <p:nvPr>
            <p:ph type="dt" sz="half" idx="10"/>
          </p:nvPr>
        </p:nvSpPr>
        <p:spPr/>
        <p:txBody>
          <a:bodyPr/>
          <a:lstStyle/>
          <a:p>
            <a:fld id="{414F2452-749C-1541-BF60-839119562080}" type="datetimeFigureOut">
              <a:rPr lang="nb-NO" smtClean="0"/>
              <a:t>05.12.2022</a:t>
            </a:fld>
            <a:endParaRPr lang="nb-NO"/>
          </a:p>
        </p:txBody>
      </p:sp>
      <p:sp>
        <p:nvSpPr>
          <p:cNvPr id="3" name="Plassholder for bunntekst 2">
            <a:extLst>
              <a:ext uri="{FF2B5EF4-FFF2-40B4-BE49-F238E27FC236}">
                <a16:creationId xmlns:a16="http://schemas.microsoft.com/office/drawing/2014/main" id="{7801DD07-119D-C541-8AAA-8346F14851D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550974F-705D-4C42-84B6-0DEC3DA27A41}"/>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217065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A84D15-492B-B34F-A262-9A803C6E15B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9A39EF1-DC29-864F-BC75-34573F1411F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1BD96D3-38B2-4547-B683-0D41D946A96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1CD8895-9BEB-6D41-89DA-8971455F7D76}"/>
              </a:ext>
            </a:extLst>
          </p:cNvPr>
          <p:cNvSpPr>
            <a:spLocks noGrp="1"/>
          </p:cNvSpPr>
          <p:nvPr>
            <p:ph type="dt" sz="half" idx="10"/>
          </p:nvPr>
        </p:nvSpPr>
        <p:spPr/>
        <p:txBody>
          <a:bodyPr/>
          <a:lstStyle/>
          <a:p>
            <a:fld id="{414F2452-749C-1541-BF60-839119562080}" type="datetimeFigureOut">
              <a:rPr lang="nb-NO" smtClean="0"/>
              <a:t>05.12.2022</a:t>
            </a:fld>
            <a:endParaRPr lang="nb-NO"/>
          </a:p>
        </p:txBody>
      </p:sp>
      <p:sp>
        <p:nvSpPr>
          <p:cNvPr id="6" name="Plassholder for bunntekst 5">
            <a:extLst>
              <a:ext uri="{FF2B5EF4-FFF2-40B4-BE49-F238E27FC236}">
                <a16:creationId xmlns:a16="http://schemas.microsoft.com/office/drawing/2014/main" id="{6ECCBDF6-BE84-5340-9F35-EF8A6434AE5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E16D1A3-F841-B649-96FE-0A68E5202240}"/>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112458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3E2282-B959-C244-8BDB-AD40E23261C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90CCF5A-00B7-1C4A-AB8D-85C465A882EF}"/>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b-NO"/>
          </a:p>
        </p:txBody>
      </p:sp>
      <p:sp>
        <p:nvSpPr>
          <p:cNvPr id="4" name="Plassholder for tekst 3">
            <a:extLst>
              <a:ext uri="{FF2B5EF4-FFF2-40B4-BE49-F238E27FC236}">
                <a16:creationId xmlns:a16="http://schemas.microsoft.com/office/drawing/2014/main" id="{BA0BAF51-77B8-574A-A42A-04B67926C12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D7F9372-E6A8-0144-BD29-7F159DE1115D}"/>
              </a:ext>
            </a:extLst>
          </p:cNvPr>
          <p:cNvSpPr>
            <a:spLocks noGrp="1"/>
          </p:cNvSpPr>
          <p:nvPr>
            <p:ph type="dt" sz="half" idx="10"/>
          </p:nvPr>
        </p:nvSpPr>
        <p:spPr/>
        <p:txBody>
          <a:bodyPr/>
          <a:lstStyle/>
          <a:p>
            <a:fld id="{414F2452-749C-1541-BF60-839119562080}" type="datetimeFigureOut">
              <a:rPr lang="nb-NO" smtClean="0"/>
              <a:t>05.12.2022</a:t>
            </a:fld>
            <a:endParaRPr lang="nb-NO"/>
          </a:p>
        </p:txBody>
      </p:sp>
      <p:sp>
        <p:nvSpPr>
          <p:cNvPr id="6" name="Plassholder for bunntekst 5">
            <a:extLst>
              <a:ext uri="{FF2B5EF4-FFF2-40B4-BE49-F238E27FC236}">
                <a16:creationId xmlns:a16="http://schemas.microsoft.com/office/drawing/2014/main" id="{E8E2A624-985F-0C4B-B5B8-75FCF35ED33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15F7A79-45F0-C142-9D84-AF82E3A4BE31}"/>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373916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A56EDDD-8F88-EA47-9059-FC3B42753E7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4595D81-CAA6-AD43-8CD5-1AF0891D6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DC9B07-02EB-C34B-A173-952D9AB254D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F2452-749C-1541-BF60-839119562080}" type="datetimeFigureOut">
              <a:rPr lang="nb-NO" smtClean="0"/>
              <a:t>05.12.2022</a:t>
            </a:fld>
            <a:endParaRPr lang="nb-NO"/>
          </a:p>
        </p:txBody>
      </p:sp>
      <p:sp>
        <p:nvSpPr>
          <p:cNvPr id="5" name="Plassholder for bunntekst 4">
            <a:extLst>
              <a:ext uri="{FF2B5EF4-FFF2-40B4-BE49-F238E27FC236}">
                <a16:creationId xmlns:a16="http://schemas.microsoft.com/office/drawing/2014/main" id="{35A1AEB1-AF61-9C4B-A1A6-D1353A6A6E4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FC202C6-7B0E-A044-A133-60BC3A34702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DAECF-70BF-E84C-993D-17A3F7B48619}" type="slidenum">
              <a:rPr lang="nb-NO" smtClean="0"/>
              <a:t>‹#›</a:t>
            </a:fld>
            <a:endParaRPr lang="nb-NO"/>
          </a:p>
        </p:txBody>
      </p:sp>
    </p:spTree>
    <p:extLst>
      <p:ext uri="{BB962C8B-B14F-4D97-AF65-F5344CB8AC3E}">
        <p14:creationId xmlns:p14="http://schemas.microsoft.com/office/powerpoint/2010/main" val="1105226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377"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2.emf"/><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25.emf"/></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hyperlink" Target="https://amnesty.no/rasism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amnesty.no/sites/default/files/vedlegg/amnesty_-_hrd_-_mr_rett_i_lomma_-_a6.pdf" TargetMode="External"/><Relationship Id="rId7" Type="http://schemas.openxmlformats.org/officeDocument/2006/relationships/hyperlink" Target="https://amnesty.no/fns-verdenserklaering-om-menneskerettighete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youtube.com/watch?v=eEbbqPmqoTk" TargetMode="Externa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323957F-A2F5-BB8A-E4E9-0070487996BD}"/>
              </a:ext>
            </a:extLst>
          </p:cNvPr>
          <p:cNvSpPr/>
          <p:nvPr/>
        </p:nvSpPr>
        <p:spPr>
          <a:xfrm>
            <a:off x="0" y="0"/>
            <a:ext cx="12192000" cy="6858000"/>
          </a:xfrm>
          <a:prstGeom prst="rect">
            <a:avLst/>
          </a:prstGeom>
          <a:blipFill>
            <a:blip r:embed="rId3"/>
            <a:srcRect/>
            <a:stretch>
              <a:fillRect t="-6806" b="-1293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Et bilde som inneholder tekst&#10;&#10;Automatisk generert beskrivelse">
            <a:extLst>
              <a:ext uri="{FF2B5EF4-FFF2-40B4-BE49-F238E27FC236}">
                <a16:creationId xmlns:a16="http://schemas.microsoft.com/office/drawing/2014/main" id="{32D401FF-4876-6366-E44D-437B74644FA8}"/>
              </a:ext>
            </a:extLst>
          </p:cNvPr>
          <p:cNvPicPr>
            <a:picLocks noChangeAspect="1"/>
          </p:cNvPicPr>
          <p:nvPr/>
        </p:nvPicPr>
        <p:blipFill>
          <a:blip r:embed="rId4"/>
          <a:stretch>
            <a:fillRect/>
          </a:stretch>
        </p:blipFill>
        <p:spPr>
          <a:xfrm>
            <a:off x="327807" y="5767754"/>
            <a:ext cx="3155039" cy="824962"/>
          </a:xfrm>
          <a:prstGeom prst="rect">
            <a:avLst/>
          </a:prstGeom>
        </p:spPr>
      </p:pic>
    </p:spTree>
    <p:extLst>
      <p:ext uri="{BB962C8B-B14F-4D97-AF65-F5344CB8AC3E}">
        <p14:creationId xmlns:p14="http://schemas.microsoft.com/office/powerpoint/2010/main" val="157484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87976" y="2757600"/>
            <a:ext cx="5416048" cy="671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5000" b="0">
                <a:solidFill>
                  <a:schemeClr val="bg1">
                    <a:lumMod val="95000"/>
                  </a:schemeClr>
                </a:solidFill>
                <a:latin typeface="+mj-lt"/>
              </a:rPr>
              <a:t>Alle diskriminerer</a:t>
            </a: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latin typeface="Arial" panose="020B0604020202020204" pitchFamily="34" charset="0"/>
                <a:cs typeface="Arial" panose="020B0604020202020204" pitchFamily="34" charset="0"/>
              </a:rPr>
              <a:t>Rasisme og diskriminering </a:t>
            </a:r>
          </a:p>
        </p:txBody>
      </p:sp>
      <p:sp>
        <p:nvSpPr>
          <p:cNvPr id="9" name="Tittel 5">
            <a:extLst>
              <a:ext uri="{FF2B5EF4-FFF2-40B4-BE49-F238E27FC236}">
                <a16:creationId xmlns:a16="http://schemas.microsoft.com/office/drawing/2014/main" id="{E5B4F379-441A-6EE7-17C5-3BEC5A7B7E36}"/>
              </a:ext>
            </a:extLst>
          </p:cNvPr>
          <p:cNvSpPr txBox="1">
            <a:spLocks/>
          </p:cNvSpPr>
          <p:nvPr/>
        </p:nvSpPr>
        <p:spPr>
          <a:xfrm>
            <a:off x="5151600" y="1220400"/>
            <a:ext cx="1886702"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PÅSTAND</a:t>
            </a:r>
          </a:p>
        </p:txBody>
      </p:sp>
      <p:pic>
        <p:nvPicPr>
          <p:cNvPr id="7" name="Bilde 6" descr="Et bilde som inneholder natthimmel&#10;&#10;Automatisk generert beskrivelse">
            <a:extLst>
              <a:ext uri="{FF2B5EF4-FFF2-40B4-BE49-F238E27FC236}">
                <a16:creationId xmlns:a16="http://schemas.microsoft.com/office/drawing/2014/main" id="{DDC1435F-22A8-4A7D-39EB-DA99825E17F4}"/>
              </a:ext>
            </a:extLst>
          </p:cNvPr>
          <p:cNvPicPr>
            <a:picLocks noChangeAspect="1"/>
          </p:cNvPicPr>
          <p:nvPr/>
        </p:nvPicPr>
        <p:blipFill>
          <a:blip r:embed="rId3">
            <a:duotone>
              <a:schemeClr val="accent5">
                <a:shade val="45000"/>
                <a:satMod val="135000"/>
              </a:schemeClr>
              <a:prstClr val="white"/>
            </a:duotone>
          </a:blip>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3876626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48219" y="2758679"/>
            <a:ext cx="5495561" cy="1340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5000" b="0">
                <a:solidFill>
                  <a:schemeClr val="bg1">
                    <a:lumMod val="95000"/>
                  </a:schemeClr>
                </a:solidFill>
                <a:latin typeface="+mn-lt"/>
              </a:rPr>
              <a:t>En verden uten</a:t>
            </a:r>
            <a:br>
              <a:rPr lang="nb-NO" sz="5000" b="0">
                <a:solidFill>
                  <a:schemeClr val="bg1">
                    <a:lumMod val="95000"/>
                  </a:schemeClr>
                </a:solidFill>
                <a:latin typeface="+mn-lt"/>
              </a:rPr>
            </a:br>
            <a:r>
              <a:rPr lang="nb-NO" sz="5000" b="0">
                <a:solidFill>
                  <a:schemeClr val="bg1">
                    <a:lumMod val="95000"/>
                  </a:schemeClr>
                </a:solidFill>
                <a:latin typeface="+mn-lt"/>
              </a:rPr>
              <a:t>rasisme er mulig</a:t>
            </a: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latin typeface="Arial" panose="020B0604020202020204" pitchFamily="34" charset="0"/>
                <a:cs typeface="Arial" panose="020B0604020202020204" pitchFamily="34" charset="0"/>
              </a:rPr>
              <a:t>Rasisme og diskriminering </a:t>
            </a:r>
          </a:p>
        </p:txBody>
      </p:sp>
      <p:sp>
        <p:nvSpPr>
          <p:cNvPr id="7" name="Tittel 5">
            <a:extLst>
              <a:ext uri="{FF2B5EF4-FFF2-40B4-BE49-F238E27FC236}">
                <a16:creationId xmlns:a16="http://schemas.microsoft.com/office/drawing/2014/main" id="{3E1831FB-849C-420F-90ED-2662C85EE312}"/>
              </a:ext>
            </a:extLst>
          </p:cNvPr>
          <p:cNvSpPr txBox="1">
            <a:spLocks/>
          </p:cNvSpPr>
          <p:nvPr/>
        </p:nvSpPr>
        <p:spPr>
          <a:xfrm>
            <a:off x="5152649" y="1220400"/>
            <a:ext cx="1886702"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PÅSTAND</a:t>
            </a:r>
          </a:p>
        </p:txBody>
      </p:sp>
      <p:sp>
        <p:nvSpPr>
          <p:cNvPr id="2" name="Stjerne: 6 tagger 1">
            <a:extLst>
              <a:ext uri="{FF2B5EF4-FFF2-40B4-BE49-F238E27FC236}">
                <a16:creationId xmlns:a16="http://schemas.microsoft.com/office/drawing/2014/main" id="{F1E0E35E-A137-291C-D40B-309555C9DE2E}"/>
              </a:ext>
            </a:extLst>
          </p:cNvPr>
          <p:cNvSpPr/>
          <p:nvPr/>
        </p:nvSpPr>
        <p:spPr>
          <a:xfrm>
            <a:off x="11222181" y="6082145"/>
            <a:ext cx="540328" cy="47105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90723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1EA8B59-C95F-3741-9462-DDC25D5722B9}"/>
              </a:ext>
            </a:extLst>
          </p:cNvPr>
          <p:cNvSpPr>
            <a:spLocks noGrp="1"/>
          </p:cNvSpPr>
          <p:nvPr>
            <p:ph idx="1"/>
          </p:nvPr>
        </p:nvSpPr>
        <p:spPr>
          <a:xfrm>
            <a:off x="2504661" y="2604052"/>
            <a:ext cx="7295322" cy="2263467"/>
          </a:xfrm>
        </p:spPr>
        <p:txBody>
          <a:bodyPr vert="horz" lIns="91440" tIns="45720" rIns="91440" bIns="45720" rtlCol="0" anchor="t">
            <a:noAutofit/>
          </a:bodyPr>
          <a:lstStyle/>
          <a:p>
            <a:pPr marL="0" indent="0" algn="ctr">
              <a:lnSpc>
                <a:spcPct val="100000"/>
              </a:lnSpc>
              <a:buNone/>
            </a:pPr>
            <a:r>
              <a:rPr lang="nb-NO" sz="2400">
                <a:solidFill>
                  <a:schemeClr val="tx1"/>
                </a:solidFill>
                <a:latin typeface="Arial"/>
                <a:cs typeface="Arial"/>
              </a:rPr>
              <a:t>«Miryam»</a:t>
            </a:r>
            <a:r>
              <a:rPr lang="nb-NO" sz="2400" i="1">
                <a:solidFill>
                  <a:schemeClr val="tx1"/>
                </a:solidFill>
                <a:latin typeface="Arial"/>
                <a:cs typeface="Arial"/>
              </a:rPr>
              <a:t> </a:t>
            </a:r>
            <a:r>
              <a:rPr lang="nb-NO" sz="2400">
                <a:solidFill>
                  <a:schemeClr val="tx1"/>
                </a:solidFill>
                <a:latin typeface="Arial"/>
                <a:cs typeface="Arial"/>
              </a:rPr>
              <a:t>er en kvinne med iransk opphav, født og oppvokst i Lillehammer. Hun deltar på et arrangement på det lokale biblioteket, og en fremmed kvinne forteller henne hvor god norsk uttale hun har.</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5" name="Rektangel 4">
            <a:extLst>
              <a:ext uri="{FF2B5EF4-FFF2-40B4-BE49-F238E27FC236}">
                <a16:creationId xmlns:a16="http://schemas.microsoft.com/office/drawing/2014/main" id="{B8B5861F-1973-2745-B4DC-FF1F63A931E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6" name="Rektangel 5">
            <a:extLst>
              <a:ext uri="{FF2B5EF4-FFF2-40B4-BE49-F238E27FC236}">
                <a16:creationId xmlns:a16="http://schemas.microsoft.com/office/drawing/2014/main" id="{F6392499-850C-323A-4ED5-9AC0E5B0410F}"/>
              </a:ext>
            </a:extLst>
          </p:cNvPr>
          <p:cNvSpPr/>
          <p:nvPr/>
        </p:nvSpPr>
        <p:spPr>
          <a:xfrm>
            <a:off x="3164400" y="4961980"/>
            <a:ext cx="6096000" cy="830997"/>
          </a:xfrm>
          <a:prstGeom prst="rect">
            <a:avLst/>
          </a:prstGeom>
        </p:spPr>
        <p:txBody>
          <a:bodyPr>
            <a:spAutoFit/>
          </a:bodyPr>
          <a:lstStyle/>
          <a:p>
            <a:pPr algn="ctr"/>
            <a:r>
              <a:rPr lang="nb-NO" sz="2400" b="1">
                <a:cs typeface="Arial"/>
              </a:rPr>
              <a:t>Hvordan kan «Miryam» ha oppfattet </a:t>
            </a:r>
            <a:br>
              <a:rPr lang="nb-NO" sz="2400" b="1">
                <a:cs typeface="Arial"/>
              </a:rPr>
            </a:br>
            <a:r>
              <a:rPr lang="nb-NO" sz="2400" b="1">
                <a:cs typeface="Arial"/>
              </a:rPr>
              <a:t>denne kommentaren</a:t>
            </a:r>
            <a:r>
              <a:rPr lang="nb-NO" sz="2000" b="1">
                <a:cs typeface="Arial"/>
              </a:rPr>
              <a:t>?</a:t>
            </a:r>
            <a:endParaRPr lang="nb-NO" sz="2000" b="1"/>
          </a:p>
        </p:txBody>
      </p:sp>
      <p:pic>
        <p:nvPicPr>
          <p:cNvPr id="19" name="Bilde 18" descr="Et bilde som inneholder mørk, natthimmel&#10;&#10;Automatisk generert beskrivelse">
            <a:extLst>
              <a:ext uri="{FF2B5EF4-FFF2-40B4-BE49-F238E27FC236}">
                <a16:creationId xmlns:a16="http://schemas.microsoft.com/office/drawing/2014/main" id="{D308D800-7629-EDE3-E0B5-98098D448ABC}"/>
              </a:ext>
            </a:extLst>
          </p:cNvPr>
          <p:cNvPicPr>
            <a:picLocks noChangeAspect="1"/>
          </p:cNvPicPr>
          <p:nvPr/>
        </p:nvPicPr>
        <p:blipFill>
          <a:blip r:embed="rId3"/>
          <a:stretch>
            <a:fillRect/>
          </a:stretch>
        </p:blipFill>
        <p:spPr>
          <a:xfrm>
            <a:off x="10929391" y="5790114"/>
            <a:ext cx="944285" cy="786904"/>
          </a:xfrm>
          <a:prstGeom prst="rect">
            <a:avLst/>
          </a:prstGeom>
        </p:spPr>
      </p:pic>
      <p:sp>
        <p:nvSpPr>
          <p:cNvPr id="20" name="Tittel 5">
            <a:extLst>
              <a:ext uri="{FF2B5EF4-FFF2-40B4-BE49-F238E27FC236}">
                <a16:creationId xmlns:a16="http://schemas.microsoft.com/office/drawing/2014/main" id="{18BAB507-86BB-8D92-CE4E-D0B470CF9D70}"/>
              </a:ext>
            </a:extLst>
          </p:cNvPr>
          <p:cNvSpPr txBox="1">
            <a:spLocks/>
          </p:cNvSpPr>
          <p:nvPr/>
        </p:nvSpPr>
        <p:spPr>
          <a:xfrm>
            <a:off x="5482282" y="1220400"/>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pic>
        <p:nvPicPr>
          <p:cNvPr id="7" name="Bilde 6">
            <a:extLst>
              <a:ext uri="{FF2B5EF4-FFF2-40B4-BE49-F238E27FC236}">
                <a16:creationId xmlns:a16="http://schemas.microsoft.com/office/drawing/2014/main" id="{E39AC899-D576-2A77-2424-F47465D97740}"/>
              </a:ext>
            </a:extLst>
          </p:cNvPr>
          <p:cNvPicPr>
            <a:picLocks noChangeAspect="1"/>
          </p:cNvPicPr>
          <p:nvPr/>
        </p:nvPicPr>
        <p:blipFill>
          <a:blip r:embed="rId4"/>
          <a:stretch>
            <a:fillRect/>
          </a:stretch>
        </p:blipFill>
        <p:spPr>
          <a:xfrm>
            <a:off x="1086009" y="4319393"/>
            <a:ext cx="1532399" cy="2116170"/>
          </a:xfrm>
          <a:prstGeom prst="rect">
            <a:avLst/>
          </a:prstGeom>
        </p:spPr>
      </p:pic>
    </p:spTree>
    <p:extLst>
      <p:ext uri="{BB962C8B-B14F-4D97-AF65-F5344CB8AC3E}">
        <p14:creationId xmlns:p14="http://schemas.microsoft.com/office/powerpoint/2010/main" val="292752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2670716" y="2091287"/>
            <a:ext cx="6850568" cy="3192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a:solidFill>
                  <a:schemeClr val="tx1"/>
                </a:solidFill>
                <a:latin typeface="Arial"/>
                <a:cs typeface="Arial"/>
              </a:rPr>
              <a:t>«Sara» er en 25 år gammel kvinne med somalisk bakgrunn. Hun går igjennom sikkerhetskontrollen på Gardemoen og sikkerhetsvakten ber henne ta av hijaben i offentligheten for en grundigere sjekk.</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5" name="Rektangel 4">
            <a:extLst>
              <a:ext uri="{FF2B5EF4-FFF2-40B4-BE49-F238E27FC236}">
                <a16:creationId xmlns:a16="http://schemas.microsoft.com/office/drawing/2014/main" id="{02F68FBD-7D49-EE41-BAA9-1731833CF1C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2" name="Rektangel 1">
            <a:extLst>
              <a:ext uri="{FF2B5EF4-FFF2-40B4-BE49-F238E27FC236}">
                <a16:creationId xmlns:a16="http://schemas.microsoft.com/office/drawing/2014/main" id="{C0905A10-57C5-056B-6758-366EA6AAF015}"/>
              </a:ext>
            </a:extLst>
          </p:cNvPr>
          <p:cNvSpPr/>
          <p:nvPr/>
        </p:nvSpPr>
        <p:spPr>
          <a:xfrm>
            <a:off x="3048000" y="4452660"/>
            <a:ext cx="6096000" cy="830997"/>
          </a:xfrm>
          <a:prstGeom prst="rect">
            <a:avLst/>
          </a:prstGeom>
        </p:spPr>
        <p:txBody>
          <a:bodyPr>
            <a:spAutoFit/>
          </a:bodyPr>
          <a:lstStyle/>
          <a:p>
            <a:pPr algn="ctr"/>
            <a:r>
              <a:rPr lang="nb-NO" sz="2400" b="1">
                <a:cs typeface="Arial"/>
              </a:rPr>
              <a:t>I hvor stor grad tror du denne situasjonen handler om sikkerhet? </a:t>
            </a:r>
            <a:endParaRPr lang="nb-NO" sz="2400"/>
          </a:p>
        </p:txBody>
      </p:sp>
      <p:sp>
        <p:nvSpPr>
          <p:cNvPr id="18" name="Tittel 5">
            <a:extLst>
              <a:ext uri="{FF2B5EF4-FFF2-40B4-BE49-F238E27FC236}">
                <a16:creationId xmlns:a16="http://schemas.microsoft.com/office/drawing/2014/main" id="{0B8802D6-5E00-E7B7-4F24-86508565D77E}"/>
              </a:ext>
            </a:extLst>
          </p:cNvPr>
          <p:cNvSpPr txBox="1">
            <a:spLocks/>
          </p:cNvSpPr>
          <p:nvPr/>
        </p:nvSpPr>
        <p:spPr>
          <a:xfrm>
            <a:off x="5482281" y="1199851"/>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spTree>
    <p:extLst>
      <p:ext uri="{BB962C8B-B14F-4D97-AF65-F5344CB8AC3E}">
        <p14:creationId xmlns:p14="http://schemas.microsoft.com/office/powerpoint/2010/main" val="427137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703366" y="2352531"/>
            <a:ext cx="4785268" cy="21529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a:solidFill>
                  <a:schemeClr val="tx1"/>
                </a:solidFill>
                <a:latin typeface="Arial"/>
                <a:cs typeface="Arial"/>
              </a:rPr>
              <a:t>En ung gutt stopper deg på gaten og spør om han kan låne telefonen din siden hans egen telefon er uten strøm.</a:t>
            </a:r>
          </a:p>
        </p:txBody>
      </p:sp>
      <p:sp>
        <p:nvSpPr>
          <p:cNvPr id="5" name="Rektangel 4">
            <a:extLst>
              <a:ext uri="{FF2B5EF4-FFF2-40B4-BE49-F238E27FC236}">
                <a16:creationId xmlns:a16="http://schemas.microsoft.com/office/drawing/2014/main" id="{A39E59D9-C4EA-8D47-B24B-BBD28CDDD42E}"/>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2" name="Tittel 5">
            <a:extLst>
              <a:ext uri="{FF2B5EF4-FFF2-40B4-BE49-F238E27FC236}">
                <a16:creationId xmlns:a16="http://schemas.microsoft.com/office/drawing/2014/main" id="{FF2BB9BA-9105-4E4E-CEB3-AB44FBEDDC58}"/>
              </a:ext>
            </a:extLst>
          </p:cNvPr>
          <p:cNvSpPr txBox="1">
            <a:spLocks/>
          </p:cNvSpPr>
          <p:nvPr/>
        </p:nvSpPr>
        <p:spPr>
          <a:xfrm>
            <a:off x="5482281" y="1220400"/>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pic>
        <p:nvPicPr>
          <p:cNvPr id="3" name="Bilde 2">
            <a:extLst>
              <a:ext uri="{FF2B5EF4-FFF2-40B4-BE49-F238E27FC236}">
                <a16:creationId xmlns:a16="http://schemas.microsoft.com/office/drawing/2014/main" id="{118EF28A-49F8-3787-AEFE-4F1332B07643}"/>
              </a:ext>
            </a:extLst>
          </p:cNvPr>
          <p:cNvPicPr>
            <a:picLocks noChangeAspect="1"/>
          </p:cNvPicPr>
          <p:nvPr/>
        </p:nvPicPr>
        <p:blipFill>
          <a:blip r:embed="rId3"/>
          <a:stretch>
            <a:fillRect/>
          </a:stretch>
        </p:blipFill>
        <p:spPr>
          <a:xfrm>
            <a:off x="9144000" y="2142144"/>
            <a:ext cx="2190709" cy="2152938"/>
          </a:xfrm>
          <a:prstGeom prst="rect">
            <a:avLst/>
          </a:prstGeom>
        </p:spPr>
      </p:pic>
      <p:sp>
        <p:nvSpPr>
          <p:cNvPr id="10" name="Rektangel 9">
            <a:extLst>
              <a:ext uri="{FF2B5EF4-FFF2-40B4-BE49-F238E27FC236}">
                <a16:creationId xmlns:a16="http://schemas.microsoft.com/office/drawing/2014/main" id="{A4561909-362D-57E9-3EE3-79987C29F14D}"/>
              </a:ext>
            </a:extLst>
          </p:cNvPr>
          <p:cNvSpPr/>
          <p:nvPr/>
        </p:nvSpPr>
        <p:spPr>
          <a:xfrm>
            <a:off x="3048000" y="4662979"/>
            <a:ext cx="6096000" cy="461665"/>
          </a:xfrm>
          <a:prstGeom prst="rect">
            <a:avLst/>
          </a:prstGeom>
        </p:spPr>
        <p:txBody>
          <a:bodyPr>
            <a:spAutoFit/>
          </a:bodyPr>
          <a:lstStyle/>
          <a:p>
            <a:pPr algn="ctr"/>
            <a:r>
              <a:rPr lang="nb-NO" sz="2400" b="1">
                <a:cs typeface="Arial"/>
              </a:rPr>
              <a:t>Lar du ham låne den?</a:t>
            </a:r>
          </a:p>
        </p:txBody>
      </p:sp>
    </p:spTree>
    <p:extLst>
      <p:ext uri="{BB962C8B-B14F-4D97-AF65-F5344CB8AC3E}">
        <p14:creationId xmlns:p14="http://schemas.microsoft.com/office/powerpoint/2010/main" val="146995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5921FB9-434C-780B-EDE7-05270DC63B6A}"/>
              </a:ext>
            </a:extLst>
          </p:cNvPr>
          <p:cNvSpPr/>
          <p:nvPr/>
        </p:nvSpPr>
        <p:spPr>
          <a:xfrm>
            <a:off x="7253441" y="2030829"/>
            <a:ext cx="3128253" cy="3655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AADB7FB-0C6E-696B-52BE-9F7CCD159ACB}"/>
              </a:ext>
            </a:extLst>
          </p:cNvPr>
          <p:cNvSpPr/>
          <p:nvPr/>
        </p:nvSpPr>
        <p:spPr>
          <a:xfrm>
            <a:off x="3277136" y="2338377"/>
            <a:ext cx="4612149" cy="3655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6350696" y="2480912"/>
            <a:ext cx="3847395" cy="948088"/>
          </a:xfrm>
        </p:spPr>
        <p:txBody>
          <a:bodyPr vert="horz" lIns="91440" tIns="45720" rIns="91440" bIns="45720" rtlCol="0" anchor="t">
            <a:noAutofit/>
          </a:bodyPr>
          <a:lstStyle/>
          <a:p>
            <a:pPr marL="0" indent="0" algn="ctr">
              <a:lnSpc>
                <a:spcPct val="100000"/>
              </a:lnSpc>
              <a:buNone/>
            </a:pPr>
            <a:r>
              <a:rPr lang="nb-NO" sz="2400">
                <a:solidFill>
                  <a:schemeClr val="tx1"/>
                </a:solidFill>
              </a:rPr>
              <a:t>«Det er typisk norsk å være god»</a:t>
            </a:r>
          </a:p>
          <a:p>
            <a:pPr marL="0" indent="0" algn="ctr">
              <a:buNone/>
            </a:pPr>
            <a:r>
              <a:rPr lang="nb-NO" sz="2400">
                <a:solidFill>
                  <a:schemeClr val="tx1"/>
                </a:solidFill>
              </a:rPr>
              <a:t>– Gro Harlem Brundtland, 1992</a:t>
            </a:r>
          </a:p>
        </p:txBody>
      </p:sp>
      <p:sp>
        <p:nvSpPr>
          <p:cNvPr id="5" name="Rektangel 4">
            <a:extLst>
              <a:ext uri="{FF2B5EF4-FFF2-40B4-BE49-F238E27FC236}">
                <a16:creationId xmlns:a16="http://schemas.microsoft.com/office/drawing/2014/main" id="{B56B07FB-81B9-8341-989A-B06A08E0908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4" name="Tittel 5">
            <a:extLst>
              <a:ext uri="{FF2B5EF4-FFF2-40B4-BE49-F238E27FC236}">
                <a16:creationId xmlns:a16="http://schemas.microsoft.com/office/drawing/2014/main" id="{707C6A8C-CABE-2BCF-7C18-32BBCA76F4D0}"/>
              </a:ext>
            </a:extLst>
          </p:cNvPr>
          <p:cNvSpPr txBox="1">
            <a:spLocks/>
          </p:cNvSpPr>
          <p:nvPr/>
        </p:nvSpPr>
        <p:spPr>
          <a:xfrm>
            <a:off x="7638551" y="1452437"/>
            <a:ext cx="1271683"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SITAT</a:t>
            </a:r>
          </a:p>
        </p:txBody>
      </p:sp>
      <p:sp>
        <p:nvSpPr>
          <p:cNvPr id="2" name="Rektangel 1">
            <a:extLst>
              <a:ext uri="{FF2B5EF4-FFF2-40B4-BE49-F238E27FC236}">
                <a16:creationId xmlns:a16="http://schemas.microsoft.com/office/drawing/2014/main" id="{26869552-F936-230C-26AB-DC895042C8F6}"/>
              </a:ext>
            </a:extLst>
          </p:cNvPr>
          <p:cNvSpPr/>
          <p:nvPr/>
        </p:nvSpPr>
        <p:spPr>
          <a:xfrm>
            <a:off x="6970265" y="4531043"/>
            <a:ext cx="2608253" cy="1200329"/>
          </a:xfrm>
          <a:prstGeom prst="rect">
            <a:avLst/>
          </a:prstGeom>
        </p:spPr>
        <p:txBody>
          <a:bodyPr wrap="square">
            <a:spAutoFit/>
          </a:bodyPr>
          <a:lstStyle/>
          <a:p>
            <a:pPr algn="ctr"/>
            <a:r>
              <a:rPr lang="nb-NO" sz="2400" b="1">
                <a:cs typeface="Arial"/>
              </a:rPr>
              <a:t>Hva vil det si at noe er typisk norsk?</a:t>
            </a:r>
          </a:p>
        </p:txBody>
      </p:sp>
      <p:pic>
        <p:nvPicPr>
          <p:cNvPr id="7" name="Bilde 6">
            <a:extLst>
              <a:ext uri="{FF2B5EF4-FFF2-40B4-BE49-F238E27FC236}">
                <a16:creationId xmlns:a16="http://schemas.microsoft.com/office/drawing/2014/main" id="{5B5AAB4D-E252-E84C-A2E0-20303B5DD04D}"/>
              </a:ext>
            </a:extLst>
          </p:cNvPr>
          <p:cNvPicPr>
            <a:picLocks noChangeAspect="1"/>
          </p:cNvPicPr>
          <p:nvPr/>
        </p:nvPicPr>
        <p:blipFill rotWithShape="1">
          <a:blip r:embed="rId3">
            <a:alphaModFix/>
          </a:blip>
          <a:srcRect l="29820" r="11017" b="15060"/>
          <a:stretch/>
        </p:blipFill>
        <p:spPr>
          <a:xfrm>
            <a:off x="1587903" y="1719137"/>
            <a:ext cx="4087037" cy="4178410"/>
          </a:xfrm>
          <a:prstGeom prst="rect">
            <a:avLst/>
          </a:prstGeom>
        </p:spPr>
      </p:pic>
      <p:sp>
        <p:nvSpPr>
          <p:cNvPr id="11" name="Rektangel 10">
            <a:extLst>
              <a:ext uri="{FF2B5EF4-FFF2-40B4-BE49-F238E27FC236}">
                <a16:creationId xmlns:a16="http://schemas.microsoft.com/office/drawing/2014/main" id="{41D40F2B-A458-CE58-EBC7-BD2099115E36}"/>
              </a:ext>
            </a:extLst>
          </p:cNvPr>
          <p:cNvSpPr/>
          <p:nvPr/>
        </p:nvSpPr>
        <p:spPr>
          <a:xfrm>
            <a:off x="3000066" y="5897789"/>
            <a:ext cx="795411"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snl 2020</a:t>
            </a:r>
          </a:p>
        </p:txBody>
      </p:sp>
    </p:spTree>
    <p:extLst>
      <p:ext uri="{BB962C8B-B14F-4D97-AF65-F5344CB8AC3E}">
        <p14:creationId xmlns:p14="http://schemas.microsoft.com/office/powerpoint/2010/main" val="1984137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FC08C75A-ADEB-B835-1D46-721D333CFA4A}"/>
              </a:ext>
            </a:extLst>
          </p:cNvPr>
          <p:cNvSpPr/>
          <p:nvPr/>
        </p:nvSpPr>
        <p:spPr>
          <a:xfrm>
            <a:off x="7917093" y="2516892"/>
            <a:ext cx="3174977" cy="2816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a:extLst>
              <a:ext uri="{FF2B5EF4-FFF2-40B4-BE49-F238E27FC236}">
                <a16:creationId xmlns:a16="http://schemas.microsoft.com/office/drawing/2014/main" id="{57D52BE0-58AF-91B4-B903-34650173C740}"/>
              </a:ext>
            </a:extLst>
          </p:cNvPr>
          <p:cNvSpPr/>
          <p:nvPr/>
        </p:nvSpPr>
        <p:spPr>
          <a:xfrm>
            <a:off x="3000066" y="1439930"/>
            <a:ext cx="5587343" cy="4765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5619823" y="1804010"/>
            <a:ext cx="5472247" cy="3425342"/>
          </a:xfrm>
        </p:spPr>
        <p:txBody>
          <a:bodyPr vert="horz" lIns="91440" tIns="45720" rIns="91440" bIns="45720" rtlCol="0" anchor="t">
            <a:noAutofit/>
          </a:bodyPr>
          <a:lstStyle/>
          <a:p>
            <a:pPr marL="0" indent="0" algn="ctr">
              <a:lnSpc>
                <a:spcPct val="100000"/>
              </a:lnSpc>
              <a:buNone/>
            </a:pPr>
            <a:r>
              <a:rPr lang="nb-NO" sz="2400">
                <a:solidFill>
                  <a:schemeClr val="tx1"/>
                </a:solidFill>
                <a:latin typeface="Arial"/>
                <a:cs typeface="Arial"/>
              </a:rPr>
              <a:t>«Uvitenhet og fordommer er forutsetningen for propaganda. Vår visjon er derfor å møte uvitenhet med kunnskap, fordommer med toleranse og ekskluderte mennesker med generøsitet. Rasisme kan og vil bli tilintetgjort»</a:t>
            </a:r>
          </a:p>
          <a:p>
            <a:pPr marL="0" indent="0" algn="ctr">
              <a:lnSpc>
                <a:spcPct val="100000"/>
              </a:lnSpc>
              <a:buNone/>
            </a:pPr>
            <a:endParaRPr lang="nb-NO">
              <a:solidFill>
                <a:schemeClr val="tx1"/>
              </a:solidFill>
              <a:latin typeface="Arial"/>
              <a:cs typeface="Arial"/>
            </a:endParaRPr>
          </a:p>
          <a:p>
            <a:pPr marL="0" indent="0" algn="ctr">
              <a:lnSpc>
                <a:spcPct val="100000"/>
              </a:lnSpc>
              <a:buNone/>
            </a:pPr>
            <a:r>
              <a:rPr lang="nb-NO">
                <a:solidFill>
                  <a:schemeClr val="tx1"/>
                </a:solidFill>
                <a:latin typeface="Arial"/>
                <a:cs typeface="Arial"/>
              </a:rPr>
              <a:t>– Kofi Annan, FNs syvende generalsekretær</a:t>
            </a:r>
          </a:p>
          <a:p>
            <a:pPr marL="0" indent="0" algn="ctr">
              <a:lnSpc>
                <a:spcPct val="100000"/>
              </a:lnSpc>
              <a:buNone/>
            </a:pPr>
            <a:endParaRPr lang="nb-NO" sz="1800">
              <a:solidFill>
                <a:schemeClr val="tx1"/>
              </a:solidFill>
              <a:latin typeface="Arial"/>
              <a:cs typeface="Arial"/>
            </a:endParaRPr>
          </a:p>
        </p:txBody>
      </p:sp>
      <p:sp>
        <p:nvSpPr>
          <p:cNvPr id="5" name="Rektangel 4">
            <a:extLst>
              <a:ext uri="{FF2B5EF4-FFF2-40B4-BE49-F238E27FC236}">
                <a16:creationId xmlns:a16="http://schemas.microsoft.com/office/drawing/2014/main" id="{B56B07FB-81B9-8341-989A-B06A08E0908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2" name="Rektangel 11">
            <a:extLst>
              <a:ext uri="{FF2B5EF4-FFF2-40B4-BE49-F238E27FC236}">
                <a16:creationId xmlns:a16="http://schemas.microsoft.com/office/drawing/2014/main" id="{DD173DC3-6BF1-E84E-B645-66F3C6AFDB1A}"/>
              </a:ext>
            </a:extLst>
          </p:cNvPr>
          <p:cNvSpPr/>
          <p:nvPr/>
        </p:nvSpPr>
        <p:spPr>
          <a:xfrm>
            <a:off x="666490" y="5506689"/>
            <a:ext cx="1835816" cy="248466"/>
          </a:xfrm>
          <a:prstGeom prst="rect">
            <a:avLst/>
          </a:prstGeom>
        </p:spPr>
        <p:txBody>
          <a:bodyPr wrap="square">
            <a:spAutoFit/>
          </a:bodyPr>
          <a:lstStyle/>
          <a:p>
            <a:pPr algn="ctr">
              <a:lnSpc>
                <a:spcPct val="110000"/>
              </a:lnSpc>
            </a:pPr>
            <a:r>
              <a:rPr lang="nb-NO" sz="1000" i="1">
                <a:latin typeface="Arial" panose="020B0604020202020204" pitchFamily="34" charset="0"/>
                <a:cs typeface="Arial" panose="020B0604020202020204" pitchFamily="34" charset="0"/>
              </a:rPr>
              <a:t>© snl 2020</a:t>
            </a:r>
          </a:p>
        </p:txBody>
      </p:sp>
      <p:sp>
        <p:nvSpPr>
          <p:cNvPr id="2" name="Rektangel 1">
            <a:extLst>
              <a:ext uri="{FF2B5EF4-FFF2-40B4-BE49-F238E27FC236}">
                <a16:creationId xmlns:a16="http://schemas.microsoft.com/office/drawing/2014/main" id="{26869552-F936-230C-26AB-DC895042C8F6}"/>
              </a:ext>
            </a:extLst>
          </p:cNvPr>
          <p:cNvSpPr/>
          <p:nvPr/>
        </p:nvSpPr>
        <p:spPr>
          <a:xfrm>
            <a:off x="5374751" y="5506689"/>
            <a:ext cx="5962389" cy="461665"/>
          </a:xfrm>
          <a:prstGeom prst="rect">
            <a:avLst/>
          </a:prstGeom>
        </p:spPr>
        <p:txBody>
          <a:bodyPr wrap="square">
            <a:spAutoFit/>
          </a:bodyPr>
          <a:lstStyle/>
          <a:p>
            <a:pPr algn="ctr"/>
            <a:r>
              <a:rPr lang="nb-NO" sz="2400" b="1">
                <a:cs typeface="Arial"/>
              </a:rPr>
              <a:t>Hvordan tolker du dette utsagnet?</a:t>
            </a:r>
            <a:endParaRPr lang="nb-NO" sz="2400" b="1"/>
          </a:p>
        </p:txBody>
      </p:sp>
      <p:sp>
        <p:nvSpPr>
          <p:cNvPr id="19" name="Tittel 5">
            <a:extLst>
              <a:ext uri="{FF2B5EF4-FFF2-40B4-BE49-F238E27FC236}">
                <a16:creationId xmlns:a16="http://schemas.microsoft.com/office/drawing/2014/main" id="{5FB56BA4-A948-A4FA-3549-3A4CD0C94DCF}"/>
              </a:ext>
            </a:extLst>
          </p:cNvPr>
          <p:cNvSpPr txBox="1">
            <a:spLocks/>
          </p:cNvSpPr>
          <p:nvPr/>
        </p:nvSpPr>
        <p:spPr>
          <a:xfrm>
            <a:off x="7720103" y="1006129"/>
            <a:ext cx="1271683"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SITAT</a:t>
            </a:r>
          </a:p>
        </p:txBody>
      </p:sp>
      <p:pic>
        <p:nvPicPr>
          <p:cNvPr id="16" name="Bilde 15">
            <a:extLst>
              <a:ext uri="{FF2B5EF4-FFF2-40B4-BE49-F238E27FC236}">
                <a16:creationId xmlns:a16="http://schemas.microsoft.com/office/drawing/2014/main" id="{537E419B-32BF-F916-F5B5-EE5EFF76B3F0}"/>
              </a:ext>
            </a:extLst>
          </p:cNvPr>
          <p:cNvPicPr>
            <a:picLocks noChangeAspect="1"/>
          </p:cNvPicPr>
          <p:nvPr/>
        </p:nvPicPr>
        <p:blipFill rotWithShape="1">
          <a:blip r:embed="rId3">
            <a:alphaModFix/>
          </a:blip>
          <a:srcRect l="22915" r="22915" b="13963"/>
          <a:stretch/>
        </p:blipFill>
        <p:spPr>
          <a:xfrm>
            <a:off x="1288333" y="1539530"/>
            <a:ext cx="3867833" cy="3954303"/>
          </a:xfrm>
          <a:prstGeom prst="rect">
            <a:avLst/>
          </a:prstGeom>
        </p:spPr>
      </p:pic>
    </p:spTree>
    <p:extLst>
      <p:ext uri="{BB962C8B-B14F-4D97-AF65-F5344CB8AC3E}">
        <p14:creationId xmlns:p14="http://schemas.microsoft.com/office/powerpoint/2010/main" val="1478081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723905" y="2628000"/>
            <a:ext cx="4744190" cy="15377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a:solidFill>
                  <a:schemeClr val="tx1"/>
                </a:solidFill>
                <a:latin typeface="Arial"/>
                <a:cs typeface="Arial"/>
              </a:rPr>
              <a:t>Abubakar Hussain</a:t>
            </a:r>
          </a:p>
          <a:p>
            <a:pPr marL="0" indent="0" algn="ctr">
              <a:lnSpc>
                <a:spcPct val="100000"/>
              </a:lnSpc>
              <a:buNone/>
            </a:pPr>
            <a:r>
              <a:rPr lang="nb-NO" sz="2400">
                <a:solidFill>
                  <a:schemeClr val="tx1"/>
                </a:solidFill>
                <a:latin typeface="Arial"/>
                <a:cs typeface="Arial"/>
              </a:rPr>
              <a:t>«Da jeg var sju år inviterte jeg hele klassen til bursdagen min. Bare to kom»</a:t>
            </a:r>
          </a:p>
        </p:txBody>
      </p:sp>
      <p:sp>
        <p:nvSpPr>
          <p:cNvPr id="5" name="Rektangel 4">
            <a:extLst>
              <a:ext uri="{FF2B5EF4-FFF2-40B4-BE49-F238E27FC236}">
                <a16:creationId xmlns:a16="http://schemas.microsoft.com/office/drawing/2014/main" id="{8B0CCB3D-B8BC-1D4F-A965-0D2AA560D036}"/>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0" name="Tittel 5">
            <a:extLst>
              <a:ext uri="{FF2B5EF4-FFF2-40B4-BE49-F238E27FC236}">
                <a16:creationId xmlns:a16="http://schemas.microsoft.com/office/drawing/2014/main" id="{94F95C4B-7683-456A-EA65-B558E9274CDB}"/>
              </a:ext>
            </a:extLst>
          </p:cNvPr>
          <p:cNvSpPr txBox="1">
            <a:spLocks/>
          </p:cNvSpPr>
          <p:nvPr/>
        </p:nvSpPr>
        <p:spPr>
          <a:xfrm>
            <a:off x="3967065" y="1214785"/>
            <a:ext cx="425787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PERSONLIG HISTORIE</a:t>
            </a:r>
          </a:p>
        </p:txBody>
      </p:sp>
      <p:sp>
        <p:nvSpPr>
          <p:cNvPr id="3" name="Rektangel 2">
            <a:extLst>
              <a:ext uri="{FF2B5EF4-FFF2-40B4-BE49-F238E27FC236}">
                <a16:creationId xmlns:a16="http://schemas.microsoft.com/office/drawing/2014/main" id="{29B56D1E-E6F8-7E28-2E8B-83AD777BAD32}"/>
              </a:ext>
            </a:extLst>
          </p:cNvPr>
          <p:cNvSpPr/>
          <p:nvPr/>
        </p:nvSpPr>
        <p:spPr>
          <a:xfrm>
            <a:off x="2389697" y="4598104"/>
            <a:ext cx="7412607" cy="461665"/>
          </a:xfrm>
          <a:prstGeom prst="rect">
            <a:avLst/>
          </a:prstGeom>
        </p:spPr>
        <p:txBody>
          <a:bodyPr wrap="none">
            <a:spAutoFit/>
          </a:bodyPr>
          <a:lstStyle/>
          <a:p>
            <a:pPr algn="ctr"/>
            <a:r>
              <a:rPr lang="nb-NO" sz="2400" b="1">
                <a:cs typeface="Arial"/>
              </a:rPr>
              <a:t>Hvorfor tror dere kun to barn kom til bursdagen? </a:t>
            </a:r>
            <a:endParaRPr lang="nb-NO" sz="2400" b="1"/>
          </a:p>
        </p:txBody>
      </p:sp>
      <p:sp>
        <p:nvSpPr>
          <p:cNvPr id="4" name="Rektangel 3">
            <a:extLst>
              <a:ext uri="{FF2B5EF4-FFF2-40B4-BE49-F238E27FC236}">
                <a16:creationId xmlns:a16="http://schemas.microsoft.com/office/drawing/2014/main" id="{C7CCEFC2-D198-DE80-2C0A-4876BFE4C0DD}"/>
              </a:ext>
            </a:extLst>
          </p:cNvPr>
          <p:cNvSpPr/>
          <p:nvPr/>
        </p:nvSpPr>
        <p:spPr>
          <a:xfrm>
            <a:off x="5439411" y="6141601"/>
            <a:ext cx="1313180" cy="246221"/>
          </a:xfrm>
          <a:prstGeom prst="rect">
            <a:avLst/>
          </a:prstGeom>
        </p:spPr>
        <p:txBody>
          <a:bodyPr wrap="none">
            <a:spAutoFit/>
          </a:bodyPr>
          <a:lstStyle/>
          <a:p>
            <a:pPr algn="ctr"/>
            <a:r>
              <a:rPr lang="nb-NO" sz="1000">
                <a:cs typeface="Arial"/>
              </a:rPr>
              <a:t>Antirasistisk.no/takk</a:t>
            </a:r>
          </a:p>
        </p:txBody>
      </p:sp>
      <p:sp>
        <p:nvSpPr>
          <p:cNvPr id="20" name="Rektangel 19">
            <a:extLst>
              <a:ext uri="{FF2B5EF4-FFF2-40B4-BE49-F238E27FC236}">
                <a16:creationId xmlns:a16="http://schemas.microsoft.com/office/drawing/2014/main" id="{CF8CB937-B8AD-AD59-3414-1018E02A0639}"/>
              </a:ext>
            </a:extLst>
          </p:cNvPr>
          <p:cNvSpPr/>
          <p:nvPr/>
        </p:nvSpPr>
        <p:spPr>
          <a:xfrm>
            <a:off x="10166555" y="3274142"/>
            <a:ext cx="747251" cy="617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4D9961AD-8568-7080-62B3-66AFD8DB82E7}"/>
              </a:ext>
            </a:extLst>
          </p:cNvPr>
          <p:cNvPicPr>
            <a:picLocks noChangeAspect="1"/>
          </p:cNvPicPr>
          <p:nvPr/>
        </p:nvPicPr>
        <p:blipFill>
          <a:blip r:embed="rId3"/>
          <a:stretch>
            <a:fillRect/>
          </a:stretch>
        </p:blipFill>
        <p:spPr>
          <a:xfrm>
            <a:off x="9340173" y="2353497"/>
            <a:ext cx="1700065" cy="1904071"/>
          </a:xfrm>
          <a:prstGeom prst="rect">
            <a:avLst/>
          </a:prstGeom>
        </p:spPr>
      </p:pic>
    </p:spTree>
    <p:extLst>
      <p:ext uri="{BB962C8B-B14F-4D97-AF65-F5344CB8AC3E}">
        <p14:creationId xmlns:p14="http://schemas.microsoft.com/office/powerpoint/2010/main" val="507366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314325" y="2370597"/>
            <a:ext cx="5563350" cy="14220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a:solidFill>
                  <a:schemeClr val="tx1"/>
                </a:solidFill>
                <a:latin typeface="Arial"/>
                <a:cs typeface="Arial"/>
              </a:rPr>
              <a:t>Adriana Pooja Joseph</a:t>
            </a:r>
          </a:p>
          <a:p>
            <a:pPr marL="0" indent="0" algn="ctr">
              <a:lnSpc>
                <a:spcPct val="100000"/>
              </a:lnSpc>
              <a:buNone/>
            </a:pPr>
            <a:r>
              <a:rPr lang="nb-NO" sz="2400">
                <a:solidFill>
                  <a:schemeClr val="tx1"/>
                </a:solidFill>
                <a:latin typeface="Arial"/>
                <a:cs typeface="Arial"/>
              </a:rPr>
              <a:t>«Jeg fikk en skriftlig tilbakemelding fra en professor som mente at jeg hadde et handicap som utenlandsk».</a:t>
            </a:r>
            <a:endParaRPr lang="nb-NO" sz="2400">
              <a:solidFill>
                <a:schemeClr val="tx1"/>
              </a:solidFill>
            </a:endParaRPr>
          </a:p>
        </p:txBody>
      </p:sp>
      <p:sp>
        <p:nvSpPr>
          <p:cNvPr id="5" name="Rektangel 4">
            <a:extLst>
              <a:ext uri="{FF2B5EF4-FFF2-40B4-BE49-F238E27FC236}">
                <a16:creationId xmlns:a16="http://schemas.microsoft.com/office/drawing/2014/main" id="{B5BE71DE-25BC-D248-B71F-9D33E40CA033}"/>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2" name="Tittel 5">
            <a:extLst>
              <a:ext uri="{FF2B5EF4-FFF2-40B4-BE49-F238E27FC236}">
                <a16:creationId xmlns:a16="http://schemas.microsoft.com/office/drawing/2014/main" id="{6EA15974-38FB-5739-A4D1-C94E55A7DFC8}"/>
              </a:ext>
            </a:extLst>
          </p:cNvPr>
          <p:cNvSpPr txBox="1">
            <a:spLocks/>
          </p:cNvSpPr>
          <p:nvPr/>
        </p:nvSpPr>
        <p:spPr>
          <a:xfrm>
            <a:off x="3967065" y="1214785"/>
            <a:ext cx="425787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PERSONLIG HISTORIE</a:t>
            </a:r>
          </a:p>
        </p:txBody>
      </p:sp>
      <p:sp>
        <p:nvSpPr>
          <p:cNvPr id="2" name="Rektangel 1">
            <a:extLst>
              <a:ext uri="{FF2B5EF4-FFF2-40B4-BE49-F238E27FC236}">
                <a16:creationId xmlns:a16="http://schemas.microsoft.com/office/drawing/2014/main" id="{009AFDED-A272-5672-D055-D42E4EF44A23}"/>
              </a:ext>
            </a:extLst>
          </p:cNvPr>
          <p:cNvSpPr/>
          <p:nvPr/>
        </p:nvSpPr>
        <p:spPr>
          <a:xfrm>
            <a:off x="3048000" y="4772669"/>
            <a:ext cx="6096000" cy="830997"/>
          </a:xfrm>
          <a:prstGeom prst="rect">
            <a:avLst/>
          </a:prstGeom>
        </p:spPr>
        <p:txBody>
          <a:bodyPr>
            <a:spAutoFit/>
          </a:bodyPr>
          <a:lstStyle/>
          <a:p>
            <a:pPr algn="ctr"/>
            <a:r>
              <a:rPr lang="nb-NO" sz="2400" b="1">
                <a:cs typeface="Arial"/>
              </a:rPr>
              <a:t>Hva tror du professoren mente med denne tilbakemeldingen?</a:t>
            </a:r>
          </a:p>
        </p:txBody>
      </p:sp>
      <p:sp>
        <p:nvSpPr>
          <p:cNvPr id="13" name="Rektangel 12">
            <a:extLst>
              <a:ext uri="{FF2B5EF4-FFF2-40B4-BE49-F238E27FC236}">
                <a16:creationId xmlns:a16="http://schemas.microsoft.com/office/drawing/2014/main" id="{4248AE9E-8E8D-3783-028F-1746BE5F965B}"/>
              </a:ext>
            </a:extLst>
          </p:cNvPr>
          <p:cNvSpPr/>
          <p:nvPr/>
        </p:nvSpPr>
        <p:spPr>
          <a:xfrm>
            <a:off x="5439411" y="6141601"/>
            <a:ext cx="1313180" cy="246221"/>
          </a:xfrm>
          <a:prstGeom prst="rect">
            <a:avLst/>
          </a:prstGeom>
        </p:spPr>
        <p:txBody>
          <a:bodyPr wrap="none">
            <a:spAutoFit/>
          </a:bodyPr>
          <a:lstStyle/>
          <a:p>
            <a:pPr algn="ctr"/>
            <a:r>
              <a:rPr lang="nb-NO" sz="1000">
                <a:cs typeface="Arial"/>
              </a:rPr>
              <a:t>Antirasistisk.no/takk</a:t>
            </a:r>
          </a:p>
        </p:txBody>
      </p:sp>
    </p:spTree>
    <p:extLst>
      <p:ext uri="{BB962C8B-B14F-4D97-AF65-F5344CB8AC3E}">
        <p14:creationId xmlns:p14="http://schemas.microsoft.com/office/powerpoint/2010/main" val="537801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tel 5">
            <a:extLst>
              <a:ext uri="{FF2B5EF4-FFF2-40B4-BE49-F238E27FC236}">
                <a16:creationId xmlns:a16="http://schemas.microsoft.com/office/drawing/2014/main" id="{0DCDB725-942E-109F-795D-D9F003540601}"/>
              </a:ext>
            </a:extLst>
          </p:cNvPr>
          <p:cNvSpPr txBox="1">
            <a:spLocks/>
          </p:cNvSpPr>
          <p:nvPr/>
        </p:nvSpPr>
        <p:spPr>
          <a:xfrm>
            <a:off x="3967065" y="1213200"/>
            <a:ext cx="425787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PERSONLIG HISTORIE</a:t>
            </a:r>
          </a:p>
        </p:txBody>
      </p:sp>
      <p:sp>
        <p:nvSpPr>
          <p:cNvPr id="18" name="Rektangel 17">
            <a:extLst>
              <a:ext uri="{FF2B5EF4-FFF2-40B4-BE49-F238E27FC236}">
                <a16:creationId xmlns:a16="http://schemas.microsoft.com/office/drawing/2014/main" id="{9B7F6C8A-13DE-E6B2-07A1-42FFE47AB396}"/>
              </a:ext>
            </a:extLst>
          </p:cNvPr>
          <p:cNvSpPr/>
          <p:nvPr/>
        </p:nvSpPr>
        <p:spPr>
          <a:xfrm>
            <a:off x="5439411" y="6141601"/>
            <a:ext cx="1313180" cy="246221"/>
          </a:xfrm>
          <a:prstGeom prst="rect">
            <a:avLst/>
          </a:prstGeom>
        </p:spPr>
        <p:txBody>
          <a:bodyPr wrap="none">
            <a:spAutoFit/>
          </a:bodyPr>
          <a:lstStyle/>
          <a:p>
            <a:pPr algn="ctr"/>
            <a:r>
              <a:rPr lang="nb-NO" sz="1000">
                <a:cs typeface="Arial"/>
              </a:rPr>
              <a:t>Antirasistisk.no/takk</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386212" y="2628000"/>
            <a:ext cx="5419576" cy="12424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a:solidFill>
                  <a:schemeClr val="tx1"/>
                </a:solidFill>
                <a:latin typeface="Arial"/>
                <a:cs typeface="Arial"/>
              </a:rPr>
              <a:t>Tobias Bashevkin</a:t>
            </a:r>
          </a:p>
          <a:p>
            <a:pPr marL="0" indent="0" algn="ctr">
              <a:lnSpc>
                <a:spcPct val="100000"/>
              </a:lnSpc>
              <a:buNone/>
            </a:pPr>
            <a:r>
              <a:rPr lang="nb-NO" sz="2400">
                <a:solidFill>
                  <a:schemeClr val="tx1"/>
                </a:solidFill>
                <a:latin typeface="Arial"/>
                <a:cs typeface="Arial"/>
              </a:rPr>
              <a:t>«Som liten ble jeg kastet stein etter </a:t>
            </a:r>
            <a:br>
              <a:rPr lang="nb-NO" sz="2400"/>
            </a:br>
            <a:r>
              <a:rPr lang="nb-NO" sz="2400">
                <a:solidFill>
                  <a:schemeClr val="tx1"/>
                </a:solidFill>
                <a:latin typeface="Arial"/>
                <a:cs typeface="Arial"/>
              </a:rPr>
              <a:t>fordi jeg var jøde»</a:t>
            </a:r>
            <a:endParaRPr lang="nb-NO" sz="2400">
              <a:solidFill>
                <a:schemeClr val="tx1"/>
              </a:solidFill>
            </a:endParaRPr>
          </a:p>
          <a:p>
            <a:pPr marL="0" indent="0" algn="ctr">
              <a:lnSpc>
                <a:spcPct val="100000"/>
              </a:lnSpc>
              <a:buNone/>
            </a:pPr>
            <a:endParaRPr lang="nb-NO" sz="1400">
              <a:solidFill>
                <a:schemeClr val="tx1"/>
              </a:solidFill>
            </a:endParaRPr>
          </a:p>
          <a:p>
            <a:pPr marL="0" indent="0" algn="ctr">
              <a:lnSpc>
                <a:spcPct val="100000"/>
              </a:lnSpc>
              <a:buNone/>
            </a:pPr>
            <a:endParaRPr lang="nb-NO" sz="1400">
              <a:solidFill>
                <a:schemeClr val="tx1"/>
              </a:solidFill>
            </a:endParaRPr>
          </a:p>
          <a:p>
            <a:pPr marL="0" indent="0" algn="ctr">
              <a:lnSpc>
                <a:spcPct val="100000"/>
              </a:lnSpc>
              <a:buNone/>
            </a:pPr>
            <a:endParaRPr lang="nb-NO" sz="1400">
              <a:solidFill>
                <a:schemeClr val="tx1"/>
              </a:solidFill>
            </a:endParaRPr>
          </a:p>
        </p:txBody>
      </p:sp>
      <p:sp>
        <p:nvSpPr>
          <p:cNvPr id="5" name="Rektangel 4">
            <a:extLst>
              <a:ext uri="{FF2B5EF4-FFF2-40B4-BE49-F238E27FC236}">
                <a16:creationId xmlns:a16="http://schemas.microsoft.com/office/drawing/2014/main" id="{A5ABADF5-92C2-9947-AE83-F79D03D488AD}"/>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2" name="Rektangel 1">
            <a:extLst>
              <a:ext uri="{FF2B5EF4-FFF2-40B4-BE49-F238E27FC236}">
                <a16:creationId xmlns:a16="http://schemas.microsoft.com/office/drawing/2014/main" id="{9B1ADEA6-E4F5-7CB8-AEB9-54C9224E3B87}"/>
              </a:ext>
            </a:extLst>
          </p:cNvPr>
          <p:cNvSpPr/>
          <p:nvPr/>
        </p:nvSpPr>
        <p:spPr>
          <a:xfrm>
            <a:off x="2064288" y="4402726"/>
            <a:ext cx="8063426" cy="461665"/>
          </a:xfrm>
          <a:prstGeom prst="rect">
            <a:avLst/>
          </a:prstGeom>
        </p:spPr>
        <p:txBody>
          <a:bodyPr wrap="none">
            <a:spAutoFit/>
          </a:bodyPr>
          <a:lstStyle/>
          <a:p>
            <a:pPr algn="ctr"/>
            <a:r>
              <a:rPr lang="nb-NO" sz="2400" b="1">
                <a:cs typeface="Arial"/>
              </a:rPr>
              <a:t>Hvordan tror du en slik opplevelse kan prege et barn?</a:t>
            </a:r>
            <a:endParaRPr lang="nb-NO" sz="2400" b="1"/>
          </a:p>
        </p:txBody>
      </p:sp>
      <p:pic>
        <p:nvPicPr>
          <p:cNvPr id="22" name="Bilde 21" descr="Et bilde som inneholder natthimmel&#10;&#10;Automatisk generert beskrivelse">
            <a:extLst>
              <a:ext uri="{FF2B5EF4-FFF2-40B4-BE49-F238E27FC236}">
                <a16:creationId xmlns:a16="http://schemas.microsoft.com/office/drawing/2014/main" id="{41B63093-EA17-82C7-0D4A-A7B69AE2DC78}"/>
              </a:ext>
            </a:extLst>
          </p:cNvPr>
          <p:cNvPicPr>
            <a:picLocks noChangeAspect="1"/>
          </p:cNvPicPr>
          <p:nvPr/>
        </p:nvPicPr>
        <p:blipFill>
          <a:blip r:embed="rId3"/>
          <a:stretch>
            <a:fillRect/>
          </a:stretch>
        </p:blipFill>
        <p:spPr>
          <a:xfrm>
            <a:off x="11047546" y="5837074"/>
            <a:ext cx="707973" cy="707973"/>
          </a:xfrm>
          <a:prstGeom prst="rect">
            <a:avLst/>
          </a:prstGeom>
        </p:spPr>
      </p:pic>
    </p:spTree>
    <p:extLst>
      <p:ext uri="{BB962C8B-B14F-4D97-AF65-F5344CB8AC3E}">
        <p14:creationId xmlns:p14="http://schemas.microsoft.com/office/powerpoint/2010/main" val="2112068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E611751-2D7D-164C-893B-047E591D657B}"/>
              </a:ext>
            </a:extLst>
          </p:cNvPr>
          <p:cNvPicPr>
            <a:picLocks noChangeAspect="1"/>
          </p:cNvPicPr>
          <p:nvPr/>
        </p:nvPicPr>
        <p:blipFill rotWithShape="1">
          <a:blip r:embed="rId3">
            <a:extLst>
              <a:ext uri="{28A0092B-C50C-407E-A947-70E740481C1C}">
                <a14:useLocalDpi xmlns:a14="http://schemas.microsoft.com/office/drawing/2010/main" val="0"/>
              </a:ext>
            </a:extLst>
          </a:blip>
          <a:srcRect l="1170" t="11798" r="1170" b="8567"/>
          <a:stretch/>
        </p:blipFill>
        <p:spPr>
          <a:xfrm>
            <a:off x="-1" y="-1"/>
            <a:ext cx="12192001" cy="6858001"/>
          </a:xfrm>
          <a:prstGeom prst="rect">
            <a:avLst/>
          </a:prstGeom>
        </p:spPr>
      </p:pic>
      <p:sp>
        <p:nvSpPr>
          <p:cNvPr id="5" name="Rektangel 4">
            <a:extLst>
              <a:ext uri="{FF2B5EF4-FFF2-40B4-BE49-F238E27FC236}">
                <a16:creationId xmlns:a16="http://schemas.microsoft.com/office/drawing/2014/main" id="{EC02F9D1-E577-4540-AE84-9B5128FD8977}"/>
              </a:ext>
            </a:extLst>
          </p:cNvPr>
          <p:cNvSpPr/>
          <p:nvPr/>
        </p:nvSpPr>
        <p:spPr>
          <a:xfrm>
            <a:off x="-1" y="0"/>
            <a:ext cx="12192000" cy="6858001"/>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2410658C-F863-D145-A1FA-7061568D850B}"/>
              </a:ext>
            </a:extLst>
          </p:cNvPr>
          <p:cNvPicPr>
            <a:picLocks noChangeAspect="1"/>
          </p:cNvPicPr>
          <p:nvPr/>
        </p:nvPicPr>
        <p:blipFill>
          <a:blip r:embed="rId4"/>
          <a:stretch>
            <a:fillRect/>
          </a:stretch>
        </p:blipFill>
        <p:spPr>
          <a:xfrm>
            <a:off x="1898357" y="1293108"/>
            <a:ext cx="8395283" cy="3987140"/>
          </a:xfrm>
          <a:prstGeom prst="rect">
            <a:avLst/>
          </a:prstGeom>
        </p:spPr>
      </p:pic>
      <p:sp>
        <p:nvSpPr>
          <p:cNvPr id="2" name="Tittel 1">
            <a:extLst>
              <a:ext uri="{FF2B5EF4-FFF2-40B4-BE49-F238E27FC236}">
                <a16:creationId xmlns:a16="http://schemas.microsoft.com/office/drawing/2014/main" id="{3C043FDB-E3C3-D24A-9FDE-7CDAC7598FA5}"/>
              </a:ext>
            </a:extLst>
          </p:cNvPr>
          <p:cNvSpPr>
            <a:spLocks noGrp="1"/>
          </p:cNvSpPr>
          <p:nvPr>
            <p:ph type="ctrTitle"/>
          </p:nvPr>
        </p:nvSpPr>
        <p:spPr>
          <a:xfrm>
            <a:off x="2150110" y="1643602"/>
            <a:ext cx="7891780" cy="2680856"/>
          </a:xfrm>
          <a:noFill/>
        </p:spPr>
        <p:txBody>
          <a:bodyPr>
            <a:normAutofit fontScale="90000"/>
          </a:bodyPr>
          <a:lstStyle/>
          <a:p>
            <a:r>
              <a:rPr lang="nb-NO">
                <a:solidFill>
                  <a:schemeClr val="bg1"/>
                </a:solidFill>
              </a:rPr>
              <a:t>HUMAN RIGHTS DIALOGUE</a:t>
            </a:r>
          </a:p>
        </p:txBody>
      </p:sp>
      <p:sp>
        <p:nvSpPr>
          <p:cNvPr id="3" name="Undertittel 2">
            <a:extLst>
              <a:ext uri="{FF2B5EF4-FFF2-40B4-BE49-F238E27FC236}">
                <a16:creationId xmlns:a16="http://schemas.microsoft.com/office/drawing/2014/main" id="{33649D28-6CCD-1444-A609-419994D69C01}"/>
              </a:ext>
            </a:extLst>
          </p:cNvPr>
          <p:cNvSpPr>
            <a:spLocks noGrp="1"/>
          </p:cNvSpPr>
          <p:nvPr>
            <p:ph type="subTitle" idx="1"/>
          </p:nvPr>
        </p:nvSpPr>
        <p:spPr>
          <a:xfrm>
            <a:off x="2917699" y="5017126"/>
            <a:ext cx="4105401" cy="654471"/>
          </a:xfrm>
        </p:spPr>
        <p:txBody>
          <a:bodyPr/>
          <a:lstStyle/>
          <a:p>
            <a:pPr algn="l">
              <a:lnSpc>
                <a:spcPct val="110000"/>
              </a:lnSpc>
              <a:spcBef>
                <a:spcPts val="0"/>
              </a:spcBef>
            </a:pPr>
            <a:r>
              <a:rPr lang="nb-NO" sz="1600" b="1">
                <a:solidFill>
                  <a:schemeClr val="bg1"/>
                </a:solidFill>
                <a:latin typeface="Arial Narrow" panose="020B0604020202020204" pitchFamily="34" charset="0"/>
                <a:cs typeface="Arial Narrow" panose="020B0604020202020204" pitchFamily="34" charset="0"/>
              </a:rPr>
              <a:t>MENNESKERETTIGHETER KNYTTET TIL RASISME OG DISKRIMINERING</a:t>
            </a:r>
          </a:p>
          <a:p>
            <a:pPr algn="l">
              <a:lnSpc>
                <a:spcPct val="110000"/>
              </a:lnSpc>
              <a:spcBef>
                <a:spcPts val="0"/>
              </a:spcBef>
            </a:pPr>
            <a:endParaRPr lang="nb-NO" sz="1600" b="1">
              <a:solidFill>
                <a:schemeClr val="bg1"/>
              </a:solidFill>
              <a:latin typeface="Arial Narrow" panose="020B0604020202020204" pitchFamily="34" charset="0"/>
              <a:cs typeface="Arial Narrow" panose="020B0604020202020204" pitchFamily="34" charset="0"/>
            </a:endParaRPr>
          </a:p>
        </p:txBody>
      </p:sp>
      <p:sp>
        <p:nvSpPr>
          <p:cNvPr id="4" name="Rektangel 3">
            <a:extLst>
              <a:ext uri="{FF2B5EF4-FFF2-40B4-BE49-F238E27FC236}">
                <a16:creationId xmlns:a16="http://schemas.microsoft.com/office/drawing/2014/main" id="{4BDE5307-E05F-044A-A694-6A3C2F7D100C}"/>
              </a:ext>
            </a:extLst>
          </p:cNvPr>
          <p:cNvSpPr/>
          <p:nvPr/>
        </p:nvSpPr>
        <p:spPr>
          <a:xfrm>
            <a:off x="1898357" y="5095462"/>
            <a:ext cx="879642" cy="446276"/>
          </a:xfrm>
          <a:prstGeom prst="rect">
            <a:avLst/>
          </a:prstGeom>
          <a:solidFill>
            <a:schemeClr val="bg1"/>
          </a:solidFill>
        </p:spPr>
        <p:txBody>
          <a:bodyPr wrap="square">
            <a:spAutoFit/>
          </a:bodyPr>
          <a:lstStyle/>
          <a:p>
            <a:r>
              <a:rPr lang="nb-NO" sz="2300" b="1">
                <a:latin typeface="Arial Narrow" panose="020B0604020202020204" pitchFamily="34" charset="0"/>
                <a:cs typeface="Arial Narrow" panose="020B0604020202020204" pitchFamily="34" charset="0"/>
              </a:rPr>
              <a:t>TEMA</a:t>
            </a:r>
          </a:p>
        </p:txBody>
      </p:sp>
    </p:spTree>
    <p:extLst>
      <p:ext uri="{BB962C8B-B14F-4D97-AF65-F5344CB8AC3E}">
        <p14:creationId xmlns:p14="http://schemas.microsoft.com/office/powerpoint/2010/main" val="4115904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B52B753E-4186-BB4E-A126-D752A2EE8285}"/>
              </a:ext>
            </a:extLst>
          </p:cNvPr>
          <p:cNvPicPr>
            <a:picLocks noChangeAspect="1"/>
          </p:cNvPicPr>
          <p:nvPr/>
        </p:nvPicPr>
        <p:blipFill>
          <a:blip r:embed="rId3"/>
          <a:stretch>
            <a:fillRect/>
          </a:stretch>
        </p:blipFill>
        <p:spPr>
          <a:xfrm>
            <a:off x="6955660" y="2336891"/>
            <a:ext cx="3374312" cy="2452465"/>
          </a:xfrm>
          <a:prstGeom prst="rect">
            <a:avLst/>
          </a:prstGeom>
        </p:spPr>
      </p:pic>
      <p:sp>
        <p:nvSpPr>
          <p:cNvPr id="8" name="Tittel 5">
            <a:extLst>
              <a:ext uri="{FF2B5EF4-FFF2-40B4-BE49-F238E27FC236}">
                <a16:creationId xmlns:a16="http://schemas.microsoft.com/office/drawing/2014/main" id="{5F5C626F-246A-DA44-9031-DE3C9E53F6A6}"/>
              </a:ext>
            </a:extLst>
          </p:cNvPr>
          <p:cNvSpPr txBox="1">
            <a:spLocks/>
          </p:cNvSpPr>
          <p:nvPr/>
        </p:nvSpPr>
        <p:spPr>
          <a:xfrm>
            <a:off x="4693564" y="1213200"/>
            <a:ext cx="2804872"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RETT OG GALT</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844800" y="5474482"/>
            <a:ext cx="6502400" cy="604255"/>
          </a:xfrm>
        </p:spPr>
        <p:txBody>
          <a:bodyPr vert="horz" lIns="91440" tIns="45720" rIns="91440" bIns="45720" rtlCol="0" anchor="t">
            <a:noAutofit/>
          </a:bodyPr>
          <a:lstStyle/>
          <a:p>
            <a:pPr algn="ctr">
              <a:buNone/>
            </a:pPr>
            <a:r>
              <a:rPr lang="nb-NO" sz="2400" b="1">
                <a:solidFill>
                  <a:schemeClr val="tx1"/>
                </a:solidFill>
                <a:latin typeface="Arial"/>
                <a:cs typeface="Arial"/>
              </a:rPr>
              <a:t>Hvordan tolker du disse spørsmålene?</a:t>
            </a:r>
            <a:endParaRPr lang="nb-NO" sz="2400">
              <a:solidFill>
                <a:schemeClr val="tx1"/>
              </a:solidFill>
              <a:latin typeface="Arial"/>
              <a:cs typeface="Arial"/>
            </a:endParaRPr>
          </a:p>
          <a:p>
            <a:pPr marL="0" indent="0" algn="ctr">
              <a:lnSpc>
                <a:spcPct val="100000"/>
              </a:lnSpc>
              <a:buNone/>
            </a:pPr>
            <a:endParaRPr lang="nb-NO" sz="1800" b="1">
              <a:solidFill>
                <a:schemeClr val="tx1"/>
              </a:solidFill>
            </a:endParaRPr>
          </a:p>
        </p:txBody>
      </p:sp>
      <p:sp>
        <p:nvSpPr>
          <p:cNvPr id="5" name="Rektangel 4">
            <a:extLst>
              <a:ext uri="{FF2B5EF4-FFF2-40B4-BE49-F238E27FC236}">
                <a16:creationId xmlns:a16="http://schemas.microsoft.com/office/drawing/2014/main" id="{87B7F1D9-7DFD-D844-93BC-61EA3CC714D9}"/>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pic>
        <p:nvPicPr>
          <p:cNvPr id="3" name="Bilde 2">
            <a:extLst>
              <a:ext uri="{FF2B5EF4-FFF2-40B4-BE49-F238E27FC236}">
                <a16:creationId xmlns:a16="http://schemas.microsoft.com/office/drawing/2014/main" id="{CAA38242-F459-8F47-A7A4-2AB252C05DB3}"/>
              </a:ext>
            </a:extLst>
          </p:cNvPr>
          <p:cNvPicPr>
            <a:picLocks noChangeAspect="1"/>
          </p:cNvPicPr>
          <p:nvPr/>
        </p:nvPicPr>
        <p:blipFill>
          <a:blip r:embed="rId3"/>
          <a:stretch>
            <a:fillRect/>
          </a:stretch>
        </p:blipFill>
        <p:spPr>
          <a:xfrm>
            <a:off x="2360951" y="1700368"/>
            <a:ext cx="2450327" cy="1780907"/>
          </a:xfrm>
          <a:prstGeom prst="rect">
            <a:avLst/>
          </a:prstGeom>
        </p:spPr>
      </p:pic>
      <p:sp>
        <p:nvSpPr>
          <p:cNvPr id="11" name="Plassholder for innhold 2">
            <a:extLst>
              <a:ext uri="{FF2B5EF4-FFF2-40B4-BE49-F238E27FC236}">
                <a16:creationId xmlns:a16="http://schemas.microsoft.com/office/drawing/2014/main" id="{B51BDA72-9C6F-F04D-83DB-05818BACA73C}"/>
              </a:ext>
            </a:extLst>
          </p:cNvPr>
          <p:cNvSpPr txBox="1">
            <a:spLocks/>
          </p:cNvSpPr>
          <p:nvPr/>
        </p:nvSpPr>
        <p:spPr>
          <a:xfrm>
            <a:off x="7462688" y="2724126"/>
            <a:ext cx="2360256" cy="1015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a:solidFill>
                  <a:schemeClr val="tx1"/>
                </a:solidFill>
              </a:rPr>
              <a:t>«Er det familien din som tvinger deg til å gå med hijab?»</a:t>
            </a:r>
          </a:p>
        </p:txBody>
      </p:sp>
      <p:sp>
        <p:nvSpPr>
          <p:cNvPr id="12" name="Plassholder for innhold 2">
            <a:extLst>
              <a:ext uri="{FF2B5EF4-FFF2-40B4-BE49-F238E27FC236}">
                <a16:creationId xmlns:a16="http://schemas.microsoft.com/office/drawing/2014/main" id="{5EEFCF4F-8575-1A48-A66F-77E98C124709}"/>
              </a:ext>
            </a:extLst>
          </p:cNvPr>
          <p:cNvSpPr txBox="1">
            <a:spLocks/>
          </p:cNvSpPr>
          <p:nvPr/>
        </p:nvSpPr>
        <p:spPr>
          <a:xfrm>
            <a:off x="2654578" y="1994822"/>
            <a:ext cx="1863072" cy="684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a:solidFill>
                  <a:schemeClr val="tx1"/>
                </a:solidFill>
              </a:rPr>
              <a:t>«</a:t>
            </a:r>
            <a:r>
              <a:rPr lang="nb-NO" sz="2400">
                <a:solidFill>
                  <a:schemeClr val="tx1"/>
                </a:solidFill>
              </a:rPr>
              <a:t>Hvor er du fra, egentlig</a:t>
            </a:r>
            <a:r>
              <a:rPr lang="nb-NO" sz="2000">
                <a:solidFill>
                  <a:schemeClr val="tx1"/>
                </a:solidFill>
              </a:rPr>
              <a:t>?»</a:t>
            </a:r>
          </a:p>
        </p:txBody>
      </p:sp>
      <p:pic>
        <p:nvPicPr>
          <p:cNvPr id="4" name="Bilde 3">
            <a:extLst>
              <a:ext uri="{FF2B5EF4-FFF2-40B4-BE49-F238E27FC236}">
                <a16:creationId xmlns:a16="http://schemas.microsoft.com/office/drawing/2014/main" id="{B6D50A60-0830-814E-82EF-027DC1AE2E6F}"/>
              </a:ext>
            </a:extLst>
          </p:cNvPr>
          <p:cNvPicPr>
            <a:picLocks noChangeAspect="1"/>
          </p:cNvPicPr>
          <p:nvPr/>
        </p:nvPicPr>
        <p:blipFill>
          <a:blip r:embed="rId4"/>
          <a:stretch>
            <a:fillRect/>
          </a:stretch>
        </p:blipFill>
        <p:spPr>
          <a:xfrm>
            <a:off x="4022012" y="3210544"/>
            <a:ext cx="2749139" cy="1998087"/>
          </a:xfrm>
          <a:prstGeom prst="rect">
            <a:avLst/>
          </a:prstGeom>
        </p:spPr>
      </p:pic>
      <p:sp>
        <p:nvSpPr>
          <p:cNvPr id="14" name="Plassholder for innhold 2">
            <a:extLst>
              <a:ext uri="{FF2B5EF4-FFF2-40B4-BE49-F238E27FC236}">
                <a16:creationId xmlns:a16="http://schemas.microsoft.com/office/drawing/2014/main" id="{49ABFFF5-A358-C143-B25E-D019DD4EBE66}"/>
              </a:ext>
            </a:extLst>
          </p:cNvPr>
          <p:cNvSpPr txBox="1">
            <a:spLocks/>
          </p:cNvSpPr>
          <p:nvPr/>
        </p:nvSpPr>
        <p:spPr>
          <a:xfrm>
            <a:off x="4367878" y="3621389"/>
            <a:ext cx="2057405" cy="669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a:solidFill>
                  <a:schemeClr val="tx1"/>
                </a:solidFill>
              </a:rPr>
              <a:t>«Kan jeg få ta på håret ditt?»</a:t>
            </a:r>
          </a:p>
        </p:txBody>
      </p:sp>
      <p:pic>
        <p:nvPicPr>
          <p:cNvPr id="2" name="Bilde 1" descr="Et bilde som inneholder mørk, natthimmel&#10;&#10;Automatisk generert beskrivelse">
            <a:extLst>
              <a:ext uri="{FF2B5EF4-FFF2-40B4-BE49-F238E27FC236}">
                <a16:creationId xmlns:a16="http://schemas.microsoft.com/office/drawing/2014/main" id="{8B8F470D-2E2C-6851-5441-5E70B13A9B96}"/>
              </a:ext>
            </a:extLst>
          </p:cNvPr>
          <p:cNvPicPr>
            <a:picLocks noChangeAspect="1"/>
          </p:cNvPicPr>
          <p:nvPr/>
        </p:nvPicPr>
        <p:blipFill>
          <a:blip r:embed="rId5"/>
          <a:stretch>
            <a:fillRect/>
          </a:stretch>
        </p:blipFill>
        <p:spPr>
          <a:xfrm>
            <a:off x="10929391" y="5790114"/>
            <a:ext cx="944285" cy="786904"/>
          </a:xfrm>
          <a:prstGeom prst="rect">
            <a:avLst/>
          </a:prstGeom>
        </p:spPr>
      </p:pic>
    </p:spTree>
    <p:extLst>
      <p:ext uri="{BB962C8B-B14F-4D97-AF65-F5344CB8AC3E}">
        <p14:creationId xmlns:p14="http://schemas.microsoft.com/office/powerpoint/2010/main" val="1427900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5">
            <a:extLst>
              <a:ext uri="{FF2B5EF4-FFF2-40B4-BE49-F238E27FC236}">
                <a16:creationId xmlns:a16="http://schemas.microsoft.com/office/drawing/2014/main" id="{5F5C626F-246A-DA44-9031-DE3C9E53F6A6}"/>
              </a:ext>
            </a:extLst>
          </p:cNvPr>
          <p:cNvSpPr txBox="1">
            <a:spLocks/>
          </p:cNvSpPr>
          <p:nvPr/>
        </p:nvSpPr>
        <p:spPr>
          <a:xfrm>
            <a:off x="5115038" y="1213200"/>
            <a:ext cx="1961925"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HAR DU...</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941663" y="2628000"/>
            <a:ext cx="4308675" cy="1122094"/>
          </a:xfrm>
        </p:spPr>
        <p:txBody>
          <a:bodyPr/>
          <a:lstStyle/>
          <a:p>
            <a:pPr marL="0" indent="0" algn="ctr">
              <a:lnSpc>
                <a:spcPct val="100000"/>
              </a:lnSpc>
              <a:buNone/>
            </a:pPr>
            <a:r>
              <a:rPr lang="nb-NO" sz="2400" b="1">
                <a:solidFill>
                  <a:schemeClr val="tx1"/>
                </a:solidFill>
                <a:latin typeface="+mn-lt"/>
              </a:rPr>
              <a:t> opplevd rasisme eller diskriminering, eller vært vitne til at andre er blitt utsatt for det?</a:t>
            </a:r>
            <a:endParaRPr lang="nb-NO" sz="2400">
              <a:solidFill>
                <a:schemeClr val="tx1"/>
              </a:solidFill>
              <a:latin typeface="+mn-lt"/>
            </a:endParaRPr>
          </a:p>
          <a:p>
            <a:pPr marL="0" indent="0" algn="ctr">
              <a:lnSpc>
                <a:spcPct val="100000"/>
              </a:lnSpc>
              <a:buNone/>
            </a:pPr>
            <a:endParaRPr lang="nb-NO">
              <a:solidFill>
                <a:schemeClr val="tx1"/>
              </a:solidFill>
            </a:endParaRPr>
          </a:p>
        </p:txBody>
      </p:sp>
      <p:sp>
        <p:nvSpPr>
          <p:cNvPr id="5" name="Rektangel 4">
            <a:extLst>
              <a:ext uri="{FF2B5EF4-FFF2-40B4-BE49-F238E27FC236}">
                <a16:creationId xmlns:a16="http://schemas.microsoft.com/office/drawing/2014/main" id="{F7B329EE-0E71-E541-B4EF-D6BCC46D14B6}"/>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Tree>
    <p:extLst>
      <p:ext uri="{BB962C8B-B14F-4D97-AF65-F5344CB8AC3E}">
        <p14:creationId xmlns:p14="http://schemas.microsoft.com/office/powerpoint/2010/main" val="3235003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490158" y="2099015"/>
            <a:ext cx="5265528" cy="1991075"/>
          </a:xfrm>
        </p:spPr>
        <p:txBody>
          <a:bodyPr/>
          <a:lstStyle/>
          <a:p>
            <a:pPr marL="0" indent="0" algn="ctr">
              <a:lnSpc>
                <a:spcPct val="100000"/>
              </a:lnSpc>
              <a:buNone/>
            </a:pPr>
            <a:r>
              <a:rPr lang="nb-NO" sz="2400">
                <a:solidFill>
                  <a:schemeClr val="tx1"/>
                </a:solidFill>
              </a:rPr>
              <a:t>Rasisme er i smal betydning oppfatninger, holdninger eller handlinger som deler mennesker inn i kategorier basert på deres (antatte) etniske bakgrunn, hvor noen hevdes å være mer verdifull enn andre.</a:t>
            </a:r>
            <a:endParaRPr lang="nb-NO" sz="2400" b="1">
              <a:solidFill>
                <a:schemeClr val="tx1"/>
              </a:solidFill>
            </a:endParaRPr>
          </a:p>
        </p:txBody>
      </p:sp>
      <p:sp>
        <p:nvSpPr>
          <p:cNvPr id="5" name="Rektangel 4">
            <a:extLst>
              <a:ext uri="{FF2B5EF4-FFF2-40B4-BE49-F238E27FC236}">
                <a16:creationId xmlns:a16="http://schemas.microsoft.com/office/drawing/2014/main" id="{D28C836C-A490-EF46-91A3-4DC326BB01FE}"/>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pic>
        <p:nvPicPr>
          <p:cNvPr id="2" name="Bilde 1">
            <a:extLst>
              <a:ext uri="{FF2B5EF4-FFF2-40B4-BE49-F238E27FC236}">
                <a16:creationId xmlns:a16="http://schemas.microsoft.com/office/drawing/2014/main" id="{F5371AE1-8E7B-7D45-9C4A-4E7E7EC2B2A1}"/>
              </a:ext>
            </a:extLst>
          </p:cNvPr>
          <p:cNvPicPr>
            <a:picLocks noChangeAspect="1"/>
          </p:cNvPicPr>
          <p:nvPr/>
        </p:nvPicPr>
        <p:blipFill>
          <a:blip r:embed="rId3"/>
          <a:stretch>
            <a:fillRect/>
          </a:stretch>
        </p:blipFill>
        <p:spPr>
          <a:xfrm>
            <a:off x="1262610" y="3094553"/>
            <a:ext cx="1667217" cy="3293268"/>
          </a:xfrm>
          <a:prstGeom prst="rect">
            <a:avLst/>
          </a:prstGeom>
        </p:spPr>
      </p:pic>
      <p:sp>
        <p:nvSpPr>
          <p:cNvPr id="3" name="Rektangel 2">
            <a:extLst>
              <a:ext uri="{FF2B5EF4-FFF2-40B4-BE49-F238E27FC236}">
                <a16:creationId xmlns:a16="http://schemas.microsoft.com/office/drawing/2014/main" id="{66553FFC-08A3-84E8-D31D-466D9592C4B1}"/>
              </a:ext>
            </a:extLst>
          </p:cNvPr>
          <p:cNvSpPr/>
          <p:nvPr/>
        </p:nvSpPr>
        <p:spPr>
          <a:xfrm>
            <a:off x="3644903" y="4885012"/>
            <a:ext cx="5211684" cy="461665"/>
          </a:xfrm>
          <a:prstGeom prst="rect">
            <a:avLst/>
          </a:prstGeom>
        </p:spPr>
        <p:txBody>
          <a:bodyPr wrap="none">
            <a:spAutoFit/>
          </a:bodyPr>
          <a:lstStyle/>
          <a:p>
            <a:pPr algn="ctr"/>
            <a:r>
              <a:rPr lang="nb-NO" sz="2400" b="1"/>
              <a:t>Hva legger du i begrepet rasisme?</a:t>
            </a:r>
          </a:p>
        </p:txBody>
      </p:sp>
      <p:sp>
        <p:nvSpPr>
          <p:cNvPr id="15" name="Rektangel 14">
            <a:extLst>
              <a:ext uri="{FF2B5EF4-FFF2-40B4-BE49-F238E27FC236}">
                <a16:creationId xmlns:a16="http://schemas.microsoft.com/office/drawing/2014/main" id="{E8826612-1B2F-CEF8-8D9D-6833FF69DDCA}"/>
              </a:ext>
            </a:extLst>
          </p:cNvPr>
          <p:cNvSpPr/>
          <p:nvPr/>
        </p:nvSpPr>
        <p:spPr>
          <a:xfrm>
            <a:off x="5680662" y="6141600"/>
            <a:ext cx="830677" cy="246221"/>
          </a:xfrm>
          <a:prstGeom prst="rect">
            <a:avLst/>
          </a:prstGeom>
        </p:spPr>
        <p:txBody>
          <a:bodyPr wrap="none">
            <a:spAutoFit/>
          </a:bodyPr>
          <a:lstStyle/>
          <a:p>
            <a:pPr algn="ctr"/>
            <a:r>
              <a:rPr lang="nb-NO" sz="1000" i="1">
                <a:cs typeface="Arial"/>
              </a:rPr>
              <a:t>@ snl 2020</a:t>
            </a:r>
          </a:p>
        </p:txBody>
      </p:sp>
      <p:sp>
        <p:nvSpPr>
          <p:cNvPr id="16" name="Tittel 5">
            <a:extLst>
              <a:ext uri="{FF2B5EF4-FFF2-40B4-BE49-F238E27FC236}">
                <a16:creationId xmlns:a16="http://schemas.microsoft.com/office/drawing/2014/main" id="{DEFD7DEF-05E5-7F8D-D72D-AD9EC29C1B36}"/>
              </a:ext>
            </a:extLst>
          </p:cNvPr>
          <p:cNvSpPr txBox="1">
            <a:spLocks/>
          </p:cNvSpPr>
          <p:nvPr/>
        </p:nvSpPr>
        <p:spPr>
          <a:xfrm>
            <a:off x="5394782" y="1213200"/>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FAKTA</a:t>
            </a:r>
          </a:p>
        </p:txBody>
      </p:sp>
      <p:pic>
        <p:nvPicPr>
          <p:cNvPr id="4" name="Bilde 3" descr="Et bilde som inneholder mørk, natthimmel&#10;&#10;Automatisk generert beskrivelse">
            <a:extLst>
              <a:ext uri="{FF2B5EF4-FFF2-40B4-BE49-F238E27FC236}">
                <a16:creationId xmlns:a16="http://schemas.microsoft.com/office/drawing/2014/main" id="{7D01548A-880A-7DEB-9CF4-98907E5CFF1D}"/>
              </a:ext>
            </a:extLst>
          </p:cNvPr>
          <p:cNvPicPr>
            <a:picLocks noChangeAspect="1"/>
          </p:cNvPicPr>
          <p:nvPr/>
        </p:nvPicPr>
        <p:blipFill>
          <a:blip r:embed="rId4"/>
          <a:stretch>
            <a:fillRect/>
          </a:stretch>
        </p:blipFill>
        <p:spPr>
          <a:xfrm>
            <a:off x="10929391" y="5790114"/>
            <a:ext cx="944285" cy="786904"/>
          </a:xfrm>
          <a:prstGeom prst="rect">
            <a:avLst/>
          </a:prstGeom>
        </p:spPr>
      </p:pic>
    </p:spTree>
    <p:extLst>
      <p:ext uri="{BB962C8B-B14F-4D97-AF65-F5344CB8AC3E}">
        <p14:creationId xmlns:p14="http://schemas.microsoft.com/office/powerpoint/2010/main" val="2641627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68563F8D-DF2C-D54D-89A6-B64E764B056B}"/>
              </a:ext>
            </a:extLst>
          </p:cNvPr>
          <p:cNvSpPr/>
          <p:nvPr/>
        </p:nvSpPr>
        <p:spPr>
          <a:xfrm>
            <a:off x="5680662" y="6141600"/>
            <a:ext cx="830677" cy="246221"/>
          </a:xfrm>
          <a:prstGeom prst="rect">
            <a:avLst/>
          </a:prstGeom>
        </p:spPr>
        <p:txBody>
          <a:bodyPr wrap="none">
            <a:spAutoFit/>
          </a:bodyPr>
          <a:lstStyle/>
          <a:p>
            <a:pPr algn="ctr"/>
            <a:r>
              <a:rPr lang="nb-NO" sz="1000" i="1">
                <a:cs typeface="Arial"/>
              </a:rPr>
              <a:t>@ snl 2020</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288748" y="2283036"/>
            <a:ext cx="5614503" cy="1470025"/>
          </a:xfrm>
        </p:spPr>
        <p:txBody>
          <a:bodyPr/>
          <a:lstStyle/>
          <a:p>
            <a:pPr marL="0" indent="0" algn="ctr">
              <a:lnSpc>
                <a:spcPct val="100000"/>
              </a:lnSpc>
              <a:buNone/>
            </a:pPr>
            <a:r>
              <a:rPr lang="nb-NO" sz="2400">
                <a:solidFill>
                  <a:schemeClr val="tx1"/>
                </a:solidFill>
              </a:rPr>
              <a:t>Diskriminering betyr å behandle noen mindre gunstig enn andre. Individer kan bli diskriminert på grunnlag av deres kjønnsidentitet, seksuell orientering, religion, etnisitet eller </a:t>
            </a:r>
            <a:br>
              <a:rPr lang="nb-NO" sz="2400">
                <a:solidFill>
                  <a:schemeClr val="tx1"/>
                </a:solidFill>
              </a:rPr>
            </a:br>
            <a:r>
              <a:rPr lang="nb-NO" sz="2400">
                <a:solidFill>
                  <a:schemeClr val="tx1"/>
                </a:solidFill>
              </a:rPr>
              <a:t>nedsatt funksjonsevne.</a:t>
            </a:r>
          </a:p>
        </p:txBody>
      </p:sp>
      <p:sp>
        <p:nvSpPr>
          <p:cNvPr id="6" name="Rektangel 5">
            <a:extLst>
              <a:ext uri="{FF2B5EF4-FFF2-40B4-BE49-F238E27FC236}">
                <a16:creationId xmlns:a16="http://schemas.microsoft.com/office/drawing/2014/main" id="{AF023D36-0EB5-3B42-B195-9E72FBC87852}"/>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pic>
        <p:nvPicPr>
          <p:cNvPr id="2" name="Bilde 1">
            <a:extLst>
              <a:ext uri="{FF2B5EF4-FFF2-40B4-BE49-F238E27FC236}">
                <a16:creationId xmlns:a16="http://schemas.microsoft.com/office/drawing/2014/main" id="{08FA7C47-37E3-6C4F-8D6E-7741FAF42D67}"/>
              </a:ext>
            </a:extLst>
          </p:cNvPr>
          <p:cNvPicPr>
            <a:picLocks noChangeAspect="1"/>
          </p:cNvPicPr>
          <p:nvPr/>
        </p:nvPicPr>
        <p:blipFill>
          <a:blip r:embed="rId3"/>
          <a:stretch>
            <a:fillRect/>
          </a:stretch>
        </p:blipFill>
        <p:spPr>
          <a:xfrm>
            <a:off x="670771" y="3856548"/>
            <a:ext cx="2043683" cy="1714500"/>
          </a:xfrm>
          <a:prstGeom prst="rect">
            <a:avLst/>
          </a:prstGeom>
        </p:spPr>
      </p:pic>
      <p:sp>
        <p:nvSpPr>
          <p:cNvPr id="12" name="Tittel 5">
            <a:extLst>
              <a:ext uri="{FF2B5EF4-FFF2-40B4-BE49-F238E27FC236}">
                <a16:creationId xmlns:a16="http://schemas.microsoft.com/office/drawing/2014/main" id="{FA56CD88-899D-51A1-906B-8822B1E2B0DA}"/>
              </a:ext>
            </a:extLst>
          </p:cNvPr>
          <p:cNvSpPr txBox="1">
            <a:spLocks/>
          </p:cNvSpPr>
          <p:nvPr/>
        </p:nvSpPr>
        <p:spPr>
          <a:xfrm>
            <a:off x="5394782" y="1213200"/>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FAKTA</a:t>
            </a:r>
          </a:p>
        </p:txBody>
      </p:sp>
      <p:sp>
        <p:nvSpPr>
          <p:cNvPr id="3" name="Rektangel 2">
            <a:extLst>
              <a:ext uri="{FF2B5EF4-FFF2-40B4-BE49-F238E27FC236}">
                <a16:creationId xmlns:a16="http://schemas.microsoft.com/office/drawing/2014/main" id="{8E0B502B-4370-EF32-878E-EB39B6A87366}"/>
              </a:ext>
            </a:extLst>
          </p:cNvPr>
          <p:cNvSpPr/>
          <p:nvPr/>
        </p:nvSpPr>
        <p:spPr>
          <a:xfrm>
            <a:off x="3013265" y="5143500"/>
            <a:ext cx="6165470" cy="461665"/>
          </a:xfrm>
          <a:prstGeom prst="rect">
            <a:avLst/>
          </a:prstGeom>
        </p:spPr>
        <p:txBody>
          <a:bodyPr wrap="none">
            <a:spAutoFit/>
          </a:bodyPr>
          <a:lstStyle/>
          <a:p>
            <a:pPr algn="ctr"/>
            <a:r>
              <a:rPr lang="nb-NO" sz="2400" b="1"/>
              <a:t>Hva legger du i begrepet diskriminering?</a:t>
            </a:r>
            <a:endParaRPr lang="nb-NO" sz="2400"/>
          </a:p>
        </p:txBody>
      </p:sp>
      <p:pic>
        <p:nvPicPr>
          <p:cNvPr id="5" name="Bilde 4" descr="Et bilde som inneholder natthimmel&#10;&#10;Automatisk generert beskrivelse">
            <a:extLst>
              <a:ext uri="{FF2B5EF4-FFF2-40B4-BE49-F238E27FC236}">
                <a16:creationId xmlns:a16="http://schemas.microsoft.com/office/drawing/2014/main" id="{191D8F97-1D89-85E6-3023-E6A03EB41D90}"/>
              </a:ext>
            </a:extLst>
          </p:cNvPr>
          <p:cNvPicPr>
            <a:picLocks noChangeAspect="1"/>
          </p:cNvPicPr>
          <p:nvPr/>
        </p:nvPicPr>
        <p:blipFill>
          <a:blip r:embed="rId4"/>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367108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603710" y="2628000"/>
            <a:ext cx="4984581" cy="1528403"/>
          </a:xfrm>
        </p:spPr>
        <p:txBody>
          <a:bodyPr vert="horz" lIns="91440" tIns="45720" rIns="91440" bIns="45720" rtlCol="0" anchor="t">
            <a:noAutofit/>
          </a:bodyPr>
          <a:lstStyle/>
          <a:p>
            <a:pPr algn="ctr">
              <a:buNone/>
            </a:pPr>
            <a:r>
              <a:rPr lang="nb-NO" sz="2400">
                <a:solidFill>
                  <a:schemeClr val="tx1"/>
                </a:solidFill>
                <a:latin typeface="Arial"/>
                <a:cs typeface="Arial"/>
              </a:rPr>
              <a:t>En fordom er en forutinntatt mening eller oppfatning som ikke er formet med kunnskap om det saken gjelder. Fordommen grunner seg ofte i fastlåste overbevisninger.</a:t>
            </a:r>
          </a:p>
        </p:txBody>
      </p:sp>
      <p:sp>
        <p:nvSpPr>
          <p:cNvPr id="6" name="Rektangel 5">
            <a:extLst>
              <a:ext uri="{FF2B5EF4-FFF2-40B4-BE49-F238E27FC236}">
                <a16:creationId xmlns:a16="http://schemas.microsoft.com/office/drawing/2014/main" id="{AF023D36-0EB5-3B42-B195-9E72FBC87852}"/>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4" name="Rektangel 3">
            <a:extLst>
              <a:ext uri="{FF2B5EF4-FFF2-40B4-BE49-F238E27FC236}">
                <a16:creationId xmlns:a16="http://schemas.microsoft.com/office/drawing/2014/main" id="{C5EDA795-4AD2-9480-0626-F4A0D99922BE}"/>
              </a:ext>
            </a:extLst>
          </p:cNvPr>
          <p:cNvSpPr/>
          <p:nvPr/>
        </p:nvSpPr>
        <p:spPr>
          <a:xfrm>
            <a:off x="3543057" y="4948946"/>
            <a:ext cx="5105885" cy="461665"/>
          </a:xfrm>
          <a:prstGeom prst="rect">
            <a:avLst/>
          </a:prstGeom>
        </p:spPr>
        <p:txBody>
          <a:bodyPr wrap="none">
            <a:spAutoFit/>
          </a:bodyPr>
          <a:lstStyle/>
          <a:p>
            <a:pPr algn="ctr"/>
            <a:r>
              <a:rPr lang="nb-NO" sz="2400" b="1">
                <a:cs typeface="Arial"/>
              </a:rPr>
              <a:t>Hva legger du i begrepet fordom?</a:t>
            </a:r>
            <a:endParaRPr lang="nb-NO" sz="2400">
              <a:cs typeface="Arial"/>
            </a:endParaRPr>
          </a:p>
        </p:txBody>
      </p:sp>
      <p:sp>
        <p:nvSpPr>
          <p:cNvPr id="14" name="Tittel 5">
            <a:extLst>
              <a:ext uri="{FF2B5EF4-FFF2-40B4-BE49-F238E27FC236}">
                <a16:creationId xmlns:a16="http://schemas.microsoft.com/office/drawing/2014/main" id="{D56B9826-8FB1-4276-F647-1C4CD31FAA68}"/>
              </a:ext>
            </a:extLst>
          </p:cNvPr>
          <p:cNvSpPr txBox="1">
            <a:spLocks/>
          </p:cNvSpPr>
          <p:nvPr/>
        </p:nvSpPr>
        <p:spPr>
          <a:xfrm>
            <a:off x="5394782" y="1213200"/>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FAKTA</a:t>
            </a:r>
          </a:p>
        </p:txBody>
      </p:sp>
      <p:sp>
        <p:nvSpPr>
          <p:cNvPr id="15" name="Rektangel 14">
            <a:extLst>
              <a:ext uri="{FF2B5EF4-FFF2-40B4-BE49-F238E27FC236}">
                <a16:creationId xmlns:a16="http://schemas.microsoft.com/office/drawing/2014/main" id="{108927BA-D5BE-013E-4D36-53C66C22E48A}"/>
              </a:ext>
            </a:extLst>
          </p:cNvPr>
          <p:cNvSpPr/>
          <p:nvPr/>
        </p:nvSpPr>
        <p:spPr>
          <a:xfrm>
            <a:off x="5680662" y="6141600"/>
            <a:ext cx="830677" cy="246221"/>
          </a:xfrm>
          <a:prstGeom prst="rect">
            <a:avLst/>
          </a:prstGeom>
        </p:spPr>
        <p:txBody>
          <a:bodyPr wrap="none">
            <a:spAutoFit/>
          </a:bodyPr>
          <a:lstStyle/>
          <a:p>
            <a:pPr algn="ctr"/>
            <a:r>
              <a:rPr lang="nb-NO" sz="1000" i="1">
                <a:cs typeface="Arial"/>
              </a:rPr>
              <a:t>@ snl 2022</a:t>
            </a:r>
          </a:p>
        </p:txBody>
      </p:sp>
      <p:pic>
        <p:nvPicPr>
          <p:cNvPr id="16" name="Bilde 15">
            <a:extLst>
              <a:ext uri="{FF2B5EF4-FFF2-40B4-BE49-F238E27FC236}">
                <a16:creationId xmlns:a16="http://schemas.microsoft.com/office/drawing/2014/main" id="{BDD6AA17-DFDB-028B-1333-8D5FCA0C95C0}"/>
              </a:ext>
            </a:extLst>
          </p:cNvPr>
          <p:cNvPicPr>
            <a:picLocks noChangeAspect="1"/>
          </p:cNvPicPr>
          <p:nvPr/>
        </p:nvPicPr>
        <p:blipFill>
          <a:blip r:embed="rId3"/>
          <a:stretch>
            <a:fillRect/>
          </a:stretch>
        </p:blipFill>
        <p:spPr>
          <a:xfrm>
            <a:off x="8588291" y="2603950"/>
            <a:ext cx="2416496" cy="2344996"/>
          </a:xfrm>
          <a:prstGeom prst="rect">
            <a:avLst/>
          </a:prstGeom>
        </p:spPr>
      </p:pic>
    </p:spTree>
    <p:extLst>
      <p:ext uri="{BB962C8B-B14F-4D97-AF65-F5344CB8AC3E}">
        <p14:creationId xmlns:p14="http://schemas.microsoft.com/office/powerpoint/2010/main" val="166624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374917" y="4702679"/>
            <a:ext cx="5285907" cy="747420"/>
          </a:xfrm>
        </p:spPr>
        <p:txBody>
          <a:bodyPr vert="horz" lIns="91440" tIns="45720" rIns="91440" bIns="45720" rtlCol="0" anchor="t">
            <a:noAutofit/>
          </a:bodyPr>
          <a:lstStyle/>
          <a:p>
            <a:pPr marL="0" indent="0" algn="ctr">
              <a:lnSpc>
                <a:spcPct val="100000"/>
              </a:lnSpc>
              <a:buNone/>
            </a:pPr>
            <a:r>
              <a:rPr lang="nb-NO" sz="2400" b="1">
                <a:solidFill>
                  <a:schemeClr val="tx1"/>
                </a:solidFill>
                <a:latin typeface="Arial"/>
                <a:cs typeface="Arial"/>
              </a:rPr>
              <a:t>Hva kan være en årsak til at noen ikke blir ansatt i stillinger de er kvalifisert til? </a:t>
            </a:r>
            <a:endParaRPr lang="nb-NO" sz="2400" b="1">
              <a:solidFill>
                <a:schemeClr val="tx1"/>
              </a:solidFill>
            </a:endParaRPr>
          </a:p>
        </p:txBody>
      </p:sp>
      <p:sp>
        <p:nvSpPr>
          <p:cNvPr id="6" name="Rektangel 5">
            <a:extLst>
              <a:ext uri="{FF2B5EF4-FFF2-40B4-BE49-F238E27FC236}">
                <a16:creationId xmlns:a16="http://schemas.microsoft.com/office/drawing/2014/main" id="{87329773-5CB3-3C47-9389-6CD226F81B5B}"/>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pic>
        <p:nvPicPr>
          <p:cNvPr id="2" name="Bilde 1">
            <a:extLst>
              <a:ext uri="{FF2B5EF4-FFF2-40B4-BE49-F238E27FC236}">
                <a16:creationId xmlns:a16="http://schemas.microsoft.com/office/drawing/2014/main" id="{137E9E03-5C7B-C743-A97E-3000570B209F}"/>
              </a:ext>
            </a:extLst>
          </p:cNvPr>
          <p:cNvPicPr>
            <a:picLocks noChangeAspect="1"/>
          </p:cNvPicPr>
          <p:nvPr/>
        </p:nvPicPr>
        <p:blipFill>
          <a:blip r:embed="rId3"/>
          <a:stretch>
            <a:fillRect/>
          </a:stretch>
        </p:blipFill>
        <p:spPr>
          <a:xfrm>
            <a:off x="8817084" y="4943475"/>
            <a:ext cx="2993131" cy="1914525"/>
          </a:xfrm>
          <a:prstGeom prst="rect">
            <a:avLst/>
          </a:prstGeom>
        </p:spPr>
      </p:pic>
      <p:sp>
        <p:nvSpPr>
          <p:cNvPr id="12" name="Tittel 5">
            <a:extLst>
              <a:ext uri="{FF2B5EF4-FFF2-40B4-BE49-F238E27FC236}">
                <a16:creationId xmlns:a16="http://schemas.microsoft.com/office/drawing/2014/main" id="{64CD6A2F-CB29-6F2D-7C30-533811AA3ACA}"/>
              </a:ext>
            </a:extLst>
          </p:cNvPr>
          <p:cNvSpPr txBox="1">
            <a:spLocks/>
          </p:cNvSpPr>
          <p:nvPr/>
        </p:nvSpPr>
        <p:spPr>
          <a:xfrm>
            <a:off x="5394782" y="1213200"/>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FAKTA</a:t>
            </a:r>
          </a:p>
        </p:txBody>
      </p:sp>
      <p:sp>
        <p:nvSpPr>
          <p:cNvPr id="3" name="Rektangel 2">
            <a:extLst>
              <a:ext uri="{FF2B5EF4-FFF2-40B4-BE49-F238E27FC236}">
                <a16:creationId xmlns:a16="http://schemas.microsoft.com/office/drawing/2014/main" id="{12849279-71E4-02E2-937E-98D33FF623E0}"/>
              </a:ext>
            </a:extLst>
          </p:cNvPr>
          <p:cNvSpPr/>
          <p:nvPr/>
        </p:nvSpPr>
        <p:spPr>
          <a:xfrm>
            <a:off x="2704768" y="2070478"/>
            <a:ext cx="6782463" cy="2308324"/>
          </a:xfrm>
          <a:prstGeom prst="rect">
            <a:avLst/>
          </a:prstGeom>
        </p:spPr>
        <p:txBody>
          <a:bodyPr wrap="square">
            <a:spAutoFit/>
          </a:bodyPr>
          <a:lstStyle/>
          <a:p>
            <a:pPr algn="ctr"/>
            <a:r>
              <a:rPr lang="nb-NO" sz="2400">
                <a:cs typeface="Arial"/>
              </a:rPr>
              <a:t>Forskjellsbehandling og diskriminering er et reelt problem på arbeidsmarkedet i Norge. Norske virksomheter ansetter stadig flere innvandrere fra EU-land, mens innvandrere fra Afrika og Asia kan ha vanskeligheter med å få en jobb som passer deres kvalifikasjoner. </a:t>
            </a:r>
          </a:p>
        </p:txBody>
      </p:sp>
      <p:sp>
        <p:nvSpPr>
          <p:cNvPr id="15" name="Rektangel 14">
            <a:extLst>
              <a:ext uri="{FF2B5EF4-FFF2-40B4-BE49-F238E27FC236}">
                <a16:creationId xmlns:a16="http://schemas.microsoft.com/office/drawing/2014/main" id="{AE84830D-BD58-1D5B-9519-5691794B1DCC}"/>
              </a:ext>
            </a:extLst>
          </p:cNvPr>
          <p:cNvSpPr/>
          <p:nvPr/>
        </p:nvSpPr>
        <p:spPr>
          <a:xfrm>
            <a:off x="5680662" y="6141600"/>
            <a:ext cx="830677" cy="246221"/>
          </a:xfrm>
          <a:prstGeom prst="rect">
            <a:avLst/>
          </a:prstGeom>
        </p:spPr>
        <p:txBody>
          <a:bodyPr wrap="none">
            <a:spAutoFit/>
          </a:bodyPr>
          <a:lstStyle/>
          <a:p>
            <a:pPr algn="ctr"/>
            <a:r>
              <a:rPr lang="nb-NO" sz="1000" i="1">
                <a:cs typeface="Arial"/>
              </a:rPr>
              <a:t>@ snl 2018</a:t>
            </a:r>
          </a:p>
        </p:txBody>
      </p:sp>
    </p:spTree>
    <p:extLst>
      <p:ext uri="{BB962C8B-B14F-4D97-AF65-F5344CB8AC3E}">
        <p14:creationId xmlns:p14="http://schemas.microsoft.com/office/powerpoint/2010/main" val="4014327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CE69A91B-63E2-AABC-1E95-194DFD9CB3FF}"/>
              </a:ext>
            </a:extLst>
          </p:cNvPr>
          <p:cNvSpPr/>
          <p:nvPr/>
        </p:nvSpPr>
        <p:spPr>
          <a:xfrm>
            <a:off x="5680662" y="6141600"/>
            <a:ext cx="830677" cy="246221"/>
          </a:xfrm>
          <a:prstGeom prst="rect">
            <a:avLst/>
          </a:prstGeom>
        </p:spPr>
        <p:txBody>
          <a:bodyPr wrap="none">
            <a:spAutoFit/>
          </a:bodyPr>
          <a:lstStyle/>
          <a:p>
            <a:pPr algn="ctr"/>
            <a:r>
              <a:rPr lang="nb-NO" sz="1000" i="1">
                <a:cs typeface="Arial"/>
              </a:rPr>
              <a:t>@ snl 2017</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485342" y="4864411"/>
            <a:ext cx="5456471" cy="552408"/>
          </a:xfrm>
        </p:spPr>
        <p:txBody>
          <a:bodyPr vert="horz" lIns="91440" tIns="45720" rIns="91440" bIns="45720" rtlCol="0" anchor="t">
            <a:noAutofit/>
          </a:bodyPr>
          <a:lstStyle/>
          <a:p>
            <a:pPr marL="0" indent="0" algn="ctr">
              <a:lnSpc>
                <a:spcPct val="100000"/>
              </a:lnSpc>
              <a:buNone/>
            </a:pPr>
            <a:r>
              <a:rPr lang="nb-NO" sz="2400" b="1">
                <a:solidFill>
                  <a:schemeClr val="tx1"/>
                </a:solidFill>
                <a:latin typeface="Arial"/>
                <a:cs typeface="Arial"/>
              </a:rPr>
              <a:t>Hva tror du er målet med å gi enkelte folkegrupper en slik status?</a:t>
            </a:r>
            <a:endParaRPr lang="nb-NO" sz="2400">
              <a:solidFill>
                <a:schemeClr val="tx1"/>
              </a:solidFill>
            </a:endParaRPr>
          </a:p>
          <a:p>
            <a:pPr marL="0" indent="0" algn="ctr">
              <a:lnSpc>
                <a:spcPct val="100000"/>
              </a:lnSpc>
              <a:buNone/>
            </a:pPr>
            <a:endParaRPr lang="nb-NO" sz="1800">
              <a:solidFill>
                <a:schemeClr val="tx1"/>
              </a:solidFill>
            </a:endParaRPr>
          </a:p>
        </p:txBody>
      </p:sp>
      <p:sp>
        <p:nvSpPr>
          <p:cNvPr id="6" name="Rektangel 5">
            <a:extLst>
              <a:ext uri="{FF2B5EF4-FFF2-40B4-BE49-F238E27FC236}">
                <a16:creationId xmlns:a16="http://schemas.microsoft.com/office/drawing/2014/main" id="{87329773-5CB3-3C47-9389-6CD226F81B5B}"/>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7" name="Rektangel 6">
            <a:extLst>
              <a:ext uri="{FF2B5EF4-FFF2-40B4-BE49-F238E27FC236}">
                <a16:creationId xmlns:a16="http://schemas.microsoft.com/office/drawing/2014/main" id="{B0F7CBD7-15C7-C756-583B-F0BE4546650B}"/>
              </a:ext>
            </a:extLst>
          </p:cNvPr>
          <p:cNvSpPr/>
          <p:nvPr/>
        </p:nvSpPr>
        <p:spPr>
          <a:xfrm>
            <a:off x="2691908" y="1993589"/>
            <a:ext cx="7043337" cy="2677656"/>
          </a:xfrm>
          <a:prstGeom prst="rect">
            <a:avLst/>
          </a:prstGeom>
        </p:spPr>
        <p:txBody>
          <a:bodyPr wrap="square">
            <a:spAutoFit/>
          </a:bodyPr>
          <a:lstStyle/>
          <a:p>
            <a:pPr algn="ctr"/>
            <a:r>
              <a:rPr lang="nb-NO" sz="2400">
                <a:cs typeface="Arial"/>
              </a:rPr>
              <a:t>Siden 1999 har jøder, romanifolk, romfolk, kvener og skogfinner i Norge hatt status som </a:t>
            </a:r>
            <a:r>
              <a:rPr lang="nb-NO" sz="2400" i="1">
                <a:cs typeface="Arial"/>
              </a:rPr>
              <a:t>nasjonale minoriteter</a:t>
            </a:r>
            <a:r>
              <a:rPr lang="nb-NO" sz="2400">
                <a:cs typeface="Arial"/>
              </a:rPr>
              <a:t>. </a:t>
            </a:r>
          </a:p>
          <a:p>
            <a:pPr algn="ctr"/>
            <a:r>
              <a:rPr lang="nb-NO" sz="2400">
                <a:cs typeface="Arial"/>
              </a:rPr>
              <a:t>I Norge gis denne statusen til folkegrupper med langvarig tilknytning til landet, som ofte historisk har blitt utsatt for diskriminering eller undertrykkelse.</a:t>
            </a:r>
            <a:endParaRPr lang="nb-NO" sz="2400"/>
          </a:p>
        </p:txBody>
      </p:sp>
      <p:sp>
        <p:nvSpPr>
          <p:cNvPr id="18" name="Tittel 5">
            <a:extLst>
              <a:ext uri="{FF2B5EF4-FFF2-40B4-BE49-F238E27FC236}">
                <a16:creationId xmlns:a16="http://schemas.microsoft.com/office/drawing/2014/main" id="{91872D85-E5AF-DCD5-0696-4A94C08DF764}"/>
              </a:ext>
            </a:extLst>
          </p:cNvPr>
          <p:cNvSpPr txBox="1">
            <a:spLocks/>
          </p:cNvSpPr>
          <p:nvPr/>
        </p:nvSpPr>
        <p:spPr>
          <a:xfrm>
            <a:off x="5394782" y="1213200"/>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FAKTA</a:t>
            </a:r>
          </a:p>
        </p:txBody>
      </p:sp>
      <p:pic>
        <p:nvPicPr>
          <p:cNvPr id="8" name="Bilde 7">
            <a:extLst>
              <a:ext uri="{FF2B5EF4-FFF2-40B4-BE49-F238E27FC236}">
                <a16:creationId xmlns:a16="http://schemas.microsoft.com/office/drawing/2014/main" id="{B093E008-7973-2AC3-19A6-A7CA1A38959A}"/>
              </a:ext>
            </a:extLst>
          </p:cNvPr>
          <p:cNvPicPr>
            <a:picLocks noChangeAspect="1"/>
          </p:cNvPicPr>
          <p:nvPr/>
        </p:nvPicPr>
        <p:blipFill>
          <a:blip r:embed="rId3"/>
          <a:stretch>
            <a:fillRect/>
          </a:stretch>
        </p:blipFill>
        <p:spPr>
          <a:xfrm>
            <a:off x="436481" y="4671245"/>
            <a:ext cx="3025704" cy="2140887"/>
          </a:xfrm>
          <a:prstGeom prst="rect">
            <a:avLst/>
          </a:prstGeom>
        </p:spPr>
      </p:pic>
      <p:pic>
        <p:nvPicPr>
          <p:cNvPr id="2" name="Bilde 1" descr="Et bilde som inneholder natthimmel&#10;&#10;Automatisk generert beskrivelse">
            <a:extLst>
              <a:ext uri="{FF2B5EF4-FFF2-40B4-BE49-F238E27FC236}">
                <a16:creationId xmlns:a16="http://schemas.microsoft.com/office/drawing/2014/main" id="{2ADB4223-5A72-4388-AF22-9D3B67F605C1}"/>
              </a:ext>
            </a:extLst>
          </p:cNvPr>
          <p:cNvPicPr>
            <a:picLocks noChangeAspect="1"/>
          </p:cNvPicPr>
          <p:nvPr/>
        </p:nvPicPr>
        <p:blipFill>
          <a:blip r:embed="rId4"/>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2104088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179626" y="4366704"/>
            <a:ext cx="6067902" cy="666190"/>
          </a:xfrm>
        </p:spPr>
        <p:txBody>
          <a:bodyPr vert="horz" lIns="91440" tIns="45720" rIns="91440" bIns="45720" rtlCol="0" anchor="t">
            <a:noAutofit/>
          </a:bodyPr>
          <a:lstStyle/>
          <a:p>
            <a:pPr marL="0" indent="0" algn="ctr">
              <a:lnSpc>
                <a:spcPct val="100000"/>
              </a:lnSpc>
              <a:buNone/>
            </a:pPr>
            <a:r>
              <a:rPr lang="nb-NO" sz="2400" b="1">
                <a:solidFill>
                  <a:schemeClr val="tx1"/>
                </a:solidFill>
                <a:latin typeface="Arial"/>
                <a:cs typeface="Arial"/>
              </a:rPr>
              <a:t>Hvorfor tror dere jøder ikke fikk adgang til Norge i denne perioden?</a:t>
            </a:r>
            <a:endParaRPr lang="nb-NO" sz="2400" b="1">
              <a:solidFill>
                <a:schemeClr val="tx1"/>
              </a:solidFill>
            </a:endParaRPr>
          </a:p>
        </p:txBody>
      </p:sp>
      <p:sp>
        <p:nvSpPr>
          <p:cNvPr id="5" name="Rektangel 4">
            <a:extLst>
              <a:ext uri="{FF2B5EF4-FFF2-40B4-BE49-F238E27FC236}">
                <a16:creationId xmlns:a16="http://schemas.microsoft.com/office/drawing/2014/main" id="{0766C545-A09E-6F4B-B959-77FDAD60C4C5}"/>
              </a:ext>
            </a:extLst>
          </p:cNvPr>
          <p:cNvSpPr/>
          <p:nvPr/>
        </p:nvSpPr>
        <p:spPr>
          <a:xfrm>
            <a:off x="5348822" y="5741462"/>
            <a:ext cx="1494357" cy="248466"/>
          </a:xfrm>
          <a:prstGeom prst="rect">
            <a:avLst/>
          </a:prstGeom>
        </p:spPr>
        <p:txBody>
          <a:bodyPr wrap="square">
            <a:spAutoFit/>
          </a:bodyPr>
          <a:lstStyle/>
          <a:p>
            <a:pPr algn="ctr">
              <a:lnSpc>
                <a:spcPct val="110000"/>
              </a:lnSpc>
            </a:pPr>
            <a:r>
              <a:rPr lang="nb-NO" sz="1000" i="1">
                <a:latin typeface="Arial" panose="020B0604020202020204" pitchFamily="34" charset="0"/>
                <a:cs typeface="Arial" panose="020B0604020202020204" pitchFamily="34" charset="0"/>
              </a:rPr>
              <a:t>© Ekeløve-Slydal 2014</a:t>
            </a:r>
          </a:p>
        </p:txBody>
      </p:sp>
      <p:sp>
        <p:nvSpPr>
          <p:cNvPr id="6" name="Rektangel 5">
            <a:extLst>
              <a:ext uri="{FF2B5EF4-FFF2-40B4-BE49-F238E27FC236}">
                <a16:creationId xmlns:a16="http://schemas.microsoft.com/office/drawing/2014/main" id="{CAC831C7-A4B0-184B-A48D-8722051065B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1" name="Tittel 5">
            <a:extLst>
              <a:ext uri="{FF2B5EF4-FFF2-40B4-BE49-F238E27FC236}">
                <a16:creationId xmlns:a16="http://schemas.microsoft.com/office/drawing/2014/main" id="{82240D4D-9084-05DB-AA5E-F478D0938A1B}"/>
              </a:ext>
            </a:extLst>
          </p:cNvPr>
          <p:cNvSpPr txBox="1">
            <a:spLocks/>
          </p:cNvSpPr>
          <p:nvPr/>
        </p:nvSpPr>
        <p:spPr>
          <a:xfrm>
            <a:off x="4699001" y="1213200"/>
            <a:ext cx="2793998"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VISSTE DU AT..</a:t>
            </a:r>
          </a:p>
        </p:txBody>
      </p:sp>
      <p:sp>
        <p:nvSpPr>
          <p:cNvPr id="2" name="Rektangel 1">
            <a:extLst>
              <a:ext uri="{FF2B5EF4-FFF2-40B4-BE49-F238E27FC236}">
                <a16:creationId xmlns:a16="http://schemas.microsoft.com/office/drawing/2014/main" id="{A2B4C1BC-B48B-180F-31A3-A22108A95AB5}"/>
              </a:ext>
            </a:extLst>
          </p:cNvPr>
          <p:cNvSpPr/>
          <p:nvPr/>
        </p:nvSpPr>
        <p:spPr>
          <a:xfrm>
            <a:off x="2912146" y="2628000"/>
            <a:ext cx="6367709" cy="1569660"/>
          </a:xfrm>
          <a:prstGeom prst="rect">
            <a:avLst/>
          </a:prstGeom>
        </p:spPr>
        <p:txBody>
          <a:bodyPr wrap="square">
            <a:spAutoFit/>
          </a:bodyPr>
          <a:lstStyle/>
          <a:p>
            <a:pPr algn="ctr"/>
            <a:r>
              <a:rPr lang="nb-NO" sz="2400">
                <a:cs typeface="Arial"/>
              </a:rPr>
              <a:t>  at i Grunnloven av 1814 var det bestemt at jøder ikke hadde adgang til riket? Det var på Henrik Wergelands initiativ at bestemmelsen ble opphevet i 1851.</a:t>
            </a:r>
            <a:endParaRPr lang="nb-NO" sz="2400"/>
          </a:p>
        </p:txBody>
      </p:sp>
      <p:pic>
        <p:nvPicPr>
          <p:cNvPr id="3" name="Bilde 2" descr="Et bilde som inneholder natthimmel&#10;&#10;Automatisk generert beskrivelse">
            <a:extLst>
              <a:ext uri="{FF2B5EF4-FFF2-40B4-BE49-F238E27FC236}">
                <a16:creationId xmlns:a16="http://schemas.microsoft.com/office/drawing/2014/main" id="{96721AC7-0686-B717-7601-DFAAA0A7E765}"/>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4001419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1141403" y="1500152"/>
            <a:ext cx="9909187" cy="4003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a:solidFill>
                  <a:schemeClr val="tx1"/>
                </a:solidFill>
                <a:latin typeface="Arial"/>
                <a:cs typeface="Arial"/>
              </a:rPr>
              <a:t>Kongeriket Norges Grunnlov</a:t>
            </a:r>
            <a:endParaRPr lang="nb-NO" sz="1800">
              <a:solidFill>
                <a:schemeClr val="tx1"/>
              </a:solidFill>
              <a:latin typeface="Arial"/>
              <a:cs typeface="Arial"/>
            </a:endParaRPr>
          </a:p>
        </p:txBody>
      </p:sp>
      <p:sp>
        <p:nvSpPr>
          <p:cNvPr id="5" name="Rektangel 4">
            <a:extLst>
              <a:ext uri="{FF2B5EF4-FFF2-40B4-BE49-F238E27FC236}">
                <a16:creationId xmlns:a16="http://schemas.microsoft.com/office/drawing/2014/main" id="{E5DE2B5D-354B-7E4D-B151-F98E7E75DC94}"/>
              </a:ext>
            </a:extLst>
          </p:cNvPr>
          <p:cNvSpPr/>
          <p:nvPr/>
        </p:nvSpPr>
        <p:spPr>
          <a:xfrm>
            <a:off x="1141404" y="5838088"/>
            <a:ext cx="766629" cy="248466"/>
          </a:xfrm>
          <a:prstGeom prst="rect">
            <a:avLst/>
          </a:prstGeom>
        </p:spPr>
        <p:txBody>
          <a:bodyPr wrap="square">
            <a:spAutoFit/>
          </a:bodyPr>
          <a:lstStyle/>
          <a:p>
            <a:pPr algn="ctr">
              <a:lnSpc>
                <a:spcPct val="110000"/>
              </a:lnSpc>
            </a:pPr>
            <a:r>
              <a:rPr lang="nb-NO" sz="1000" i="1">
                <a:latin typeface="Arial" panose="020B0604020202020204" pitchFamily="34" charset="0"/>
                <a:cs typeface="Arial" panose="020B0604020202020204" pitchFamily="34" charset="0"/>
              </a:rPr>
              <a:t>© lovdata</a:t>
            </a:r>
          </a:p>
        </p:txBody>
      </p:sp>
      <p:sp>
        <p:nvSpPr>
          <p:cNvPr id="6" name="Rektangel 5">
            <a:extLst>
              <a:ext uri="{FF2B5EF4-FFF2-40B4-BE49-F238E27FC236}">
                <a16:creationId xmlns:a16="http://schemas.microsoft.com/office/drawing/2014/main" id="{D430E862-33A9-8547-B586-EB14D94DDEC4}"/>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1" name="Tittel 5">
            <a:extLst>
              <a:ext uri="{FF2B5EF4-FFF2-40B4-BE49-F238E27FC236}">
                <a16:creationId xmlns:a16="http://schemas.microsoft.com/office/drawing/2014/main" id="{88812D5C-1D4B-AEAE-2FFA-7BAA40405BB6}"/>
              </a:ext>
            </a:extLst>
          </p:cNvPr>
          <p:cNvSpPr txBox="1">
            <a:spLocks/>
          </p:cNvSpPr>
          <p:nvPr/>
        </p:nvSpPr>
        <p:spPr>
          <a:xfrm>
            <a:off x="3946978" y="660781"/>
            <a:ext cx="429804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LOVER OG TRAKTATER</a:t>
            </a:r>
          </a:p>
        </p:txBody>
      </p:sp>
      <p:sp>
        <p:nvSpPr>
          <p:cNvPr id="4" name="Rektangel 3">
            <a:extLst>
              <a:ext uri="{FF2B5EF4-FFF2-40B4-BE49-F238E27FC236}">
                <a16:creationId xmlns:a16="http://schemas.microsoft.com/office/drawing/2014/main" id="{4831E2FB-D894-4DB9-3A20-784AADB3E6D0}"/>
              </a:ext>
            </a:extLst>
          </p:cNvPr>
          <p:cNvSpPr/>
          <p:nvPr/>
        </p:nvSpPr>
        <p:spPr>
          <a:xfrm>
            <a:off x="1288672" y="3316413"/>
            <a:ext cx="9614648" cy="1824346"/>
          </a:xfrm>
          <a:prstGeom prst="rect">
            <a:avLst/>
          </a:prstGeom>
        </p:spPr>
        <p:txBody>
          <a:bodyPr wrap="square">
            <a:spAutoFit/>
          </a:bodyPr>
          <a:lstStyle/>
          <a:p>
            <a:pPr algn="ctr">
              <a:lnSpc>
                <a:spcPct val="120000"/>
              </a:lnSpc>
            </a:pPr>
            <a:r>
              <a:rPr lang="nb-NO" sz="2400">
                <a:cs typeface="Arial"/>
              </a:rPr>
              <a:t>13. mai 2014 vedtok Stortinget et nytt avsnitt i Grunnlovens § 98. Loven forbyr direkte og indirekte diskriminering der handlinger fører til at noen grupper rammes særlig hardt i praksis. Dette inkluderer seksuell trakassering og annen trakassering.</a:t>
            </a:r>
          </a:p>
        </p:txBody>
      </p:sp>
      <p:sp>
        <p:nvSpPr>
          <p:cNvPr id="13" name="Rektangel 12">
            <a:extLst>
              <a:ext uri="{FF2B5EF4-FFF2-40B4-BE49-F238E27FC236}">
                <a16:creationId xmlns:a16="http://schemas.microsoft.com/office/drawing/2014/main" id="{9876AEBA-5E42-4C65-87F9-CD1924C8A501}"/>
              </a:ext>
            </a:extLst>
          </p:cNvPr>
          <p:cNvSpPr/>
          <p:nvPr/>
        </p:nvSpPr>
        <p:spPr>
          <a:xfrm>
            <a:off x="2136675" y="5422589"/>
            <a:ext cx="7918642" cy="830997"/>
          </a:xfrm>
          <a:prstGeom prst="rect">
            <a:avLst/>
          </a:prstGeom>
        </p:spPr>
        <p:txBody>
          <a:bodyPr wrap="square">
            <a:spAutoFit/>
          </a:bodyPr>
          <a:lstStyle/>
          <a:p>
            <a:pPr algn="ctr"/>
            <a:r>
              <a:rPr lang="nb-NO" sz="2400" b="1">
                <a:cs typeface="Arial"/>
              </a:rPr>
              <a:t>Hvorfor tror dere det finnes en grunnlov om diskriminering?</a:t>
            </a:r>
            <a:endParaRPr lang="nb-NO" sz="2400"/>
          </a:p>
        </p:txBody>
      </p:sp>
      <p:sp>
        <p:nvSpPr>
          <p:cNvPr id="3" name="TekstSylinder 2">
            <a:extLst>
              <a:ext uri="{FF2B5EF4-FFF2-40B4-BE49-F238E27FC236}">
                <a16:creationId xmlns:a16="http://schemas.microsoft.com/office/drawing/2014/main" id="{15040284-CBBB-BC15-7579-95FFCDA65505}"/>
              </a:ext>
            </a:extLst>
          </p:cNvPr>
          <p:cNvSpPr txBox="1"/>
          <p:nvPr/>
        </p:nvSpPr>
        <p:spPr>
          <a:xfrm>
            <a:off x="3046876" y="1935152"/>
            <a:ext cx="6098240" cy="394147"/>
          </a:xfrm>
          <a:prstGeom prst="rect">
            <a:avLst/>
          </a:prstGeom>
          <a:noFill/>
        </p:spPr>
        <p:txBody>
          <a:bodyPr wrap="square">
            <a:spAutoFit/>
          </a:bodyPr>
          <a:lstStyle/>
          <a:p>
            <a:pPr algn="ctr">
              <a:lnSpc>
                <a:spcPct val="120000"/>
              </a:lnSpc>
            </a:pPr>
            <a:r>
              <a:rPr lang="nb-NO" b="1">
                <a:cs typeface="Arial"/>
              </a:rPr>
              <a:t>Paragraf §98 – Alle er like for loven.</a:t>
            </a:r>
          </a:p>
        </p:txBody>
      </p:sp>
      <p:sp>
        <p:nvSpPr>
          <p:cNvPr id="8" name="TekstSylinder 7">
            <a:extLst>
              <a:ext uri="{FF2B5EF4-FFF2-40B4-BE49-F238E27FC236}">
                <a16:creationId xmlns:a16="http://schemas.microsoft.com/office/drawing/2014/main" id="{7E695DE6-CBD7-F7A8-00D8-70E2D8921EC5}"/>
              </a:ext>
            </a:extLst>
          </p:cNvPr>
          <p:cNvSpPr txBox="1"/>
          <p:nvPr/>
        </p:nvSpPr>
        <p:spPr>
          <a:xfrm>
            <a:off x="435385" y="2539832"/>
            <a:ext cx="11321222" cy="494751"/>
          </a:xfrm>
          <a:prstGeom prst="rect">
            <a:avLst/>
          </a:prstGeom>
          <a:noFill/>
        </p:spPr>
        <p:txBody>
          <a:bodyPr wrap="square" rtlCol="0">
            <a:spAutoFit/>
          </a:bodyPr>
          <a:lstStyle/>
          <a:p>
            <a:pPr algn="ctr">
              <a:lnSpc>
                <a:spcPct val="120000"/>
              </a:lnSpc>
            </a:pPr>
            <a:r>
              <a:rPr lang="nb-NO" sz="2400" i="1">
                <a:cs typeface="Arial"/>
              </a:rPr>
              <a:t>Intet menneske må utsettes for usaklig eller uforholdsmessig forskjellsbehandling.</a:t>
            </a:r>
          </a:p>
        </p:txBody>
      </p:sp>
    </p:spTree>
    <p:extLst>
      <p:ext uri="{BB962C8B-B14F-4D97-AF65-F5344CB8AC3E}">
        <p14:creationId xmlns:p14="http://schemas.microsoft.com/office/powerpoint/2010/main" val="3215829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6" name="Rektangel 5">
            <a:extLst>
              <a:ext uri="{FF2B5EF4-FFF2-40B4-BE49-F238E27FC236}">
                <a16:creationId xmlns:a16="http://schemas.microsoft.com/office/drawing/2014/main" id="{4C476A4A-7B17-324C-AF84-D81ABA106AB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1" name="TekstSylinder 10">
            <a:extLst>
              <a:ext uri="{FF2B5EF4-FFF2-40B4-BE49-F238E27FC236}">
                <a16:creationId xmlns:a16="http://schemas.microsoft.com/office/drawing/2014/main" id="{ED33AFFB-710E-B7E8-9A52-3DF877E9C051}"/>
              </a:ext>
            </a:extLst>
          </p:cNvPr>
          <p:cNvSpPr txBox="1"/>
          <p:nvPr/>
        </p:nvSpPr>
        <p:spPr>
          <a:xfrm>
            <a:off x="31559" y="3006970"/>
            <a:ext cx="18296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a:cs typeface="Arial"/>
              </a:rPr>
              <a:t>Fordommer</a:t>
            </a:r>
          </a:p>
        </p:txBody>
      </p:sp>
      <p:sp>
        <p:nvSpPr>
          <p:cNvPr id="13" name="TekstSylinder 12">
            <a:extLst>
              <a:ext uri="{FF2B5EF4-FFF2-40B4-BE49-F238E27FC236}">
                <a16:creationId xmlns:a16="http://schemas.microsoft.com/office/drawing/2014/main" id="{6644ABEB-DCA2-391F-7821-B90D80D10F88}"/>
              </a:ext>
            </a:extLst>
          </p:cNvPr>
          <p:cNvSpPr txBox="1"/>
          <p:nvPr/>
        </p:nvSpPr>
        <p:spPr>
          <a:xfrm>
            <a:off x="2097600" y="3038634"/>
            <a:ext cx="21836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a:t>Diskriminering</a:t>
            </a:r>
          </a:p>
        </p:txBody>
      </p:sp>
      <p:sp>
        <p:nvSpPr>
          <p:cNvPr id="14" name="TekstSylinder 13">
            <a:extLst>
              <a:ext uri="{FF2B5EF4-FFF2-40B4-BE49-F238E27FC236}">
                <a16:creationId xmlns:a16="http://schemas.microsoft.com/office/drawing/2014/main" id="{4BC2C87F-DAB8-91A9-157D-A6B7B19D41A0}"/>
              </a:ext>
            </a:extLst>
          </p:cNvPr>
          <p:cNvSpPr txBox="1"/>
          <p:nvPr/>
        </p:nvSpPr>
        <p:spPr>
          <a:xfrm>
            <a:off x="4569225" y="3056877"/>
            <a:ext cx="1538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a:t>Rasisme</a:t>
            </a:r>
          </a:p>
        </p:txBody>
      </p:sp>
      <p:sp>
        <p:nvSpPr>
          <p:cNvPr id="15" name="TekstSylinder 14">
            <a:extLst>
              <a:ext uri="{FF2B5EF4-FFF2-40B4-BE49-F238E27FC236}">
                <a16:creationId xmlns:a16="http://schemas.microsoft.com/office/drawing/2014/main" id="{6C8D07AC-92B7-8495-943B-7BC4036B0233}"/>
              </a:ext>
            </a:extLst>
          </p:cNvPr>
          <p:cNvSpPr txBox="1"/>
          <p:nvPr/>
        </p:nvSpPr>
        <p:spPr>
          <a:xfrm>
            <a:off x="6315436" y="3033647"/>
            <a:ext cx="21445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a:t>Hatkriminalitet</a:t>
            </a:r>
          </a:p>
        </p:txBody>
      </p:sp>
      <p:sp>
        <p:nvSpPr>
          <p:cNvPr id="16" name="TekstSylinder 15">
            <a:extLst>
              <a:ext uri="{FF2B5EF4-FFF2-40B4-BE49-F238E27FC236}">
                <a16:creationId xmlns:a16="http://schemas.microsoft.com/office/drawing/2014/main" id="{3C04A477-6CD6-51BD-9C07-4CB4052E81E2}"/>
              </a:ext>
            </a:extLst>
          </p:cNvPr>
          <p:cNvSpPr txBox="1"/>
          <p:nvPr/>
        </p:nvSpPr>
        <p:spPr>
          <a:xfrm>
            <a:off x="8653522" y="3021449"/>
            <a:ext cx="16901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a:t>Terrorisme</a:t>
            </a:r>
          </a:p>
        </p:txBody>
      </p:sp>
      <p:sp>
        <p:nvSpPr>
          <p:cNvPr id="18" name="Plassholder for innhold 17">
            <a:extLst>
              <a:ext uri="{FF2B5EF4-FFF2-40B4-BE49-F238E27FC236}">
                <a16:creationId xmlns:a16="http://schemas.microsoft.com/office/drawing/2014/main" id="{AF85460C-1260-3114-E54C-C26CA8A3AD81}"/>
              </a:ext>
            </a:extLst>
          </p:cNvPr>
          <p:cNvSpPr>
            <a:spLocks noGrp="1"/>
          </p:cNvSpPr>
          <p:nvPr>
            <p:ph idx="1"/>
          </p:nvPr>
        </p:nvSpPr>
        <p:spPr>
          <a:xfrm>
            <a:off x="2345964" y="4017421"/>
            <a:ext cx="7997688" cy="787346"/>
          </a:xfrm>
        </p:spPr>
        <p:txBody>
          <a:bodyPr vert="horz" lIns="91440" tIns="45720" rIns="91440" bIns="45720" rtlCol="0" anchor="t">
            <a:noAutofit/>
          </a:bodyPr>
          <a:lstStyle/>
          <a:p>
            <a:pPr marL="0" indent="0" algn="ctr">
              <a:buNone/>
            </a:pPr>
            <a:r>
              <a:rPr lang="nb-NO" sz="2400" b="1">
                <a:solidFill>
                  <a:schemeClr val="tx1"/>
                </a:solidFill>
                <a:latin typeface="Arial"/>
                <a:cs typeface="Arial"/>
              </a:rPr>
              <a:t>Hvordan kan en fordom utvikle seg til et folkemord?</a:t>
            </a:r>
            <a:endParaRPr lang="nb-NO" sz="2400" b="1">
              <a:solidFill>
                <a:schemeClr val="tx1"/>
              </a:solidFill>
            </a:endParaRPr>
          </a:p>
        </p:txBody>
      </p:sp>
      <p:sp>
        <p:nvSpPr>
          <p:cNvPr id="19" name="TekstSylinder 18">
            <a:extLst>
              <a:ext uri="{FF2B5EF4-FFF2-40B4-BE49-F238E27FC236}">
                <a16:creationId xmlns:a16="http://schemas.microsoft.com/office/drawing/2014/main" id="{79CC0E64-1700-0593-12B0-54F8E1D1E778}"/>
              </a:ext>
            </a:extLst>
          </p:cNvPr>
          <p:cNvSpPr txBox="1"/>
          <p:nvPr/>
        </p:nvSpPr>
        <p:spPr>
          <a:xfrm>
            <a:off x="10520253" y="3006970"/>
            <a:ext cx="16901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a:t>Folkemord</a:t>
            </a:r>
          </a:p>
        </p:txBody>
      </p:sp>
      <p:sp>
        <p:nvSpPr>
          <p:cNvPr id="20" name="Tittel 5">
            <a:extLst>
              <a:ext uri="{FF2B5EF4-FFF2-40B4-BE49-F238E27FC236}">
                <a16:creationId xmlns:a16="http://schemas.microsoft.com/office/drawing/2014/main" id="{43E21A00-A6EF-F423-D18A-5A192000F477}"/>
              </a:ext>
            </a:extLst>
          </p:cNvPr>
          <p:cNvSpPr txBox="1">
            <a:spLocks/>
          </p:cNvSpPr>
          <p:nvPr/>
        </p:nvSpPr>
        <p:spPr>
          <a:xfrm>
            <a:off x="4498069" y="1213200"/>
            <a:ext cx="3195862"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TIL ETTERTANKE</a:t>
            </a:r>
          </a:p>
        </p:txBody>
      </p:sp>
      <p:pic>
        <p:nvPicPr>
          <p:cNvPr id="3" name="Bilde 2">
            <a:extLst>
              <a:ext uri="{FF2B5EF4-FFF2-40B4-BE49-F238E27FC236}">
                <a16:creationId xmlns:a16="http://schemas.microsoft.com/office/drawing/2014/main" id="{36381A8F-033D-C991-C465-1913A6D9EAF9}"/>
              </a:ext>
            </a:extLst>
          </p:cNvPr>
          <p:cNvPicPr>
            <a:picLocks noChangeAspect="1"/>
          </p:cNvPicPr>
          <p:nvPr/>
        </p:nvPicPr>
        <p:blipFill>
          <a:blip r:embed="rId3"/>
          <a:stretch>
            <a:fillRect/>
          </a:stretch>
        </p:blipFill>
        <p:spPr>
          <a:xfrm>
            <a:off x="1721991" y="3097212"/>
            <a:ext cx="385902" cy="385902"/>
          </a:xfrm>
          <a:prstGeom prst="rect">
            <a:avLst/>
          </a:prstGeom>
        </p:spPr>
      </p:pic>
      <p:pic>
        <p:nvPicPr>
          <p:cNvPr id="4" name="Bilde 3">
            <a:extLst>
              <a:ext uri="{FF2B5EF4-FFF2-40B4-BE49-F238E27FC236}">
                <a16:creationId xmlns:a16="http://schemas.microsoft.com/office/drawing/2014/main" id="{465617CD-0302-06FE-A482-5548F74DB9FC}"/>
              </a:ext>
            </a:extLst>
          </p:cNvPr>
          <p:cNvPicPr>
            <a:picLocks noChangeAspect="1"/>
          </p:cNvPicPr>
          <p:nvPr/>
        </p:nvPicPr>
        <p:blipFill>
          <a:blip r:embed="rId3"/>
          <a:stretch>
            <a:fillRect/>
          </a:stretch>
        </p:blipFill>
        <p:spPr>
          <a:xfrm>
            <a:off x="4186063" y="3097212"/>
            <a:ext cx="385902" cy="385902"/>
          </a:xfrm>
          <a:prstGeom prst="rect">
            <a:avLst/>
          </a:prstGeom>
        </p:spPr>
      </p:pic>
      <p:pic>
        <p:nvPicPr>
          <p:cNvPr id="5" name="Bilde 4">
            <a:extLst>
              <a:ext uri="{FF2B5EF4-FFF2-40B4-BE49-F238E27FC236}">
                <a16:creationId xmlns:a16="http://schemas.microsoft.com/office/drawing/2014/main" id="{8310D680-994A-C5C6-B08A-2286EF74963A}"/>
              </a:ext>
            </a:extLst>
          </p:cNvPr>
          <p:cNvPicPr>
            <a:picLocks noChangeAspect="1"/>
          </p:cNvPicPr>
          <p:nvPr/>
        </p:nvPicPr>
        <p:blipFill>
          <a:blip r:embed="rId3"/>
          <a:stretch>
            <a:fillRect/>
          </a:stretch>
        </p:blipFill>
        <p:spPr>
          <a:xfrm>
            <a:off x="5973552" y="3082733"/>
            <a:ext cx="385902" cy="385902"/>
          </a:xfrm>
          <a:prstGeom prst="rect">
            <a:avLst/>
          </a:prstGeom>
        </p:spPr>
      </p:pic>
      <p:pic>
        <p:nvPicPr>
          <p:cNvPr id="7" name="Bilde 6">
            <a:extLst>
              <a:ext uri="{FF2B5EF4-FFF2-40B4-BE49-F238E27FC236}">
                <a16:creationId xmlns:a16="http://schemas.microsoft.com/office/drawing/2014/main" id="{85BE9768-CFA2-A98F-36B6-3601DD9E64D5}"/>
              </a:ext>
            </a:extLst>
          </p:cNvPr>
          <p:cNvPicPr>
            <a:picLocks noChangeAspect="1"/>
          </p:cNvPicPr>
          <p:nvPr/>
        </p:nvPicPr>
        <p:blipFill>
          <a:blip r:embed="rId3"/>
          <a:stretch>
            <a:fillRect/>
          </a:stretch>
        </p:blipFill>
        <p:spPr>
          <a:xfrm>
            <a:off x="8355304" y="3033647"/>
            <a:ext cx="385902" cy="385902"/>
          </a:xfrm>
          <a:prstGeom prst="rect">
            <a:avLst/>
          </a:prstGeom>
        </p:spPr>
      </p:pic>
      <p:pic>
        <p:nvPicPr>
          <p:cNvPr id="8" name="Bilde 7">
            <a:extLst>
              <a:ext uri="{FF2B5EF4-FFF2-40B4-BE49-F238E27FC236}">
                <a16:creationId xmlns:a16="http://schemas.microsoft.com/office/drawing/2014/main" id="{16AB32B6-CFB1-7661-0ABD-CEE57D35CBE6}"/>
              </a:ext>
            </a:extLst>
          </p:cNvPr>
          <p:cNvPicPr>
            <a:picLocks noChangeAspect="1"/>
          </p:cNvPicPr>
          <p:nvPr/>
        </p:nvPicPr>
        <p:blipFill>
          <a:blip r:embed="rId3"/>
          <a:stretch>
            <a:fillRect/>
          </a:stretch>
        </p:blipFill>
        <p:spPr>
          <a:xfrm>
            <a:off x="10238948" y="3036566"/>
            <a:ext cx="385902" cy="385902"/>
          </a:xfrm>
          <a:prstGeom prst="rect">
            <a:avLst/>
          </a:prstGeom>
        </p:spPr>
      </p:pic>
    </p:spTree>
    <p:extLst>
      <p:ext uri="{BB962C8B-B14F-4D97-AF65-F5344CB8AC3E}">
        <p14:creationId xmlns:p14="http://schemas.microsoft.com/office/powerpoint/2010/main" val="303662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677261-A2F3-A54B-AFB5-696B6FABB741}"/>
              </a:ext>
            </a:extLst>
          </p:cNvPr>
          <p:cNvSpPr>
            <a:spLocks noGrp="1"/>
          </p:cNvSpPr>
          <p:nvPr>
            <p:ph type="title"/>
          </p:nvPr>
        </p:nvSpPr>
        <p:spPr>
          <a:xfrm>
            <a:off x="2438399" y="889348"/>
            <a:ext cx="7315202" cy="1320453"/>
          </a:xfrm>
        </p:spPr>
        <p:txBody>
          <a:bodyPr/>
          <a:lstStyle/>
          <a:p>
            <a:pPr algn="ctr"/>
            <a:r>
              <a:rPr lang="nb-NO">
                <a:solidFill>
                  <a:schemeClr val="tx1"/>
                </a:solidFill>
              </a:rPr>
              <a:t>HUMAN RIGHTS DIALOGUE </a:t>
            </a:r>
          </a:p>
        </p:txBody>
      </p:sp>
      <p:grpSp>
        <p:nvGrpSpPr>
          <p:cNvPr id="3" name="Gruppe 2">
            <a:extLst>
              <a:ext uri="{FF2B5EF4-FFF2-40B4-BE49-F238E27FC236}">
                <a16:creationId xmlns:a16="http://schemas.microsoft.com/office/drawing/2014/main" id="{D67CCDFC-2302-CD42-958C-1DCB821556D2}"/>
              </a:ext>
            </a:extLst>
          </p:cNvPr>
          <p:cNvGrpSpPr/>
          <p:nvPr/>
        </p:nvGrpSpPr>
        <p:grpSpPr>
          <a:xfrm>
            <a:off x="1206500" y="2998921"/>
            <a:ext cx="4483100" cy="740797"/>
            <a:chOff x="1206500" y="2998921"/>
            <a:chExt cx="4483100" cy="740797"/>
          </a:xfrm>
        </p:grpSpPr>
        <p:sp>
          <p:nvSpPr>
            <p:cNvPr id="4" name="Rektangel 3">
              <a:extLst>
                <a:ext uri="{FF2B5EF4-FFF2-40B4-BE49-F238E27FC236}">
                  <a16:creationId xmlns:a16="http://schemas.microsoft.com/office/drawing/2014/main" id="{8E6A3FE6-6770-4841-A25A-B4EAE1785BE3}"/>
                </a:ext>
              </a:extLst>
            </p:cNvPr>
            <p:cNvSpPr/>
            <p:nvPr/>
          </p:nvSpPr>
          <p:spPr>
            <a:xfrm>
              <a:off x="1898356" y="3094038"/>
              <a:ext cx="3791244" cy="446276"/>
            </a:xfrm>
            <a:prstGeom prst="rect">
              <a:avLst/>
            </a:prstGeom>
            <a:solidFill>
              <a:schemeClr val="tx2"/>
            </a:solidFill>
          </p:spPr>
          <p:txBody>
            <a:bodyPr wrap="square">
              <a:spAutoFit/>
            </a:bodyPr>
            <a:lstStyle/>
            <a:p>
              <a:pPr algn="ctr"/>
              <a:r>
                <a:rPr lang="nb-NO" sz="2300" b="1">
                  <a:latin typeface="Arial Narrow" panose="020B0604020202020204" pitchFamily="34" charset="0"/>
                  <a:cs typeface="Arial Narrow" panose="020B0604020202020204" pitchFamily="34" charset="0"/>
                </a:rPr>
                <a:t>Energizer </a:t>
              </a:r>
            </a:p>
          </p:txBody>
        </p:sp>
        <p:sp>
          <p:nvSpPr>
            <p:cNvPr id="8" name="Tittel 1">
              <a:extLst>
                <a:ext uri="{FF2B5EF4-FFF2-40B4-BE49-F238E27FC236}">
                  <a16:creationId xmlns:a16="http://schemas.microsoft.com/office/drawing/2014/main" id="{1978E457-3263-D641-BCAC-304C3195DF1F}"/>
                </a:ext>
              </a:extLst>
            </p:cNvPr>
            <p:cNvSpPr txBox="1">
              <a:spLocks/>
            </p:cNvSpPr>
            <p:nvPr/>
          </p:nvSpPr>
          <p:spPr>
            <a:xfrm>
              <a:off x="1206500" y="29989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1</a:t>
              </a:r>
            </a:p>
          </p:txBody>
        </p:sp>
      </p:grpSp>
      <p:grpSp>
        <p:nvGrpSpPr>
          <p:cNvPr id="11" name="Gruppe 10">
            <a:extLst>
              <a:ext uri="{FF2B5EF4-FFF2-40B4-BE49-F238E27FC236}">
                <a16:creationId xmlns:a16="http://schemas.microsoft.com/office/drawing/2014/main" id="{8C61909A-1E44-1940-B5BA-4DFABB121026}"/>
              </a:ext>
            </a:extLst>
          </p:cNvPr>
          <p:cNvGrpSpPr/>
          <p:nvPr/>
        </p:nvGrpSpPr>
        <p:grpSpPr>
          <a:xfrm>
            <a:off x="1206500" y="4357821"/>
            <a:ext cx="4483100" cy="740797"/>
            <a:chOff x="1206500" y="4357821"/>
            <a:chExt cx="4483100" cy="740797"/>
          </a:xfrm>
        </p:grpSpPr>
        <p:sp>
          <p:nvSpPr>
            <p:cNvPr id="5" name="Rektangel 4">
              <a:extLst>
                <a:ext uri="{FF2B5EF4-FFF2-40B4-BE49-F238E27FC236}">
                  <a16:creationId xmlns:a16="http://schemas.microsoft.com/office/drawing/2014/main" id="{D1185480-B443-4941-BBD4-D383795B02DB}"/>
                </a:ext>
              </a:extLst>
            </p:cNvPr>
            <p:cNvSpPr/>
            <p:nvPr/>
          </p:nvSpPr>
          <p:spPr>
            <a:xfrm>
              <a:off x="1898356" y="4450007"/>
              <a:ext cx="3791244" cy="446276"/>
            </a:xfrm>
            <a:prstGeom prst="rect">
              <a:avLst/>
            </a:prstGeom>
            <a:solidFill>
              <a:schemeClr val="tx2"/>
            </a:solidFill>
          </p:spPr>
          <p:txBody>
            <a:bodyPr wrap="square">
              <a:spAutoFit/>
            </a:bodyPr>
            <a:lstStyle/>
            <a:p>
              <a:pPr algn="ctr"/>
              <a:r>
                <a:rPr lang="nb-NO" sz="2300" b="1">
                  <a:latin typeface="Arial Narrow" panose="020B0604020202020204" pitchFamily="34" charset="0"/>
                  <a:cs typeface="Arial Narrow" panose="020B0604020202020204" pitchFamily="34" charset="0"/>
                </a:rPr>
                <a:t>Hva er menneskerettigheter?  </a:t>
              </a:r>
            </a:p>
          </p:txBody>
        </p:sp>
        <p:sp>
          <p:nvSpPr>
            <p:cNvPr id="10" name="Tittel 1">
              <a:extLst>
                <a:ext uri="{FF2B5EF4-FFF2-40B4-BE49-F238E27FC236}">
                  <a16:creationId xmlns:a16="http://schemas.microsoft.com/office/drawing/2014/main" id="{74E8B8CE-780D-A448-A224-8382E1E4A5A5}"/>
                </a:ext>
              </a:extLst>
            </p:cNvPr>
            <p:cNvSpPr txBox="1">
              <a:spLocks/>
            </p:cNvSpPr>
            <p:nvPr/>
          </p:nvSpPr>
          <p:spPr>
            <a:xfrm>
              <a:off x="1206500" y="43578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2</a:t>
              </a:r>
            </a:p>
          </p:txBody>
        </p:sp>
      </p:grpSp>
      <p:grpSp>
        <p:nvGrpSpPr>
          <p:cNvPr id="9" name="Gruppe 8">
            <a:extLst>
              <a:ext uri="{FF2B5EF4-FFF2-40B4-BE49-F238E27FC236}">
                <a16:creationId xmlns:a16="http://schemas.microsoft.com/office/drawing/2014/main" id="{D7A08823-B70C-234B-BD19-053D4CF9CDBF}"/>
              </a:ext>
            </a:extLst>
          </p:cNvPr>
          <p:cNvGrpSpPr/>
          <p:nvPr/>
        </p:nvGrpSpPr>
        <p:grpSpPr>
          <a:xfrm>
            <a:off x="6299200" y="2998921"/>
            <a:ext cx="4502445" cy="895336"/>
            <a:chOff x="6299200" y="2998921"/>
            <a:chExt cx="4502445" cy="895336"/>
          </a:xfrm>
        </p:grpSpPr>
        <p:sp>
          <p:nvSpPr>
            <p:cNvPr id="6" name="Rektangel 5">
              <a:extLst>
                <a:ext uri="{FF2B5EF4-FFF2-40B4-BE49-F238E27FC236}">
                  <a16:creationId xmlns:a16="http://schemas.microsoft.com/office/drawing/2014/main" id="{5C581CD4-1E66-6041-AADC-0236D1187111}"/>
                </a:ext>
              </a:extLst>
            </p:cNvPr>
            <p:cNvSpPr/>
            <p:nvPr/>
          </p:nvSpPr>
          <p:spPr>
            <a:xfrm>
              <a:off x="7010401" y="3094038"/>
              <a:ext cx="3791244" cy="800219"/>
            </a:xfrm>
            <a:prstGeom prst="rect">
              <a:avLst/>
            </a:prstGeom>
            <a:solidFill>
              <a:schemeClr val="tx2"/>
            </a:solidFill>
          </p:spPr>
          <p:txBody>
            <a:bodyPr wrap="square">
              <a:spAutoFit/>
            </a:bodyPr>
            <a:lstStyle/>
            <a:p>
              <a:pPr algn="ctr"/>
              <a:r>
                <a:rPr lang="nb-NO" sz="2300" b="1">
                  <a:latin typeface="Arial Narrow" panose="020B0604020202020204" pitchFamily="34" charset="0"/>
                  <a:cs typeface="Arial Narrow" panose="020B0604020202020204" pitchFamily="34" charset="0"/>
                </a:rPr>
                <a:t>Dialogaktivitet om rasisme og diskriminering</a:t>
              </a:r>
            </a:p>
          </p:txBody>
        </p:sp>
        <p:sp>
          <p:nvSpPr>
            <p:cNvPr id="13" name="Tittel 1">
              <a:extLst>
                <a:ext uri="{FF2B5EF4-FFF2-40B4-BE49-F238E27FC236}">
                  <a16:creationId xmlns:a16="http://schemas.microsoft.com/office/drawing/2014/main" id="{16AA5D8B-89AD-314B-86C0-9655FDDE51D5}"/>
                </a:ext>
              </a:extLst>
            </p:cNvPr>
            <p:cNvSpPr txBox="1">
              <a:spLocks/>
            </p:cNvSpPr>
            <p:nvPr/>
          </p:nvSpPr>
          <p:spPr>
            <a:xfrm>
              <a:off x="6299200" y="29989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3</a:t>
              </a:r>
            </a:p>
          </p:txBody>
        </p:sp>
      </p:grpSp>
      <p:grpSp>
        <p:nvGrpSpPr>
          <p:cNvPr id="12" name="Gruppe 11">
            <a:extLst>
              <a:ext uri="{FF2B5EF4-FFF2-40B4-BE49-F238E27FC236}">
                <a16:creationId xmlns:a16="http://schemas.microsoft.com/office/drawing/2014/main" id="{04C76DDD-D910-AF48-8536-266A99CFA33C}"/>
              </a:ext>
            </a:extLst>
          </p:cNvPr>
          <p:cNvGrpSpPr/>
          <p:nvPr/>
        </p:nvGrpSpPr>
        <p:grpSpPr>
          <a:xfrm>
            <a:off x="6299200" y="4357821"/>
            <a:ext cx="4502445" cy="740797"/>
            <a:chOff x="6299200" y="4357821"/>
            <a:chExt cx="4502445" cy="740797"/>
          </a:xfrm>
        </p:grpSpPr>
        <p:sp>
          <p:nvSpPr>
            <p:cNvPr id="7" name="Rektangel 6">
              <a:extLst>
                <a:ext uri="{FF2B5EF4-FFF2-40B4-BE49-F238E27FC236}">
                  <a16:creationId xmlns:a16="http://schemas.microsoft.com/office/drawing/2014/main" id="{4D31930A-5F93-FF42-A9EA-4EDA95B242FF}"/>
                </a:ext>
              </a:extLst>
            </p:cNvPr>
            <p:cNvSpPr/>
            <p:nvPr/>
          </p:nvSpPr>
          <p:spPr>
            <a:xfrm>
              <a:off x="7010401" y="4463328"/>
              <a:ext cx="3791244" cy="446276"/>
            </a:xfrm>
            <a:prstGeom prst="rect">
              <a:avLst/>
            </a:prstGeom>
            <a:solidFill>
              <a:schemeClr val="tx2"/>
            </a:solidFill>
          </p:spPr>
          <p:txBody>
            <a:bodyPr wrap="square">
              <a:spAutoFit/>
            </a:bodyPr>
            <a:lstStyle/>
            <a:p>
              <a:pPr algn="ctr"/>
              <a:r>
                <a:rPr lang="nb-NO" sz="2300" b="1">
                  <a:latin typeface="Arial Narrow" panose="020B0604020202020204" pitchFamily="34" charset="0"/>
                  <a:cs typeface="Arial Narrow" panose="020B0604020202020204" pitchFamily="34" charset="0"/>
                </a:rPr>
                <a:t>Oppsummering </a:t>
              </a:r>
            </a:p>
          </p:txBody>
        </p:sp>
        <p:sp>
          <p:nvSpPr>
            <p:cNvPr id="14" name="Tittel 1">
              <a:extLst>
                <a:ext uri="{FF2B5EF4-FFF2-40B4-BE49-F238E27FC236}">
                  <a16:creationId xmlns:a16="http://schemas.microsoft.com/office/drawing/2014/main" id="{039289DB-1A7F-4D44-A317-AA383C9E6B76}"/>
                </a:ext>
              </a:extLst>
            </p:cNvPr>
            <p:cNvSpPr txBox="1">
              <a:spLocks/>
            </p:cNvSpPr>
            <p:nvPr/>
          </p:nvSpPr>
          <p:spPr>
            <a:xfrm>
              <a:off x="6299200" y="43578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4</a:t>
              </a:r>
            </a:p>
          </p:txBody>
        </p:sp>
      </p:grpSp>
      <p:pic>
        <p:nvPicPr>
          <p:cNvPr id="16" name="Bilde 16">
            <a:extLst>
              <a:ext uri="{FF2B5EF4-FFF2-40B4-BE49-F238E27FC236}">
                <a16:creationId xmlns:a16="http://schemas.microsoft.com/office/drawing/2014/main" id="{6EE67A43-B59A-4F53-BB11-DB6AB6F76DCB}"/>
              </a:ext>
            </a:extLst>
          </p:cNvPr>
          <p:cNvPicPr>
            <a:picLocks noChangeAspect="1"/>
          </p:cNvPicPr>
          <p:nvPr/>
        </p:nvPicPr>
        <p:blipFill>
          <a:blip r:embed="rId3"/>
          <a:stretch>
            <a:fillRect/>
          </a:stretch>
        </p:blipFill>
        <p:spPr>
          <a:xfrm>
            <a:off x="9687983" y="296325"/>
            <a:ext cx="2044700" cy="2053184"/>
          </a:xfrm>
          <a:prstGeom prst="rect">
            <a:avLst/>
          </a:prstGeom>
        </p:spPr>
      </p:pic>
    </p:spTree>
    <p:extLst>
      <p:ext uri="{BB962C8B-B14F-4D97-AF65-F5344CB8AC3E}">
        <p14:creationId xmlns:p14="http://schemas.microsoft.com/office/powerpoint/2010/main" val="11558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844800" y="2628000"/>
            <a:ext cx="6502400" cy="2576164"/>
          </a:xfrm>
        </p:spPr>
        <p:txBody>
          <a:bodyPr/>
          <a:lstStyle/>
          <a:p>
            <a:pPr marL="0" indent="0" algn="ctr">
              <a:lnSpc>
                <a:spcPct val="100000"/>
              </a:lnSpc>
              <a:buNone/>
            </a:pPr>
            <a:r>
              <a:rPr lang="nb-NO" sz="2400">
                <a:solidFill>
                  <a:schemeClr val="tx1"/>
                </a:solidFill>
              </a:rPr>
              <a:t> er det flere studiesteder som praktiserer kvotering ved søknad om opptak. For eksempel, så har universitet i Tromsø egen kvotering som gir personer med nord-norsk bakgrunn en fordel ved opptak på studier.</a:t>
            </a:r>
          </a:p>
          <a:p>
            <a:pPr marL="0" indent="0" algn="ctr">
              <a:lnSpc>
                <a:spcPct val="100000"/>
              </a:lnSpc>
              <a:buNone/>
            </a:pPr>
            <a:endParaRPr lang="nb-NO" b="1">
              <a:solidFill>
                <a:schemeClr val="tx1"/>
              </a:solidFill>
            </a:endParaRPr>
          </a:p>
          <a:p>
            <a:pPr marL="0" indent="0" algn="ctr">
              <a:lnSpc>
                <a:spcPct val="100000"/>
              </a:lnSpc>
              <a:buNone/>
            </a:pPr>
            <a:r>
              <a:rPr lang="nb-NO" sz="2400" b="1">
                <a:solidFill>
                  <a:schemeClr val="tx1"/>
                </a:solidFill>
              </a:rPr>
              <a:t>Er kvoteringer ved studier eller </a:t>
            </a:r>
            <a:br>
              <a:rPr lang="nb-NO" sz="2400" b="1">
                <a:solidFill>
                  <a:schemeClr val="tx1"/>
                </a:solidFill>
              </a:rPr>
            </a:br>
            <a:r>
              <a:rPr lang="nb-NO" sz="2400" b="1">
                <a:solidFill>
                  <a:schemeClr val="tx1"/>
                </a:solidFill>
              </a:rPr>
              <a:t>arbeidssteder diskriminerende?</a:t>
            </a:r>
            <a:endParaRPr lang="nb-NO" sz="2400">
              <a:solidFill>
                <a:schemeClr val="tx1"/>
              </a:solidFill>
            </a:endParaRPr>
          </a:p>
        </p:txBody>
      </p:sp>
      <p:sp>
        <p:nvSpPr>
          <p:cNvPr id="5" name="Rektangel 4">
            <a:extLst>
              <a:ext uri="{FF2B5EF4-FFF2-40B4-BE49-F238E27FC236}">
                <a16:creationId xmlns:a16="http://schemas.microsoft.com/office/drawing/2014/main" id="{A1AE785E-E29C-744C-AA31-4374841521D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6" name="Tittel 5">
            <a:extLst>
              <a:ext uri="{FF2B5EF4-FFF2-40B4-BE49-F238E27FC236}">
                <a16:creationId xmlns:a16="http://schemas.microsoft.com/office/drawing/2014/main" id="{AAE736C9-7870-8EA1-E4AD-0BD8C6605DFF}"/>
              </a:ext>
            </a:extLst>
          </p:cNvPr>
          <p:cNvSpPr txBox="1">
            <a:spLocks/>
          </p:cNvSpPr>
          <p:nvPr/>
        </p:nvSpPr>
        <p:spPr>
          <a:xfrm>
            <a:off x="4481740" y="1213200"/>
            <a:ext cx="322852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TIL ETTERTANKE</a:t>
            </a:r>
          </a:p>
        </p:txBody>
      </p:sp>
    </p:spTree>
    <p:extLst>
      <p:ext uri="{BB962C8B-B14F-4D97-AF65-F5344CB8AC3E}">
        <p14:creationId xmlns:p14="http://schemas.microsoft.com/office/powerpoint/2010/main" val="2885111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B1B31DFF-61AC-5B4F-8B4A-7EA13F85BBEE}"/>
              </a:ext>
            </a:extLst>
          </p:cNvPr>
          <p:cNvSpPr/>
          <p:nvPr/>
        </p:nvSpPr>
        <p:spPr>
          <a:xfrm>
            <a:off x="4874838" y="1967082"/>
            <a:ext cx="3093562" cy="3591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7DF5C78C-547E-1445-8814-ADD20B95BCE8}"/>
              </a:ext>
            </a:extLst>
          </p:cNvPr>
          <p:cNvSpPr/>
          <p:nvPr/>
        </p:nvSpPr>
        <p:spPr>
          <a:xfrm>
            <a:off x="8245123" y="1949031"/>
            <a:ext cx="3057887" cy="3609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3F5AECFF-449C-E44E-81F0-416328CE1910}"/>
              </a:ext>
            </a:extLst>
          </p:cNvPr>
          <p:cNvSpPr/>
          <p:nvPr/>
        </p:nvSpPr>
        <p:spPr>
          <a:xfrm>
            <a:off x="991490" y="1949030"/>
            <a:ext cx="3606625" cy="3609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1" name="Rektangel 10">
            <a:extLst>
              <a:ext uri="{FF2B5EF4-FFF2-40B4-BE49-F238E27FC236}">
                <a16:creationId xmlns:a16="http://schemas.microsoft.com/office/drawing/2014/main" id="{37179B03-FEBE-9245-8BBE-5E30861083D5}"/>
              </a:ext>
            </a:extLst>
          </p:cNvPr>
          <p:cNvSpPr/>
          <p:nvPr/>
        </p:nvSpPr>
        <p:spPr>
          <a:xfrm>
            <a:off x="1513618" y="6358775"/>
            <a:ext cx="994183"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Bufdir 2020’</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4147600" y="1154152"/>
            <a:ext cx="3896799" cy="429547"/>
          </a:xfrm>
        </p:spPr>
        <p:txBody>
          <a:bodyPr/>
          <a:lstStyle/>
          <a:p>
            <a:pPr marL="0" indent="0" algn="ctr">
              <a:lnSpc>
                <a:spcPct val="100000"/>
              </a:lnSpc>
              <a:buNone/>
            </a:pPr>
            <a:r>
              <a:rPr lang="nb-NO" b="1">
                <a:solidFill>
                  <a:schemeClr val="tx1"/>
                </a:solidFill>
              </a:rPr>
              <a:t>viser statistikk at:</a:t>
            </a:r>
          </a:p>
        </p:txBody>
      </p:sp>
      <p:sp>
        <p:nvSpPr>
          <p:cNvPr id="6" name="Rektangel 5">
            <a:extLst>
              <a:ext uri="{FF2B5EF4-FFF2-40B4-BE49-F238E27FC236}">
                <a16:creationId xmlns:a16="http://schemas.microsoft.com/office/drawing/2014/main" id="{2149A673-63F3-3649-8A3E-0599BFDFF57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graphicFrame>
        <p:nvGraphicFramePr>
          <p:cNvPr id="3" name="Diagram 2">
            <a:extLst>
              <a:ext uri="{FF2B5EF4-FFF2-40B4-BE49-F238E27FC236}">
                <a16:creationId xmlns:a16="http://schemas.microsoft.com/office/drawing/2014/main" id="{C1C960BB-0397-D84E-AE86-310435A7B1F0}"/>
              </a:ext>
            </a:extLst>
          </p:cNvPr>
          <p:cNvGraphicFramePr/>
          <p:nvPr>
            <p:extLst>
              <p:ext uri="{D42A27DB-BD31-4B8C-83A1-F6EECF244321}">
                <p14:modId xmlns:p14="http://schemas.microsoft.com/office/powerpoint/2010/main" val="2734256340"/>
              </p:ext>
            </p:extLst>
          </p:nvPr>
        </p:nvGraphicFramePr>
        <p:xfrm>
          <a:off x="1403349" y="2012106"/>
          <a:ext cx="2849633" cy="1538642"/>
        </p:xfrm>
        <a:graphic>
          <a:graphicData uri="http://schemas.openxmlformats.org/drawingml/2006/chart">
            <c:chart xmlns:c="http://schemas.openxmlformats.org/drawingml/2006/chart" xmlns:r="http://schemas.openxmlformats.org/officeDocument/2006/relationships" r:id="rId3"/>
          </a:graphicData>
        </a:graphic>
      </p:graphicFrame>
      <p:sp>
        <p:nvSpPr>
          <p:cNvPr id="12" name="Plassholder for innhold 2">
            <a:extLst>
              <a:ext uri="{FF2B5EF4-FFF2-40B4-BE49-F238E27FC236}">
                <a16:creationId xmlns:a16="http://schemas.microsoft.com/office/drawing/2014/main" id="{B6AF1771-605B-204E-AC1A-F3DBBAAA8C28}"/>
              </a:ext>
            </a:extLst>
          </p:cNvPr>
          <p:cNvSpPr txBox="1">
            <a:spLocks/>
          </p:cNvSpPr>
          <p:nvPr/>
        </p:nvSpPr>
        <p:spPr>
          <a:xfrm>
            <a:off x="8471467" y="3753753"/>
            <a:ext cx="2606064" cy="10130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b="1">
                <a:solidFill>
                  <a:schemeClr val="tx1"/>
                </a:solidFill>
              </a:rPr>
              <a:t>4 av 10 </a:t>
            </a:r>
            <a:r>
              <a:rPr lang="nb-NO" sz="2000">
                <a:solidFill>
                  <a:schemeClr val="tx1"/>
                </a:solidFill>
              </a:rPr>
              <a:t>kunne ikke tenke seg å ha rom som nabo.</a:t>
            </a:r>
          </a:p>
        </p:txBody>
      </p:sp>
      <p:sp>
        <p:nvSpPr>
          <p:cNvPr id="13" name="Plassholder for innhold 2">
            <a:extLst>
              <a:ext uri="{FF2B5EF4-FFF2-40B4-BE49-F238E27FC236}">
                <a16:creationId xmlns:a16="http://schemas.microsoft.com/office/drawing/2014/main" id="{CA17EE71-CBAD-1847-9AEA-A6C37107D519}"/>
              </a:ext>
            </a:extLst>
          </p:cNvPr>
          <p:cNvSpPr txBox="1">
            <a:spLocks/>
          </p:cNvSpPr>
          <p:nvPr/>
        </p:nvSpPr>
        <p:spPr>
          <a:xfrm>
            <a:off x="1114469" y="3706170"/>
            <a:ext cx="3367271" cy="1356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b="1">
                <a:solidFill>
                  <a:schemeClr val="tx1"/>
                </a:solidFill>
              </a:rPr>
              <a:t>Mer enn 60 % </a:t>
            </a:r>
            <a:r>
              <a:rPr lang="nb-NO" sz="2000">
                <a:solidFill>
                  <a:schemeClr val="tx1"/>
                </a:solidFill>
              </a:rPr>
              <a:t>av jøder unngår noen ganger å vise sin religiøse tilhørighet av redsel for negative holdninger.</a:t>
            </a:r>
          </a:p>
        </p:txBody>
      </p:sp>
      <p:graphicFrame>
        <p:nvGraphicFramePr>
          <p:cNvPr id="4" name="Diagram 3">
            <a:extLst>
              <a:ext uri="{FF2B5EF4-FFF2-40B4-BE49-F238E27FC236}">
                <a16:creationId xmlns:a16="http://schemas.microsoft.com/office/drawing/2014/main" id="{F29F16E5-310F-BA46-A2F8-25E66FD118CD}"/>
              </a:ext>
            </a:extLst>
          </p:cNvPr>
          <p:cNvGraphicFramePr/>
          <p:nvPr>
            <p:extLst>
              <p:ext uri="{D42A27DB-BD31-4B8C-83A1-F6EECF244321}">
                <p14:modId xmlns:p14="http://schemas.microsoft.com/office/powerpoint/2010/main" val="3155863568"/>
              </p:ext>
            </p:extLst>
          </p:nvPr>
        </p:nvGraphicFramePr>
        <p:xfrm>
          <a:off x="5309462" y="2044995"/>
          <a:ext cx="2224314" cy="1538642"/>
        </p:xfrm>
        <a:graphic>
          <a:graphicData uri="http://schemas.openxmlformats.org/drawingml/2006/chart">
            <c:chart xmlns:c="http://schemas.openxmlformats.org/drawingml/2006/chart" xmlns:r="http://schemas.openxmlformats.org/officeDocument/2006/relationships" r:id="rId4"/>
          </a:graphicData>
        </a:graphic>
      </p:graphicFrame>
      <p:sp>
        <p:nvSpPr>
          <p:cNvPr id="15" name="Plassholder for innhold 2">
            <a:extLst>
              <a:ext uri="{FF2B5EF4-FFF2-40B4-BE49-F238E27FC236}">
                <a16:creationId xmlns:a16="http://schemas.microsoft.com/office/drawing/2014/main" id="{C9DBFE19-3108-6644-B4BD-91A7ACEE1451}"/>
              </a:ext>
            </a:extLst>
          </p:cNvPr>
          <p:cNvSpPr txBox="1">
            <a:spLocks/>
          </p:cNvSpPr>
          <p:nvPr/>
        </p:nvSpPr>
        <p:spPr>
          <a:xfrm>
            <a:off x="5069684" y="3772265"/>
            <a:ext cx="2811205" cy="994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b="1">
                <a:solidFill>
                  <a:schemeClr val="tx1"/>
                </a:solidFill>
              </a:rPr>
              <a:t>50 % </a:t>
            </a:r>
            <a:r>
              <a:rPr lang="nb-NO" sz="2000">
                <a:solidFill>
                  <a:schemeClr val="tx1"/>
                </a:solidFill>
              </a:rPr>
              <a:t>av samer med sterk samisk tilknytning har opplevd diskriminering.</a:t>
            </a:r>
          </a:p>
        </p:txBody>
      </p:sp>
      <p:pic>
        <p:nvPicPr>
          <p:cNvPr id="18" name="Bilde 17">
            <a:extLst>
              <a:ext uri="{FF2B5EF4-FFF2-40B4-BE49-F238E27FC236}">
                <a16:creationId xmlns:a16="http://schemas.microsoft.com/office/drawing/2014/main" id="{045665F7-DD25-D445-A3FA-9134709988F6}"/>
              </a:ext>
            </a:extLst>
          </p:cNvPr>
          <p:cNvPicPr>
            <a:picLocks noChangeAspect="1"/>
          </p:cNvPicPr>
          <p:nvPr/>
        </p:nvPicPr>
        <p:blipFill>
          <a:blip r:embed="rId5"/>
          <a:stretch>
            <a:fillRect/>
          </a:stretch>
        </p:blipFill>
        <p:spPr>
          <a:xfrm>
            <a:off x="8850034" y="2273766"/>
            <a:ext cx="1531382" cy="1155253"/>
          </a:xfrm>
          <a:prstGeom prst="rect">
            <a:avLst/>
          </a:prstGeom>
        </p:spPr>
      </p:pic>
      <p:sp>
        <p:nvSpPr>
          <p:cNvPr id="2" name="TekstSylinder 1">
            <a:extLst>
              <a:ext uri="{FF2B5EF4-FFF2-40B4-BE49-F238E27FC236}">
                <a16:creationId xmlns:a16="http://schemas.microsoft.com/office/drawing/2014/main" id="{EEAEB440-6871-43B8-1BEB-FA496F1AB06C}"/>
              </a:ext>
            </a:extLst>
          </p:cNvPr>
          <p:cNvSpPr txBox="1"/>
          <p:nvPr/>
        </p:nvSpPr>
        <p:spPr>
          <a:xfrm>
            <a:off x="295422" y="5923806"/>
            <a:ext cx="114792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b="1"/>
              <a:t>Stemmer statistikken overens med din oppfatning av fordommer i Norge?</a:t>
            </a:r>
            <a:endParaRPr lang="nb-NO" sz="2400" b="1">
              <a:cs typeface="Arial"/>
            </a:endParaRPr>
          </a:p>
        </p:txBody>
      </p:sp>
      <p:sp>
        <p:nvSpPr>
          <p:cNvPr id="17" name="Tittel 5">
            <a:extLst>
              <a:ext uri="{FF2B5EF4-FFF2-40B4-BE49-F238E27FC236}">
                <a16:creationId xmlns:a16="http://schemas.microsoft.com/office/drawing/2014/main" id="{3067E94F-F033-43A8-B1D7-7FF8021AE9CA}"/>
              </a:ext>
            </a:extLst>
          </p:cNvPr>
          <p:cNvSpPr txBox="1">
            <a:spLocks/>
          </p:cNvSpPr>
          <p:nvPr/>
        </p:nvSpPr>
        <p:spPr>
          <a:xfrm>
            <a:off x="4481740" y="389957"/>
            <a:ext cx="322852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TIL ETTERTANKE</a:t>
            </a:r>
          </a:p>
        </p:txBody>
      </p:sp>
      <p:pic>
        <p:nvPicPr>
          <p:cNvPr id="7" name="Bilde 6" descr="Et bilde som inneholder mørk, natthimmel&#10;&#10;Automatisk generert beskrivelse">
            <a:extLst>
              <a:ext uri="{FF2B5EF4-FFF2-40B4-BE49-F238E27FC236}">
                <a16:creationId xmlns:a16="http://schemas.microsoft.com/office/drawing/2014/main" id="{B51CD956-B0D7-37FF-BE17-FFF59643DBE7}"/>
              </a:ext>
            </a:extLst>
          </p:cNvPr>
          <p:cNvPicPr>
            <a:picLocks noChangeAspect="1"/>
          </p:cNvPicPr>
          <p:nvPr/>
        </p:nvPicPr>
        <p:blipFill>
          <a:blip r:embed="rId6"/>
          <a:stretch>
            <a:fillRect/>
          </a:stretch>
        </p:blipFill>
        <p:spPr>
          <a:xfrm>
            <a:off x="11077531" y="5717220"/>
            <a:ext cx="944285" cy="786904"/>
          </a:xfrm>
          <a:prstGeom prst="rect">
            <a:avLst/>
          </a:prstGeom>
        </p:spPr>
      </p:pic>
    </p:spTree>
    <p:extLst>
      <p:ext uri="{BB962C8B-B14F-4D97-AF65-F5344CB8AC3E}">
        <p14:creationId xmlns:p14="http://schemas.microsoft.com/office/powerpoint/2010/main" val="4125512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1" name="Rektangel 10">
            <a:extLst>
              <a:ext uri="{FF2B5EF4-FFF2-40B4-BE49-F238E27FC236}">
                <a16:creationId xmlns:a16="http://schemas.microsoft.com/office/drawing/2014/main" id="{37179B03-FEBE-9245-8BBE-5E30861083D5}"/>
              </a:ext>
            </a:extLst>
          </p:cNvPr>
          <p:cNvSpPr/>
          <p:nvPr/>
        </p:nvSpPr>
        <p:spPr>
          <a:xfrm>
            <a:off x="5353651" y="6142365"/>
            <a:ext cx="1484702"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Ekeløve-Slydal 2014</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410062" y="2628000"/>
            <a:ext cx="5371875" cy="2351171"/>
          </a:xfrm>
        </p:spPr>
        <p:txBody>
          <a:bodyPr/>
          <a:lstStyle/>
          <a:p>
            <a:pPr marL="0" indent="0" algn="ctr">
              <a:lnSpc>
                <a:spcPct val="100000"/>
              </a:lnSpc>
              <a:buNone/>
            </a:pPr>
            <a:r>
              <a:rPr lang="nb-NO" sz="2400">
                <a:solidFill>
                  <a:schemeClr val="tx1"/>
                </a:solidFill>
              </a:rPr>
              <a:t>... har samene i en årrekke vært utsatt for diskriminering. De fikk ikke beholde sin religion eller sitt språk, og hadde ikke retten til å eie land.</a:t>
            </a:r>
          </a:p>
          <a:p>
            <a:pPr marL="0" indent="0" algn="ctr">
              <a:lnSpc>
                <a:spcPct val="100000"/>
              </a:lnSpc>
              <a:buNone/>
            </a:pPr>
            <a:endParaRPr lang="nb-NO" sz="2400" b="1">
              <a:solidFill>
                <a:schemeClr val="tx1"/>
              </a:solidFill>
            </a:endParaRPr>
          </a:p>
          <a:p>
            <a:pPr marL="0" indent="0" algn="ctr">
              <a:lnSpc>
                <a:spcPct val="100000"/>
              </a:lnSpc>
              <a:buNone/>
            </a:pPr>
            <a:r>
              <a:rPr lang="nb-NO" sz="2400" b="1">
                <a:solidFill>
                  <a:schemeClr val="tx1"/>
                </a:solidFill>
              </a:rPr>
              <a:t>Hvordan er situasjonen i dag?</a:t>
            </a:r>
            <a:endParaRPr lang="nb-NO" sz="2400">
              <a:solidFill>
                <a:schemeClr val="tx1"/>
              </a:solidFill>
            </a:endParaRPr>
          </a:p>
        </p:txBody>
      </p:sp>
      <p:sp>
        <p:nvSpPr>
          <p:cNvPr id="6" name="Rektangel 5">
            <a:extLst>
              <a:ext uri="{FF2B5EF4-FFF2-40B4-BE49-F238E27FC236}">
                <a16:creationId xmlns:a16="http://schemas.microsoft.com/office/drawing/2014/main" id="{D315A3A9-03D6-4445-9330-AEFAEEE6C2F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7" name="Tittel 5">
            <a:extLst>
              <a:ext uri="{FF2B5EF4-FFF2-40B4-BE49-F238E27FC236}">
                <a16:creationId xmlns:a16="http://schemas.microsoft.com/office/drawing/2014/main" id="{E48F97D9-17C4-8EDE-895C-B0CB19F5898A}"/>
              </a:ext>
            </a:extLst>
          </p:cNvPr>
          <p:cNvSpPr txBox="1">
            <a:spLocks/>
          </p:cNvSpPr>
          <p:nvPr/>
        </p:nvSpPr>
        <p:spPr>
          <a:xfrm>
            <a:off x="4481740" y="1213200"/>
            <a:ext cx="322852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TIL ETTERTANKE</a:t>
            </a:r>
          </a:p>
        </p:txBody>
      </p:sp>
      <p:pic>
        <p:nvPicPr>
          <p:cNvPr id="2" name="Bilde 1" descr="Et bilde som inneholder natthimmel&#10;&#10;Automatisk generert beskrivelse">
            <a:extLst>
              <a:ext uri="{FF2B5EF4-FFF2-40B4-BE49-F238E27FC236}">
                <a16:creationId xmlns:a16="http://schemas.microsoft.com/office/drawing/2014/main" id="{B5A5412C-A74B-F066-E0A2-0D7D01847922}"/>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629706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01859A05-EA77-4D2E-A383-26A3B1C7E8D5}"/>
              </a:ext>
            </a:extLst>
          </p:cNvPr>
          <p:cNvSpPr>
            <a:spLocks noGrp="1"/>
          </p:cNvSpPr>
          <p:nvPr>
            <p:ph type="subTitle" idx="1"/>
          </p:nvPr>
        </p:nvSpPr>
        <p:spPr>
          <a:xfrm>
            <a:off x="1524000" y="2195451"/>
            <a:ext cx="9144000" cy="2033649"/>
          </a:xfrm>
        </p:spPr>
        <p:txBody>
          <a:bodyPr vert="horz" lIns="91440" tIns="45720" rIns="91440" bIns="45720" rtlCol="0" anchor="t">
            <a:normAutofit fontScale="92500" lnSpcReduction="20000"/>
          </a:bodyPr>
          <a:lstStyle/>
          <a:p>
            <a:pPr>
              <a:lnSpc>
                <a:spcPct val="107000"/>
              </a:lnSpc>
              <a:spcAft>
                <a:spcPts val="800"/>
              </a:spcAft>
            </a:pPr>
            <a:r>
              <a:rPr lang="nb-NO" sz="2500" b="1">
                <a:ea typeface="Calibri" panose="020F0502020204030204" pitchFamily="34" charset="0"/>
              </a:rPr>
              <a:t>Kongeriket Norges Grunnlov</a:t>
            </a:r>
          </a:p>
          <a:p>
            <a:pPr>
              <a:lnSpc>
                <a:spcPct val="107000"/>
              </a:lnSpc>
              <a:spcAft>
                <a:spcPts val="800"/>
              </a:spcAft>
            </a:pPr>
            <a:r>
              <a:rPr lang="nb-NO" b="1">
                <a:solidFill>
                  <a:schemeClr val="tx1"/>
                </a:solidFill>
                <a:effectLst/>
                <a:latin typeface="Arial" panose="020B0604020202020204" pitchFamily="34" charset="0"/>
                <a:ea typeface="Calibri" panose="020F0502020204030204" pitchFamily="34" charset="0"/>
                <a:cs typeface="Arial" panose="020B0604020202020204" pitchFamily="34" charset="0"/>
              </a:rPr>
              <a:t>Paragraf §108  </a:t>
            </a:r>
          </a:p>
          <a:p>
            <a:pPr>
              <a:lnSpc>
                <a:spcPct val="107000"/>
              </a:lnSpc>
              <a:spcAft>
                <a:spcPts val="800"/>
              </a:spcAft>
            </a:pPr>
            <a:r>
              <a:rPr lang="nb-NO" b="0" i="0">
                <a:solidFill>
                  <a:srgbClr val="333333"/>
                </a:solidFill>
                <a:effectLst/>
                <a:latin typeface="Helvetica Neue"/>
              </a:rPr>
              <a:t>Det påligger statens myndigheter å legge forholdene til rette for at den samiske folkegruppe kan sikre og utvikle sitt språk, sin kultur og sitt samfunnsliv.</a:t>
            </a:r>
            <a:endParaRPr lang="nb-NO">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7" name="Tittel 5">
            <a:extLst>
              <a:ext uri="{FF2B5EF4-FFF2-40B4-BE49-F238E27FC236}">
                <a16:creationId xmlns:a16="http://schemas.microsoft.com/office/drawing/2014/main" id="{24CD89D4-BD51-F6D9-1726-9CC3933C2D02}"/>
              </a:ext>
            </a:extLst>
          </p:cNvPr>
          <p:cNvSpPr txBox="1">
            <a:spLocks/>
          </p:cNvSpPr>
          <p:nvPr/>
        </p:nvSpPr>
        <p:spPr>
          <a:xfrm>
            <a:off x="3946980" y="1213200"/>
            <a:ext cx="429804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LOVER OG TRAKTATER</a:t>
            </a:r>
          </a:p>
        </p:txBody>
      </p:sp>
      <p:sp>
        <p:nvSpPr>
          <p:cNvPr id="5" name="Rektangel 4">
            <a:extLst>
              <a:ext uri="{FF2B5EF4-FFF2-40B4-BE49-F238E27FC236}">
                <a16:creationId xmlns:a16="http://schemas.microsoft.com/office/drawing/2014/main" id="{09367B6A-92A5-2FAC-8573-A2D97CC0CFBF}"/>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2" name="Rektangel 1">
            <a:extLst>
              <a:ext uri="{FF2B5EF4-FFF2-40B4-BE49-F238E27FC236}">
                <a16:creationId xmlns:a16="http://schemas.microsoft.com/office/drawing/2014/main" id="{5B4F7B6F-F048-91A9-CDA1-E69DF0742B52}"/>
              </a:ext>
            </a:extLst>
          </p:cNvPr>
          <p:cNvSpPr/>
          <p:nvPr/>
        </p:nvSpPr>
        <p:spPr>
          <a:xfrm>
            <a:off x="5733561" y="6107930"/>
            <a:ext cx="724878"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lovdata</a:t>
            </a:r>
          </a:p>
        </p:txBody>
      </p:sp>
      <p:sp>
        <p:nvSpPr>
          <p:cNvPr id="6" name="TekstSylinder 5">
            <a:extLst>
              <a:ext uri="{FF2B5EF4-FFF2-40B4-BE49-F238E27FC236}">
                <a16:creationId xmlns:a16="http://schemas.microsoft.com/office/drawing/2014/main" id="{509A05A5-E56B-A82A-A371-6F7D467D7FC4}"/>
              </a:ext>
            </a:extLst>
          </p:cNvPr>
          <p:cNvSpPr txBox="1"/>
          <p:nvPr/>
        </p:nvSpPr>
        <p:spPr>
          <a:xfrm>
            <a:off x="3048000" y="4606802"/>
            <a:ext cx="6096000" cy="1249125"/>
          </a:xfrm>
          <a:prstGeom prst="rect">
            <a:avLst/>
          </a:prstGeom>
          <a:noFill/>
        </p:spPr>
        <p:txBody>
          <a:bodyPr wrap="square">
            <a:spAutoFit/>
          </a:bodyPr>
          <a:lstStyle/>
          <a:p>
            <a:pPr algn="ctr">
              <a:lnSpc>
                <a:spcPct val="107000"/>
              </a:lnSpc>
              <a:spcAft>
                <a:spcPts val="800"/>
              </a:spcAft>
            </a:pPr>
            <a:r>
              <a:rPr lang="nb-NO" sz="2400" b="1">
                <a:latin typeface="Arial"/>
                <a:ea typeface="Calibri" panose="020F0502020204030204" pitchFamily="34" charset="0"/>
                <a:cs typeface="Arial"/>
              </a:rPr>
              <a:t>Hvorfor tror du det finnes en grunnlovsparagraf som handler om samers rettigheter?</a:t>
            </a:r>
            <a:endParaRPr lang="nb-NO" sz="2400">
              <a:latin typeface="Arial"/>
              <a:ea typeface="Calibri" panose="020F0502020204030204" pitchFamily="34" charset="0"/>
              <a:cs typeface="Arial"/>
            </a:endParaRPr>
          </a:p>
        </p:txBody>
      </p:sp>
      <p:pic>
        <p:nvPicPr>
          <p:cNvPr id="4" name="Bilde 3" descr="Et bilde som inneholder natthimmel&#10;&#10;Automatisk generert beskrivelse">
            <a:extLst>
              <a:ext uri="{FF2B5EF4-FFF2-40B4-BE49-F238E27FC236}">
                <a16:creationId xmlns:a16="http://schemas.microsoft.com/office/drawing/2014/main" id="{FCC4CEF4-6FAE-0785-E4B2-69C50B0B66DE}"/>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1359776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B52B753E-4186-BB4E-A126-D752A2EE8285}"/>
              </a:ext>
            </a:extLst>
          </p:cNvPr>
          <p:cNvPicPr>
            <a:picLocks noChangeAspect="1"/>
          </p:cNvPicPr>
          <p:nvPr/>
        </p:nvPicPr>
        <p:blipFill>
          <a:blip r:embed="rId3"/>
          <a:stretch>
            <a:fillRect/>
          </a:stretch>
        </p:blipFill>
        <p:spPr>
          <a:xfrm>
            <a:off x="7465365" y="2025883"/>
            <a:ext cx="3091455" cy="2246883"/>
          </a:xfrm>
          <a:prstGeom prst="rect">
            <a:avLst/>
          </a:prstGeom>
        </p:spPr>
      </p:pic>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508692" y="4978591"/>
            <a:ext cx="6502400" cy="868680"/>
          </a:xfrm>
        </p:spPr>
        <p:txBody>
          <a:bodyPr/>
          <a:lstStyle/>
          <a:p>
            <a:pPr marL="0" indent="0" algn="ctr">
              <a:lnSpc>
                <a:spcPct val="100000"/>
              </a:lnSpc>
              <a:buNone/>
            </a:pPr>
            <a:r>
              <a:rPr lang="nb-NO" sz="2400" b="1">
                <a:solidFill>
                  <a:schemeClr val="tx1"/>
                </a:solidFill>
              </a:rPr>
              <a:t>Hvordan tolker du disse spørsmålene?</a:t>
            </a:r>
            <a:endParaRPr lang="nb-NO" sz="2400">
              <a:solidFill>
                <a:schemeClr val="tx1"/>
              </a:solidFill>
            </a:endParaRPr>
          </a:p>
        </p:txBody>
      </p:sp>
      <p:pic>
        <p:nvPicPr>
          <p:cNvPr id="3" name="Bilde 2">
            <a:extLst>
              <a:ext uri="{FF2B5EF4-FFF2-40B4-BE49-F238E27FC236}">
                <a16:creationId xmlns:a16="http://schemas.microsoft.com/office/drawing/2014/main" id="{CAA38242-F459-8F47-A7A4-2AB252C05DB3}"/>
              </a:ext>
            </a:extLst>
          </p:cNvPr>
          <p:cNvPicPr>
            <a:picLocks noChangeAspect="1"/>
          </p:cNvPicPr>
          <p:nvPr/>
        </p:nvPicPr>
        <p:blipFill>
          <a:blip r:embed="rId3"/>
          <a:stretch>
            <a:fillRect/>
          </a:stretch>
        </p:blipFill>
        <p:spPr>
          <a:xfrm>
            <a:off x="1734814" y="1832453"/>
            <a:ext cx="3091455" cy="2246881"/>
          </a:xfrm>
          <a:prstGeom prst="rect">
            <a:avLst/>
          </a:prstGeom>
        </p:spPr>
      </p:pic>
      <p:sp>
        <p:nvSpPr>
          <p:cNvPr id="11" name="Plassholder for innhold 2">
            <a:extLst>
              <a:ext uri="{FF2B5EF4-FFF2-40B4-BE49-F238E27FC236}">
                <a16:creationId xmlns:a16="http://schemas.microsoft.com/office/drawing/2014/main" id="{B51BDA72-9C6F-F04D-83DB-05818BACA73C}"/>
              </a:ext>
            </a:extLst>
          </p:cNvPr>
          <p:cNvSpPr txBox="1">
            <a:spLocks/>
          </p:cNvSpPr>
          <p:nvPr/>
        </p:nvSpPr>
        <p:spPr>
          <a:xfrm>
            <a:off x="7830964" y="2388587"/>
            <a:ext cx="2360256" cy="654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a:solidFill>
                  <a:schemeClr val="tx1"/>
                </a:solidFill>
              </a:rPr>
              <a:t>«Bor dere i lavvo hele året?»</a:t>
            </a:r>
          </a:p>
        </p:txBody>
      </p:sp>
      <p:sp>
        <p:nvSpPr>
          <p:cNvPr id="12" name="Plassholder for innhold 2">
            <a:extLst>
              <a:ext uri="{FF2B5EF4-FFF2-40B4-BE49-F238E27FC236}">
                <a16:creationId xmlns:a16="http://schemas.microsoft.com/office/drawing/2014/main" id="{5EEFCF4F-8575-1A48-A66F-77E98C124709}"/>
              </a:ext>
            </a:extLst>
          </p:cNvPr>
          <p:cNvSpPr txBox="1">
            <a:spLocks/>
          </p:cNvSpPr>
          <p:nvPr/>
        </p:nvSpPr>
        <p:spPr>
          <a:xfrm>
            <a:off x="2469031" y="2237391"/>
            <a:ext cx="1623019" cy="71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a:solidFill>
                  <a:schemeClr val="tx1"/>
                </a:solidFill>
              </a:rPr>
              <a:t>«Kan du ta en joik?»</a:t>
            </a:r>
          </a:p>
        </p:txBody>
      </p:sp>
      <p:pic>
        <p:nvPicPr>
          <p:cNvPr id="4" name="Bilde 3">
            <a:extLst>
              <a:ext uri="{FF2B5EF4-FFF2-40B4-BE49-F238E27FC236}">
                <a16:creationId xmlns:a16="http://schemas.microsoft.com/office/drawing/2014/main" id="{B6D50A60-0830-814E-82EF-027DC1AE2E6F}"/>
              </a:ext>
            </a:extLst>
          </p:cNvPr>
          <p:cNvPicPr>
            <a:picLocks noChangeAspect="1"/>
          </p:cNvPicPr>
          <p:nvPr/>
        </p:nvPicPr>
        <p:blipFill>
          <a:blip r:embed="rId4"/>
          <a:stretch>
            <a:fillRect/>
          </a:stretch>
        </p:blipFill>
        <p:spPr>
          <a:xfrm>
            <a:off x="4656819" y="2802130"/>
            <a:ext cx="2568223" cy="1866596"/>
          </a:xfrm>
          <a:prstGeom prst="rect">
            <a:avLst/>
          </a:prstGeom>
        </p:spPr>
      </p:pic>
      <p:sp>
        <p:nvSpPr>
          <p:cNvPr id="14" name="Plassholder for innhold 2">
            <a:extLst>
              <a:ext uri="{FF2B5EF4-FFF2-40B4-BE49-F238E27FC236}">
                <a16:creationId xmlns:a16="http://schemas.microsoft.com/office/drawing/2014/main" id="{49ABFFF5-A358-C143-B25E-D019DD4EBE66}"/>
              </a:ext>
            </a:extLst>
          </p:cNvPr>
          <p:cNvSpPr txBox="1">
            <a:spLocks/>
          </p:cNvSpPr>
          <p:nvPr/>
        </p:nvSpPr>
        <p:spPr>
          <a:xfrm>
            <a:off x="5149631" y="3089751"/>
            <a:ext cx="1752049" cy="660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a:solidFill>
                  <a:schemeClr val="tx1"/>
                </a:solidFill>
              </a:rPr>
              <a:t>«</a:t>
            </a:r>
            <a:r>
              <a:rPr lang="nb-NO" sz="2400">
                <a:solidFill>
                  <a:schemeClr val="tx1"/>
                </a:solidFill>
              </a:rPr>
              <a:t>Går du alltid </a:t>
            </a:r>
            <a:r>
              <a:rPr lang="nb-NO" sz="2000">
                <a:solidFill>
                  <a:schemeClr val="tx1"/>
                </a:solidFill>
              </a:rPr>
              <a:t>i </a:t>
            </a:r>
            <a:r>
              <a:rPr lang="nb-NO" sz="2400">
                <a:solidFill>
                  <a:schemeClr val="tx1"/>
                </a:solidFill>
              </a:rPr>
              <a:t>kofte</a:t>
            </a:r>
            <a:r>
              <a:rPr lang="nb-NO" sz="2000">
                <a:solidFill>
                  <a:schemeClr val="tx1"/>
                </a:solidFill>
              </a:rPr>
              <a:t>?»</a:t>
            </a:r>
          </a:p>
        </p:txBody>
      </p:sp>
      <p:sp>
        <p:nvSpPr>
          <p:cNvPr id="13" name="Tittel 5">
            <a:extLst>
              <a:ext uri="{FF2B5EF4-FFF2-40B4-BE49-F238E27FC236}">
                <a16:creationId xmlns:a16="http://schemas.microsoft.com/office/drawing/2014/main" id="{EF22AD4C-F9D2-5ADB-D002-2FA44F5E153D}"/>
              </a:ext>
            </a:extLst>
          </p:cNvPr>
          <p:cNvSpPr txBox="1">
            <a:spLocks/>
          </p:cNvSpPr>
          <p:nvPr/>
        </p:nvSpPr>
        <p:spPr>
          <a:xfrm>
            <a:off x="4656819" y="1213200"/>
            <a:ext cx="2878363"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RETT OG GALT</a:t>
            </a:r>
          </a:p>
        </p:txBody>
      </p:sp>
      <p:sp>
        <p:nvSpPr>
          <p:cNvPr id="17" name="Rektangel 16">
            <a:extLst>
              <a:ext uri="{FF2B5EF4-FFF2-40B4-BE49-F238E27FC236}">
                <a16:creationId xmlns:a16="http://schemas.microsoft.com/office/drawing/2014/main" id="{2AF84DA3-9DD9-A7C6-A81B-9AF4CC15251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pic>
        <p:nvPicPr>
          <p:cNvPr id="2" name="Bilde 1" descr="Et bilde som inneholder mørk, natthimmel&#10;&#10;Automatisk generert beskrivelse">
            <a:extLst>
              <a:ext uri="{FF2B5EF4-FFF2-40B4-BE49-F238E27FC236}">
                <a16:creationId xmlns:a16="http://schemas.microsoft.com/office/drawing/2014/main" id="{A88D54FF-6F67-058E-C6A4-CAB24589A145}"/>
              </a:ext>
            </a:extLst>
          </p:cNvPr>
          <p:cNvPicPr>
            <a:picLocks noChangeAspect="1"/>
          </p:cNvPicPr>
          <p:nvPr/>
        </p:nvPicPr>
        <p:blipFill>
          <a:blip r:embed="rId5"/>
          <a:stretch>
            <a:fillRect/>
          </a:stretch>
        </p:blipFill>
        <p:spPr>
          <a:xfrm>
            <a:off x="10929391" y="5790114"/>
            <a:ext cx="944285" cy="786904"/>
          </a:xfrm>
          <a:prstGeom prst="rect">
            <a:avLst/>
          </a:prstGeom>
        </p:spPr>
      </p:pic>
      <p:pic>
        <p:nvPicPr>
          <p:cNvPr id="5" name="Bilde 4" descr="Et bilde som inneholder natthimmel&#10;&#10;Automatisk generert beskrivelse">
            <a:extLst>
              <a:ext uri="{FF2B5EF4-FFF2-40B4-BE49-F238E27FC236}">
                <a16:creationId xmlns:a16="http://schemas.microsoft.com/office/drawing/2014/main" id="{1DDFAD5C-A80D-5D8E-193E-894A515DDB59}"/>
              </a:ext>
            </a:extLst>
          </p:cNvPr>
          <p:cNvPicPr>
            <a:picLocks noChangeAspect="1"/>
          </p:cNvPicPr>
          <p:nvPr/>
        </p:nvPicPr>
        <p:blipFill>
          <a:blip r:embed="rId6"/>
          <a:stretch>
            <a:fillRect/>
          </a:stretch>
        </p:blipFill>
        <p:spPr>
          <a:xfrm>
            <a:off x="192113" y="6036408"/>
            <a:ext cx="707973" cy="707973"/>
          </a:xfrm>
          <a:prstGeom prst="rect">
            <a:avLst/>
          </a:prstGeom>
        </p:spPr>
      </p:pic>
    </p:spTree>
    <p:extLst>
      <p:ext uri="{BB962C8B-B14F-4D97-AF65-F5344CB8AC3E}">
        <p14:creationId xmlns:p14="http://schemas.microsoft.com/office/powerpoint/2010/main" val="1850587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D00EFE6-C0F5-80E4-4ED7-61213759CE49}"/>
              </a:ext>
            </a:extLst>
          </p:cNvPr>
          <p:cNvSpPr/>
          <p:nvPr/>
        </p:nvSpPr>
        <p:spPr>
          <a:xfrm>
            <a:off x="8003436" y="2174782"/>
            <a:ext cx="3169780" cy="10955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D92C7B7E-ACEA-5CD6-0E24-C647A0D4BFA5}"/>
              </a:ext>
            </a:extLst>
          </p:cNvPr>
          <p:cNvSpPr/>
          <p:nvPr/>
        </p:nvSpPr>
        <p:spPr>
          <a:xfrm>
            <a:off x="3085057" y="2174782"/>
            <a:ext cx="4612149" cy="3655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2">
            <a:extLst>
              <a:ext uri="{FF2B5EF4-FFF2-40B4-BE49-F238E27FC236}">
                <a16:creationId xmlns:a16="http://schemas.microsoft.com/office/drawing/2014/main" id="{3C6255A0-3966-41A4-4962-78702DD8E001}"/>
              </a:ext>
            </a:extLst>
          </p:cNvPr>
          <p:cNvSpPr txBox="1">
            <a:spLocks/>
          </p:cNvSpPr>
          <p:nvPr/>
        </p:nvSpPr>
        <p:spPr>
          <a:xfrm>
            <a:off x="5693853" y="2309092"/>
            <a:ext cx="4612148" cy="109557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r>
              <a:rPr lang="nb-NO">
                <a:solidFill>
                  <a:srgbClr val="26292A"/>
                </a:solidFill>
                <a:latin typeface="+mn-lt"/>
                <a:ea typeface="Calibri" panose="020F0502020204030204" pitchFamily="34" charset="0"/>
                <a:cs typeface="Calibri" panose="020F0502020204030204" pitchFamily="34" charset="0"/>
              </a:rPr>
              <a:t>«Om et par generasjoner er hjertespråket mitt trolig utryddet»</a:t>
            </a:r>
            <a:endParaRPr lang="nb-NO">
              <a:latin typeface="+mn-lt"/>
              <a:ea typeface="Calibri" panose="020F0502020204030204" pitchFamily="34" charset="0"/>
              <a:cs typeface="Times New Roman" panose="02020603050405020304" pitchFamily="18" charset="0"/>
            </a:endParaRPr>
          </a:p>
          <a:p>
            <a:r>
              <a:rPr lang="nb-NO"/>
              <a:t>– Ella Maria Hætta Isaksen</a:t>
            </a:r>
          </a:p>
        </p:txBody>
      </p:sp>
      <p:sp>
        <p:nvSpPr>
          <p:cNvPr id="13" name="Rektangel 12">
            <a:extLst>
              <a:ext uri="{FF2B5EF4-FFF2-40B4-BE49-F238E27FC236}">
                <a16:creationId xmlns:a16="http://schemas.microsoft.com/office/drawing/2014/main" id="{D0518100-7963-E435-0CC9-5D7F749FEF19}"/>
              </a:ext>
            </a:extLst>
          </p:cNvPr>
          <p:cNvSpPr/>
          <p:nvPr/>
        </p:nvSpPr>
        <p:spPr>
          <a:xfrm>
            <a:off x="5335475" y="4734802"/>
            <a:ext cx="5328903" cy="853952"/>
          </a:xfrm>
          <a:prstGeom prst="rect">
            <a:avLst/>
          </a:prstGeom>
        </p:spPr>
        <p:txBody>
          <a:bodyPr wrap="square">
            <a:spAutoFit/>
          </a:bodyPr>
          <a:lstStyle/>
          <a:p>
            <a:pPr algn="ctr">
              <a:lnSpc>
                <a:spcPct val="107000"/>
              </a:lnSpc>
              <a:spcAft>
                <a:spcPts val="800"/>
              </a:spcAft>
            </a:pPr>
            <a:r>
              <a:rPr lang="nb-NO" sz="2400" b="1">
                <a:sym typeface="Wingdings" panose="05000000000000000000" pitchFamily="2" charset="2"/>
              </a:rPr>
              <a:t>Hvilke konsekvenser kan det ha at et språk blir utryddet?</a:t>
            </a:r>
          </a:p>
        </p:txBody>
      </p:sp>
      <p:sp>
        <p:nvSpPr>
          <p:cNvPr id="8" name="Tittel 5">
            <a:extLst>
              <a:ext uri="{FF2B5EF4-FFF2-40B4-BE49-F238E27FC236}">
                <a16:creationId xmlns:a16="http://schemas.microsoft.com/office/drawing/2014/main" id="{D3D85533-6B54-8E7F-A900-B59E48098E7A}"/>
              </a:ext>
            </a:extLst>
          </p:cNvPr>
          <p:cNvSpPr txBox="1">
            <a:spLocks/>
          </p:cNvSpPr>
          <p:nvPr/>
        </p:nvSpPr>
        <p:spPr>
          <a:xfrm>
            <a:off x="7470371" y="1299545"/>
            <a:ext cx="1271683"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SITAT</a:t>
            </a:r>
          </a:p>
        </p:txBody>
      </p:sp>
      <p:sp>
        <p:nvSpPr>
          <p:cNvPr id="12" name="Rektangel 11">
            <a:extLst>
              <a:ext uri="{FF2B5EF4-FFF2-40B4-BE49-F238E27FC236}">
                <a16:creationId xmlns:a16="http://schemas.microsoft.com/office/drawing/2014/main" id="{068694F5-7109-93FD-CD0B-F3EC431EF959}"/>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pic>
        <p:nvPicPr>
          <p:cNvPr id="3" name="Bilde 2" descr="Et bilde som inneholder person, rød, har på seg, innendørs&#10;&#10;Automatisk generert beskrivelse">
            <a:extLst>
              <a:ext uri="{FF2B5EF4-FFF2-40B4-BE49-F238E27FC236}">
                <a16:creationId xmlns:a16="http://schemas.microsoft.com/office/drawing/2014/main" id="{E3BE414A-CA97-7540-CD7F-4F86DCCF5AC6}"/>
              </a:ext>
            </a:extLst>
          </p:cNvPr>
          <p:cNvPicPr>
            <a:picLocks noChangeAspect="1"/>
          </p:cNvPicPr>
          <p:nvPr/>
        </p:nvPicPr>
        <p:blipFill>
          <a:blip r:embed="rId3"/>
          <a:stretch>
            <a:fillRect/>
          </a:stretch>
        </p:blipFill>
        <p:spPr>
          <a:xfrm>
            <a:off x="1885999" y="1838954"/>
            <a:ext cx="2835632" cy="3543407"/>
          </a:xfrm>
          <a:prstGeom prst="rect">
            <a:avLst/>
          </a:prstGeom>
        </p:spPr>
      </p:pic>
      <p:sp>
        <p:nvSpPr>
          <p:cNvPr id="2" name="TekstSylinder 1">
            <a:extLst>
              <a:ext uri="{FF2B5EF4-FFF2-40B4-BE49-F238E27FC236}">
                <a16:creationId xmlns:a16="http://schemas.microsoft.com/office/drawing/2014/main" id="{6010F107-3F5A-BAA8-BF2A-1E6934B27E8C}"/>
              </a:ext>
            </a:extLst>
          </p:cNvPr>
          <p:cNvSpPr txBox="1"/>
          <p:nvPr/>
        </p:nvSpPr>
        <p:spPr>
          <a:xfrm>
            <a:off x="1810637" y="5434866"/>
            <a:ext cx="2548839" cy="307777"/>
          </a:xfrm>
          <a:prstGeom prst="rect">
            <a:avLst/>
          </a:prstGeom>
          <a:noFill/>
        </p:spPr>
        <p:txBody>
          <a:bodyPr wrap="none" rtlCol="0">
            <a:spAutoFit/>
          </a:bodyPr>
          <a:lstStyle/>
          <a:p>
            <a:r>
              <a:rPr lang="nb-NO" sz="1400"/>
              <a:t>© Sara Angelica Spilling 2021</a:t>
            </a:r>
          </a:p>
        </p:txBody>
      </p:sp>
    </p:spTree>
    <p:extLst>
      <p:ext uri="{BB962C8B-B14F-4D97-AF65-F5344CB8AC3E}">
        <p14:creationId xmlns:p14="http://schemas.microsoft.com/office/powerpoint/2010/main" val="1444894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AD985C5-B8BF-4AFD-9F04-3642B2EC80B2}"/>
              </a:ext>
            </a:extLst>
          </p:cNvPr>
          <p:cNvSpPr txBox="1"/>
          <p:nvPr/>
        </p:nvSpPr>
        <p:spPr>
          <a:xfrm>
            <a:off x="343536" y="1631836"/>
            <a:ext cx="3467932" cy="2434641"/>
          </a:xfrm>
          <a:prstGeom prst="rect">
            <a:avLst/>
          </a:prstGeom>
          <a:noFill/>
        </p:spPr>
        <p:txBody>
          <a:bodyPr wrap="square" lIns="91440" tIns="45720" rIns="91440" bIns="45720" rtlCol="0" anchor="t">
            <a:spAutoFit/>
          </a:bodyPr>
          <a:lstStyle/>
          <a:p>
            <a:pPr algn="ctr">
              <a:lnSpc>
                <a:spcPct val="107000"/>
              </a:lnSpc>
              <a:spcAft>
                <a:spcPts val="800"/>
              </a:spcAft>
            </a:pPr>
            <a:r>
              <a:rPr lang="nb-NO" sz="2400">
                <a:ea typeface="Calibri" panose="020F0502020204030204" pitchFamily="34" charset="0"/>
                <a:cs typeface="Times New Roman"/>
              </a:rPr>
              <a:t>I 1898 innføres «Wexelsen-plakaten» som medfører nærmest et totalforbud på bruk av samiske og kvensk språk på skolen.</a:t>
            </a:r>
          </a:p>
        </p:txBody>
      </p:sp>
      <p:sp>
        <p:nvSpPr>
          <p:cNvPr id="13" name="TekstSylinder 12">
            <a:extLst>
              <a:ext uri="{FF2B5EF4-FFF2-40B4-BE49-F238E27FC236}">
                <a16:creationId xmlns:a16="http://schemas.microsoft.com/office/drawing/2014/main" id="{181A9222-C706-410B-96E2-D9F67ADCBCA9}"/>
              </a:ext>
            </a:extLst>
          </p:cNvPr>
          <p:cNvSpPr txBox="1"/>
          <p:nvPr/>
        </p:nvSpPr>
        <p:spPr>
          <a:xfrm>
            <a:off x="5196929" y="6060454"/>
            <a:ext cx="1798140" cy="246221"/>
          </a:xfrm>
          <a:prstGeom prst="rect">
            <a:avLst/>
          </a:prstGeom>
          <a:noFill/>
        </p:spPr>
        <p:txBody>
          <a:bodyPr wrap="square" rtlCol="0">
            <a:spAutoFit/>
          </a:bodyPr>
          <a:lstStyle/>
          <a:p>
            <a:r>
              <a:rPr lang="nb-NO" sz="1000"/>
              <a:t>snl.no / samiskeveivisere.no</a:t>
            </a:r>
          </a:p>
        </p:txBody>
      </p:sp>
      <p:sp>
        <p:nvSpPr>
          <p:cNvPr id="14" name="TekstSylinder 13">
            <a:extLst>
              <a:ext uri="{FF2B5EF4-FFF2-40B4-BE49-F238E27FC236}">
                <a16:creationId xmlns:a16="http://schemas.microsoft.com/office/drawing/2014/main" id="{2E1A7FA0-AA55-43D7-AC8E-4F107C410280}"/>
              </a:ext>
            </a:extLst>
          </p:cNvPr>
          <p:cNvSpPr txBox="1"/>
          <p:nvPr/>
        </p:nvSpPr>
        <p:spPr>
          <a:xfrm>
            <a:off x="4287396" y="1631836"/>
            <a:ext cx="3221501" cy="2677656"/>
          </a:xfrm>
          <a:prstGeom prst="rect">
            <a:avLst/>
          </a:prstGeom>
          <a:noFill/>
        </p:spPr>
        <p:txBody>
          <a:bodyPr wrap="square" rtlCol="0">
            <a:spAutoFit/>
          </a:bodyPr>
          <a:lstStyle/>
          <a:p>
            <a:pPr algn="ctr"/>
            <a:r>
              <a:rPr lang="nb-NO" sz="2400">
                <a:ea typeface="Calibri" panose="020F0502020204030204" pitchFamily="34" charset="0"/>
                <a:cs typeface="Times New Roman" panose="02020603050405020304" pitchFamily="18" charset="0"/>
              </a:rPr>
              <a:t>Wexelsen-plakaten oppheves i 1959. I 1967 ble det for første gang på omtrent 100 år gitt undervisning på samisk som førstespråk.</a:t>
            </a:r>
            <a:endParaRPr lang="nb-NO" sz="2400"/>
          </a:p>
        </p:txBody>
      </p:sp>
      <p:sp>
        <p:nvSpPr>
          <p:cNvPr id="2" name="TekstSylinder 1">
            <a:extLst>
              <a:ext uri="{FF2B5EF4-FFF2-40B4-BE49-F238E27FC236}">
                <a16:creationId xmlns:a16="http://schemas.microsoft.com/office/drawing/2014/main" id="{06E3F22C-4990-4205-B85E-19DBE7D79E66}"/>
              </a:ext>
            </a:extLst>
          </p:cNvPr>
          <p:cNvSpPr txBox="1"/>
          <p:nvPr/>
        </p:nvSpPr>
        <p:spPr>
          <a:xfrm>
            <a:off x="661372" y="5039628"/>
            <a:ext cx="10869253" cy="461665"/>
          </a:xfrm>
          <a:prstGeom prst="rect">
            <a:avLst/>
          </a:prstGeom>
          <a:noFill/>
        </p:spPr>
        <p:txBody>
          <a:bodyPr wrap="square" rtlCol="0">
            <a:spAutoFit/>
          </a:bodyPr>
          <a:lstStyle/>
          <a:p>
            <a:pPr algn="ctr"/>
            <a:r>
              <a:rPr lang="nb-NO" sz="2400" b="1"/>
              <a:t>Hvordan henger dette sammen med utbredelsen av samiske språk i dag?</a:t>
            </a:r>
          </a:p>
        </p:txBody>
      </p:sp>
      <p:sp>
        <p:nvSpPr>
          <p:cNvPr id="16" name="Tittel 5">
            <a:extLst>
              <a:ext uri="{FF2B5EF4-FFF2-40B4-BE49-F238E27FC236}">
                <a16:creationId xmlns:a16="http://schemas.microsoft.com/office/drawing/2014/main" id="{79C792E5-43DF-3512-E351-68A3D31F08B4}"/>
              </a:ext>
            </a:extLst>
          </p:cNvPr>
          <p:cNvSpPr txBox="1">
            <a:spLocks/>
          </p:cNvSpPr>
          <p:nvPr/>
        </p:nvSpPr>
        <p:spPr>
          <a:xfrm>
            <a:off x="5394781" y="368299"/>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FAKTA</a:t>
            </a:r>
          </a:p>
        </p:txBody>
      </p:sp>
      <p:sp>
        <p:nvSpPr>
          <p:cNvPr id="9" name="TekstSylinder 8">
            <a:extLst>
              <a:ext uri="{FF2B5EF4-FFF2-40B4-BE49-F238E27FC236}">
                <a16:creationId xmlns:a16="http://schemas.microsoft.com/office/drawing/2014/main" id="{CC0258A2-7816-48FC-A718-E4AD29101C7D}"/>
              </a:ext>
            </a:extLst>
          </p:cNvPr>
          <p:cNvSpPr txBox="1"/>
          <p:nvPr/>
        </p:nvSpPr>
        <p:spPr>
          <a:xfrm>
            <a:off x="7984825" y="1631836"/>
            <a:ext cx="3467931" cy="2829814"/>
          </a:xfrm>
          <a:prstGeom prst="rect">
            <a:avLst/>
          </a:prstGeom>
          <a:noFill/>
        </p:spPr>
        <p:txBody>
          <a:bodyPr wrap="square" rtlCol="0">
            <a:spAutoFit/>
          </a:bodyPr>
          <a:lstStyle/>
          <a:p>
            <a:pPr algn="ctr">
              <a:lnSpc>
                <a:spcPct val="107000"/>
              </a:lnSpc>
              <a:spcAft>
                <a:spcPts val="800"/>
              </a:spcAft>
            </a:pPr>
            <a:r>
              <a:rPr lang="nb-NO" sz="2400">
                <a:ea typeface="Calibri" panose="020F0502020204030204" pitchFamily="34" charset="0"/>
                <a:cs typeface="Times New Roman" panose="02020603050405020304" pitchFamily="18" charset="0"/>
              </a:rPr>
              <a:t>I 1992 trår den samiske språkloven i kraft. Retten til kommunikasjon på samisk, med lokale offentlige organer ideler av Norge.</a:t>
            </a:r>
          </a:p>
        </p:txBody>
      </p:sp>
      <p:sp>
        <p:nvSpPr>
          <p:cNvPr id="15" name="Rektangel 14">
            <a:extLst>
              <a:ext uri="{FF2B5EF4-FFF2-40B4-BE49-F238E27FC236}">
                <a16:creationId xmlns:a16="http://schemas.microsoft.com/office/drawing/2014/main" id="{080379E5-C3A1-FC56-9CCD-7C59059616FD}"/>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Tree>
    <p:extLst>
      <p:ext uri="{BB962C8B-B14F-4D97-AF65-F5344CB8AC3E}">
        <p14:creationId xmlns:p14="http://schemas.microsoft.com/office/powerpoint/2010/main" val="623731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80621" y="2410948"/>
            <a:ext cx="5430755" cy="7909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b="0">
                <a:solidFill>
                  <a:schemeClr val="tx1"/>
                </a:solidFill>
                <a:latin typeface="+mn-lt"/>
              </a:rPr>
              <a:t>Reindrift diskuteres i sosiale media. I kommentarfeltene leser du flere som mener at samer sutrer for mye.</a:t>
            </a:r>
          </a:p>
        </p:txBody>
      </p:sp>
      <p:sp>
        <p:nvSpPr>
          <p:cNvPr id="7" name="Tittel 5">
            <a:extLst>
              <a:ext uri="{FF2B5EF4-FFF2-40B4-BE49-F238E27FC236}">
                <a16:creationId xmlns:a16="http://schemas.microsoft.com/office/drawing/2014/main" id="{2A949C6E-5388-E451-F05B-1CF228B6E4CA}"/>
              </a:ext>
            </a:extLst>
          </p:cNvPr>
          <p:cNvSpPr txBox="1">
            <a:spLocks/>
          </p:cNvSpPr>
          <p:nvPr/>
        </p:nvSpPr>
        <p:spPr>
          <a:xfrm>
            <a:off x="5482281" y="1254950"/>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sp>
        <p:nvSpPr>
          <p:cNvPr id="2" name="Rektangel 1">
            <a:extLst>
              <a:ext uri="{FF2B5EF4-FFF2-40B4-BE49-F238E27FC236}">
                <a16:creationId xmlns:a16="http://schemas.microsoft.com/office/drawing/2014/main" id="{5C228472-94D4-95A9-3641-C54C98741F7C}"/>
              </a:ext>
            </a:extLst>
          </p:cNvPr>
          <p:cNvSpPr/>
          <p:nvPr/>
        </p:nvSpPr>
        <p:spPr>
          <a:xfrm>
            <a:off x="2904217" y="4488615"/>
            <a:ext cx="6383562" cy="1569660"/>
          </a:xfrm>
          <a:prstGeom prst="rect">
            <a:avLst/>
          </a:prstGeom>
        </p:spPr>
        <p:txBody>
          <a:bodyPr wrap="square">
            <a:spAutoFit/>
          </a:bodyPr>
          <a:lstStyle/>
          <a:p>
            <a:pPr algn="ctr"/>
            <a:r>
              <a:rPr lang="nb-NO" sz="2400" b="1"/>
              <a:t>Tror du det ville vært like mange slike kommentarer om det var et tema som handlet om rettighetene til majoritetsbefolkningen i Norge?</a:t>
            </a:r>
          </a:p>
        </p:txBody>
      </p:sp>
      <p:sp>
        <p:nvSpPr>
          <p:cNvPr id="15" name="Rektangel 14">
            <a:extLst>
              <a:ext uri="{FF2B5EF4-FFF2-40B4-BE49-F238E27FC236}">
                <a16:creationId xmlns:a16="http://schemas.microsoft.com/office/drawing/2014/main" id="{50CB4802-E210-6656-4CD0-E5E67991A144}"/>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pic>
        <p:nvPicPr>
          <p:cNvPr id="3" name="Bilde 2">
            <a:extLst>
              <a:ext uri="{FF2B5EF4-FFF2-40B4-BE49-F238E27FC236}">
                <a16:creationId xmlns:a16="http://schemas.microsoft.com/office/drawing/2014/main" id="{1A5D3359-2ED4-B062-578A-DE2F45C232D1}"/>
              </a:ext>
            </a:extLst>
          </p:cNvPr>
          <p:cNvPicPr>
            <a:picLocks noChangeAspect="1"/>
          </p:cNvPicPr>
          <p:nvPr/>
        </p:nvPicPr>
        <p:blipFill>
          <a:blip r:embed="rId3"/>
          <a:stretch>
            <a:fillRect/>
          </a:stretch>
        </p:blipFill>
        <p:spPr>
          <a:xfrm>
            <a:off x="798878" y="3669912"/>
            <a:ext cx="2012950" cy="2708785"/>
          </a:xfrm>
          <a:prstGeom prst="rect">
            <a:avLst/>
          </a:prstGeom>
        </p:spPr>
      </p:pic>
    </p:spTree>
    <p:extLst>
      <p:ext uri="{BB962C8B-B14F-4D97-AF65-F5344CB8AC3E}">
        <p14:creationId xmlns:p14="http://schemas.microsoft.com/office/powerpoint/2010/main" val="251919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9CCC2FDE-BADB-4EE1-9948-5A3C6E0CBEDB}"/>
              </a:ext>
            </a:extLst>
          </p:cNvPr>
          <p:cNvSpPr txBox="1"/>
          <p:nvPr/>
        </p:nvSpPr>
        <p:spPr>
          <a:xfrm>
            <a:off x="3082008" y="4979753"/>
            <a:ext cx="6096000" cy="458780"/>
          </a:xfrm>
          <a:prstGeom prst="rect">
            <a:avLst/>
          </a:prstGeom>
          <a:noFill/>
        </p:spPr>
        <p:txBody>
          <a:bodyPr wrap="square" lIns="91440" tIns="45720" rIns="91440" bIns="45720" anchor="t">
            <a:spAutoFit/>
          </a:bodyPr>
          <a:lstStyle/>
          <a:p>
            <a:pPr algn="ctr">
              <a:lnSpc>
                <a:spcPct val="107000"/>
              </a:lnSpc>
              <a:spcAft>
                <a:spcPts val="800"/>
              </a:spcAft>
            </a:pPr>
            <a:r>
              <a:rPr lang="nb-NO" sz="2400" b="1">
                <a:solidFill>
                  <a:srgbClr val="000000"/>
                </a:solidFill>
                <a:latin typeface="+mj-lt"/>
                <a:ea typeface="Calibri" panose="020F0502020204030204" pitchFamily="34" charset="0"/>
                <a:cs typeface="Calibri"/>
              </a:rPr>
              <a:t>Hva ligger i dette spørsmålet?</a:t>
            </a:r>
            <a:endParaRPr lang="nb-NO" sz="2400" b="1">
              <a:latin typeface="+mj-lt"/>
              <a:ea typeface="Calibri" panose="020F0502020204030204" pitchFamily="34" charset="0"/>
              <a:cs typeface="Times New Roman" panose="02020603050405020304" pitchFamily="18" charset="0"/>
            </a:endParaRPr>
          </a:p>
        </p:txBody>
      </p:sp>
      <p:sp>
        <p:nvSpPr>
          <p:cNvPr id="7" name="Tittel 5">
            <a:extLst>
              <a:ext uri="{FF2B5EF4-FFF2-40B4-BE49-F238E27FC236}">
                <a16:creationId xmlns:a16="http://schemas.microsoft.com/office/drawing/2014/main" id="{1E25515B-76B2-D507-7637-677736161127}"/>
              </a:ext>
            </a:extLst>
          </p:cNvPr>
          <p:cNvSpPr txBox="1">
            <a:spLocks/>
          </p:cNvSpPr>
          <p:nvPr/>
        </p:nvSpPr>
        <p:spPr>
          <a:xfrm>
            <a:off x="5482281" y="1302594"/>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sp>
        <p:nvSpPr>
          <p:cNvPr id="2" name="Rektangel 1">
            <a:extLst>
              <a:ext uri="{FF2B5EF4-FFF2-40B4-BE49-F238E27FC236}">
                <a16:creationId xmlns:a16="http://schemas.microsoft.com/office/drawing/2014/main" id="{8E957994-87E7-4ED0-287B-97AA6D17DD32}"/>
              </a:ext>
            </a:extLst>
          </p:cNvPr>
          <p:cNvSpPr/>
          <p:nvPr/>
        </p:nvSpPr>
        <p:spPr>
          <a:xfrm>
            <a:off x="2998033" y="2628000"/>
            <a:ext cx="6263951" cy="2039469"/>
          </a:xfrm>
          <a:prstGeom prst="rect">
            <a:avLst/>
          </a:prstGeom>
        </p:spPr>
        <p:txBody>
          <a:bodyPr wrap="square">
            <a:spAutoFit/>
          </a:bodyPr>
          <a:lstStyle/>
          <a:p>
            <a:pPr algn="ctr">
              <a:lnSpc>
                <a:spcPct val="107000"/>
              </a:lnSpc>
              <a:spcAft>
                <a:spcPts val="800"/>
              </a:spcAft>
            </a:pPr>
            <a:r>
              <a:rPr lang="nb-NO" sz="2400">
                <a:solidFill>
                  <a:srgbClr val="000000"/>
                </a:solidFill>
                <a:latin typeface="Arial" panose="020B0604020202020204" pitchFamily="34" charset="0"/>
                <a:ea typeface="Calibri" panose="020F0502020204030204" pitchFamily="34" charset="0"/>
                <a:cs typeface="Arial" panose="020B0604020202020204" pitchFamily="34" charset="0"/>
              </a:rPr>
              <a:t>Det er nettopp vedtatt at det skal anlegges et vindkraftverk i Marie sitt samiske nærområde, og hun opplever at mange gjentatte ganger stiller henne spørsmål om «alle samer er mot det grønne skiftet?» </a:t>
            </a:r>
          </a:p>
        </p:txBody>
      </p:sp>
      <p:sp>
        <p:nvSpPr>
          <p:cNvPr id="10" name="Rektangel 9">
            <a:extLst>
              <a:ext uri="{FF2B5EF4-FFF2-40B4-BE49-F238E27FC236}">
                <a16:creationId xmlns:a16="http://schemas.microsoft.com/office/drawing/2014/main" id="{4B20D120-FD73-EE00-1396-B03ECB7F1AB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Tree>
    <p:extLst>
      <p:ext uri="{BB962C8B-B14F-4D97-AF65-F5344CB8AC3E}">
        <p14:creationId xmlns:p14="http://schemas.microsoft.com/office/powerpoint/2010/main" val="1547282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473944" y="5276995"/>
            <a:ext cx="5244111" cy="5525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400">
                <a:solidFill>
                  <a:schemeClr val="tx1"/>
                </a:solidFill>
                <a:latin typeface="+mn-lt"/>
              </a:rPr>
              <a:t>Hvordan ville du reagert på samtalen?</a:t>
            </a:r>
            <a:endParaRPr lang="nb-NO" sz="2400" b="0">
              <a:solidFill>
                <a:schemeClr val="tx1"/>
              </a:solidFill>
              <a:latin typeface="+mn-lt"/>
            </a:endParaRPr>
          </a:p>
          <a:p>
            <a:pPr algn="ctr"/>
            <a:endParaRPr lang="nb-NO" sz="1800" i="1">
              <a:solidFill>
                <a:schemeClr val="tx1"/>
              </a:solidFill>
              <a:latin typeface="+mn-lt"/>
            </a:endParaRPr>
          </a:p>
        </p:txBody>
      </p:sp>
      <p:sp>
        <p:nvSpPr>
          <p:cNvPr id="7" name="Tittel 5">
            <a:extLst>
              <a:ext uri="{FF2B5EF4-FFF2-40B4-BE49-F238E27FC236}">
                <a16:creationId xmlns:a16="http://schemas.microsoft.com/office/drawing/2014/main" id="{949450BE-1EDF-A744-495D-A7130E83BE6E}"/>
              </a:ext>
            </a:extLst>
          </p:cNvPr>
          <p:cNvSpPr txBox="1">
            <a:spLocks/>
          </p:cNvSpPr>
          <p:nvPr/>
        </p:nvSpPr>
        <p:spPr>
          <a:xfrm>
            <a:off x="5482282" y="1220400"/>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sp>
        <p:nvSpPr>
          <p:cNvPr id="3" name="Rektangel 2">
            <a:extLst>
              <a:ext uri="{FF2B5EF4-FFF2-40B4-BE49-F238E27FC236}">
                <a16:creationId xmlns:a16="http://schemas.microsoft.com/office/drawing/2014/main" id="{667AB134-57AF-D34B-6F58-EEFF3FD692C4}"/>
              </a:ext>
            </a:extLst>
          </p:cNvPr>
          <p:cNvSpPr/>
          <p:nvPr/>
        </p:nvSpPr>
        <p:spPr>
          <a:xfrm>
            <a:off x="3048000" y="2090172"/>
            <a:ext cx="6096000" cy="2677656"/>
          </a:xfrm>
          <a:prstGeom prst="rect">
            <a:avLst/>
          </a:prstGeom>
        </p:spPr>
        <p:txBody>
          <a:bodyPr>
            <a:spAutoFit/>
          </a:bodyPr>
          <a:lstStyle/>
          <a:p>
            <a:pPr algn="ctr"/>
            <a:r>
              <a:rPr lang="nb-NO" sz="2400"/>
              <a:t>Du overhører en samtale mellom to mennesker på fest. En av dem slår en samevits. Den andre personen sier at de selv er same og synes ikke det er greit å spøke om andres identitet. Da sier den som slo spøken: «Slapp av. Det var </a:t>
            </a:r>
            <a:r>
              <a:rPr lang="nb-NO" sz="2400" i="1"/>
              <a:t>bare</a:t>
            </a:r>
            <a:r>
              <a:rPr lang="nb-NO" sz="2400"/>
              <a:t> en spøk! Samer er alltid så hårsåre</a:t>
            </a:r>
            <a:r>
              <a:rPr lang="nb-NO" sz="2400" i="1"/>
              <a:t>».</a:t>
            </a:r>
          </a:p>
        </p:txBody>
      </p:sp>
      <p:sp>
        <p:nvSpPr>
          <p:cNvPr id="15" name="Rektangel 14">
            <a:extLst>
              <a:ext uri="{FF2B5EF4-FFF2-40B4-BE49-F238E27FC236}">
                <a16:creationId xmlns:a16="http://schemas.microsoft.com/office/drawing/2014/main" id="{13C9C7EF-74B2-CDFA-CF7E-60538D09DF3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pic>
        <p:nvPicPr>
          <p:cNvPr id="4" name="Bilde 3" descr="Et bilde som inneholder natthimmel&#10;&#10;Automatisk generert beskrivelse">
            <a:extLst>
              <a:ext uri="{FF2B5EF4-FFF2-40B4-BE49-F238E27FC236}">
                <a16:creationId xmlns:a16="http://schemas.microsoft.com/office/drawing/2014/main" id="{5F67F1D4-5079-1ED4-2BEF-26B00C176FC1}"/>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4165987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erson, utendørs, bygning, personer&#10;&#10;Automatisk generert beskrivelse">
            <a:extLst>
              <a:ext uri="{FF2B5EF4-FFF2-40B4-BE49-F238E27FC236}">
                <a16:creationId xmlns:a16="http://schemas.microsoft.com/office/drawing/2014/main" id="{49F41E46-C96F-674F-A254-F2F5E1F72B51}"/>
              </a:ext>
            </a:extLst>
          </p:cNvPr>
          <p:cNvPicPr>
            <a:picLocks noChangeAspect="1"/>
          </p:cNvPicPr>
          <p:nvPr/>
        </p:nvPicPr>
        <p:blipFill rotWithShape="1">
          <a:blip r:embed="rId3"/>
          <a:srcRect t="15626"/>
          <a:stretch/>
        </p:blipFill>
        <p:spPr>
          <a:xfrm>
            <a:off x="0" y="0"/>
            <a:ext cx="12192000" cy="6858000"/>
          </a:xfrm>
          <a:prstGeom prst="rect">
            <a:avLst/>
          </a:prstGeom>
        </p:spPr>
      </p:pic>
      <p:sp>
        <p:nvSpPr>
          <p:cNvPr id="6" name="Rektangel 5">
            <a:extLst>
              <a:ext uri="{FF2B5EF4-FFF2-40B4-BE49-F238E27FC236}">
                <a16:creationId xmlns:a16="http://schemas.microsoft.com/office/drawing/2014/main" id="{0770FC91-A08E-8246-817A-1214F6C02774}"/>
              </a:ext>
            </a:extLst>
          </p:cNvPr>
          <p:cNvSpPr/>
          <p:nvPr/>
        </p:nvSpPr>
        <p:spPr>
          <a:xfrm>
            <a:off x="0" y="0"/>
            <a:ext cx="12192000" cy="6858000"/>
          </a:xfrm>
          <a:prstGeom prst="rect">
            <a:avLst/>
          </a:prstGeom>
          <a:solidFill>
            <a:schemeClr val="tx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88677261-A2F3-A54B-AFB5-696B6FABB741}"/>
              </a:ext>
            </a:extLst>
          </p:cNvPr>
          <p:cNvSpPr>
            <a:spLocks noGrp="1"/>
          </p:cNvSpPr>
          <p:nvPr>
            <p:ph type="title"/>
          </p:nvPr>
        </p:nvSpPr>
        <p:spPr>
          <a:xfrm>
            <a:off x="3860798" y="2036251"/>
            <a:ext cx="7023102" cy="2785497"/>
          </a:xfrm>
        </p:spPr>
        <p:txBody>
          <a:bodyPr anchor="ctr">
            <a:noAutofit/>
          </a:bodyPr>
          <a:lstStyle/>
          <a:p>
            <a:r>
              <a:rPr lang="nb-NO"/>
              <a:t>ENERGIZERS KEEP THE SURROUNDING ALIVE, BE AN ENERGIZER ALL DAY LONG</a:t>
            </a:r>
          </a:p>
        </p:txBody>
      </p:sp>
      <p:pic>
        <p:nvPicPr>
          <p:cNvPr id="3" name="Bilde 2">
            <a:extLst>
              <a:ext uri="{FF2B5EF4-FFF2-40B4-BE49-F238E27FC236}">
                <a16:creationId xmlns:a16="http://schemas.microsoft.com/office/drawing/2014/main" id="{5A3411C7-1391-7D46-9913-3875AE20381E}"/>
              </a:ext>
            </a:extLst>
          </p:cNvPr>
          <p:cNvPicPr>
            <a:picLocks noChangeAspect="1"/>
          </p:cNvPicPr>
          <p:nvPr/>
        </p:nvPicPr>
        <p:blipFill>
          <a:blip r:embed="rId4"/>
          <a:stretch>
            <a:fillRect/>
          </a:stretch>
        </p:blipFill>
        <p:spPr>
          <a:xfrm>
            <a:off x="1790374" y="2590799"/>
            <a:ext cx="1702805" cy="1619925"/>
          </a:xfrm>
          <a:prstGeom prst="rect">
            <a:avLst/>
          </a:prstGeom>
        </p:spPr>
      </p:pic>
    </p:spTree>
    <p:extLst>
      <p:ext uri="{BB962C8B-B14F-4D97-AF65-F5344CB8AC3E}">
        <p14:creationId xmlns:p14="http://schemas.microsoft.com/office/powerpoint/2010/main" val="3099724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075009" y="1256409"/>
            <a:ext cx="6276104" cy="1708764"/>
          </a:xfrm>
        </p:spPr>
        <p:txBody>
          <a:bodyPr/>
          <a:lstStyle/>
          <a:p>
            <a:pPr marL="0" indent="0" algn="ctr">
              <a:lnSpc>
                <a:spcPct val="100000"/>
              </a:lnSpc>
              <a:buNone/>
            </a:pPr>
            <a:r>
              <a:rPr lang="nb-NO" sz="2400">
                <a:solidFill>
                  <a:schemeClr val="tx1"/>
                </a:solidFill>
              </a:rPr>
              <a:t>... at forbud mot diskriminering er et sentralt prinsipp i menneskerettighetene. Det understrekes at alle mennesker har de samme rettighetene, uavhengig av, for eksempel:</a:t>
            </a:r>
          </a:p>
        </p:txBody>
      </p:sp>
      <p:sp>
        <p:nvSpPr>
          <p:cNvPr id="2" name="Rektangel 1">
            <a:extLst>
              <a:ext uri="{FF2B5EF4-FFF2-40B4-BE49-F238E27FC236}">
                <a16:creationId xmlns:a16="http://schemas.microsoft.com/office/drawing/2014/main" id="{C758C88B-C4E9-534F-9FC9-7B0B9D3DE2F7}"/>
              </a:ext>
            </a:extLst>
          </p:cNvPr>
          <p:cNvSpPr/>
          <p:nvPr/>
        </p:nvSpPr>
        <p:spPr>
          <a:xfrm>
            <a:off x="4740265" y="3425560"/>
            <a:ext cx="2942064" cy="2569293"/>
          </a:xfrm>
          <a:prstGeom prst="rect">
            <a:avLst/>
          </a:prstGeom>
        </p:spPr>
        <p:txBody>
          <a:bodyPr wrap="square" numCol="1">
            <a:spAutoFit/>
          </a:bodyPr>
          <a:lstStyle/>
          <a:p>
            <a:pPr>
              <a:spcAft>
                <a:spcPts val="600"/>
              </a:spcAft>
            </a:pPr>
            <a:r>
              <a:rPr lang="nb-NO" sz="2400" b="1"/>
              <a:t>Etnisitet og nasjonalitet</a:t>
            </a:r>
          </a:p>
          <a:p>
            <a:pPr>
              <a:lnSpc>
                <a:spcPct val="229000"/>
              </a:lnSpc>
              <a:spcAft>
                <a:spcPts val="600"/>
              </a:spcAft>
            </a:pPr>
            <a:r>
              <a:rPr lang="nb-NO" sz="2400" b="1"/>
              <a:t>Politisk ståsted</a:t>
            </a:r>
          </a:p>
          <a:p>
            <a:pPr>
              <a:spcAft>
                <a:spcPts val="600"/>
              </a:spcAft>
            </a:pPr>
            <a:r>
              <a:rPr lang="nb-NO" sz="2400" b="1"/>
              <a:t>Sosial bakgrunn og språk</a:t>
            </a:r>
          </a:p>
        </p:txBody>
      </p:sp>
      <p:sp>
        <p:nvSpPr>
          <p:cNvPr id="6" name="Rektangel 5">
            <a:extLst>
              <a:ext uri="{FF2B5EF4-FFF2-40B4-BE49-F238E27FC236}">
                <a16:creationId xmlns:a16="http://schemas.microsoft.com/office/drawing/2014/main" id="{35AE7546-E150-CB44-89F0-D139C741CC9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1" name="Rektangel 10">
            <a:extLst>
              <a:ext uri="{FF2B5EF4-FFF2-40B4-BE49-F238E27FC236}">
                <a16:creationId xmlns:a16="http://schemas.microsoft.com/office/drawing/2014/main" id="{E4C65013-DD53-004C-A908-728D242915B7}"/>
              </a:ext>
            </a:extLst>
          </p:cNvPr>
          <p:cNvSpPr/>
          <p:nvPr/>
        </p:nvSpPr>
        <p:spPr>
          <a:xfrm>
            <a:off x="1689317" y="3511198"/>
            <a:ext cx="1714499" cy="2492349"/>
          </a:xfrm>
          <a:prstGeom prst="rect">
            <a:avLst/>
          </a:prstGeom>
        </p:spPr>
        <p:txBody>
          <a:bodyPr wrap="square" numCol="1">
            <a:spAutoFit/>
          </a:bodyPr>
          <a:lstStyle/>
          <a:p>
            <a:r>
              <a:rPr lang="nb-NO" sz="2400" b="1"/>
              <a:t>Religion og tro</a:t>
            </a:r>
          </a:p>
          <a:p>
            <a:pPr>
              <a:lnSpc>
                <a:spcPct val="229000"/>
              </a:lnSpc>
              <a:spcAft>
                <a:spcPts val="600"/>
              </a:spcAft>
            </a:pPr>
            <a:r>
              <a:rPr lang="nb-NO" sz="2400" b="1"/>
              <a:t>Kjønn</a:t>
            </a:r>
          </a:p>
          <a:p>
            <a:pPr>
              <a:spcAft>
                <a:spcPts val="600"/>
              </a:spcAft>
            </a:pPr>
            <a:r>
              <a:rPr lang="nb-NO" sz="2400" b="1"/>
              <a:t>Funksjonsevne</a:t>
            </a:r>
          </a:p>
        </p:txBody>
      </p:sp>
      <p:sp>
        <p:nvSpPr>
          <p:cNvPr id="12" name="Rektangel 11">
            <a:extLst>
              <a:ext uri="{FF2B5EF4-FFF2-40B4-BE49-F238E27FC236}">
                <a16:creationId xmlns:a16="http://schemas.microsoft.com/office/drawing/2014/main" id="{94FEEDCE-F20B-134F-BB85-94BA38A183FF}"/>
              </a:ext>
            </a:extLst>
          </p:cNvPr>
          <p:cNvSpPr/>
          <p:nvPr/>
        </p:nvSpPr>
        <p:spPr>
          <a:xfrm>
            <a:off x="8048737" y="3425560"/>
            <a:ext cx="3772424" cy="2534989"/>
          </a:xfrm>
          <a:prstGeom prst="rect">
            <a:avLst/>
          </a:prstGeom>
        </p:spPr>
        <p:txBody>
          <a:bodyPr wrap="square" numCol="1">
            <a:spAutoFit/>
          </a:bodyPr>
          <a:lstStyle/>
          <a:p>
            <a:pPr>
              <a:spcAft>
                <a:spcPts val="600"/>
              </a:spcAft>
            </a:pPr>
            <a:r>
              <a:rPr lang="nb-NO" sz="2400" b="1"/>
              <a:t>Seksuell legning og kjønnsidentitet</a:t>
            </a:r>
          </a:p>
          <a:p>
            <a:pPr>
              <a:lnSpc>
                <a:spcPct val="229000"/>
              </a:lnSpc>
              <a:spcAft>
                <a:spcPts val="600"/>
              </a:spcAft>
            </a:pPr>
            <a:r>
              <a:rPr lang="nb-NO" sz="2400" b="1"/>
              <a:t>Alder</a:t>
            </a:r>
          </a:p>
          <a:p>
            <a:pPr>
              <a:lnSpc>
                <a:spcPct val="229000"/>
              </a:lnSpc>
              <a:spcAft>
                <a:spcPts val="600"/>
              </a:spcAft>
            </a:pPr>
            <a:r>
              <a:rPr lang="nb-NO" sz="2400" b="1"/>
              <a:t>Helse</a:t>
            </a:r>
          </a:p>
        </p:txBody>
      </p:sp>
      <p:sp>
        <p:nvSpPr>
          <p:cNvPr id="13" name="Tittel 5">
            <a:extLst>
              <a:ext uri="{FF2B5EF4-FFF2-40B4-BE49-F238E27FC236}">
                <a16:creationId xmlns:a16="http://schemas.microsoft.com/office/drawing/2014/main" id="{67A56D2C-D80B-65DA-D654-A70EA4AE7A7F}"/>
              </a:ext>
            </a:extLst>
          </p:cNvPr>
          <p:cNvSpPr txBox="1">
            <a:spLocks/>
          </p:cNvSpPr>
          <p:nvPr/>
        </p:nvSpPr>
        <p:spPr>
          <a:xfrm>
            <a:off x="4572000" y="529617"/>
            <a:ext cx="330979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AMNESTY MENER</a:t>
            </a:r>
          </a:p>
        </p:txBody>
      </p:sp>
      <p:pic>
        <p:nvPicPr>
          <p:cNvPr id="4" name="Bilde 3">
            <a:extLst>
              <a:ext uri="{FF2B5EF4-FFF2-40B4-BE49-F238E27FC236}">
                <a16:creationId xmlns:a16="http://schemas.microsoft.com/office/drawing/2014/main" id="{69D833DB-7A4A-BABE-BFD5-D2EBA9A6C555}"/>
              </a:ext>
            </a:extLst>
          </p:cNvPr>
          <p:cNvPicPr>
            <a:picLocks noChangeAspect="1"/>
          </p:cNvPicPr>
          <p:nvPr/>
        </p:nvPicPr>
        <p:blipFill>
          <a:blip r:embed="rId3"/>
          <a:stretch>
            <a:fillRect/>
          </a:stretch>
        </p:blipFill>
        <p:spPr>
          <a:xfrm>
            <a:off x="1012095" y="3591289"/>
            <a:ext cx="538868" cy="660755"/>
          </a:xfrm>
          <a:prstGeom prst="rect">
            <a:avLst/>
          </a:prstGeom>
        </p:spPr>
      </p:pic>
      <p:pic>
        <p:nvPicPr>
          <p:cNvPr id="5" name="Bilde 4">
            <a:extLst>
              <a:ext uri="{FF2B5EF4-FFF2-40B4-BE49-F238E27FC236}">
                <a16:creationId xmlns:a16="http://schemas.microsoft.com/office/drawing/2014/main" id="{11D1D15C-F9BA-5FAD-A8C4-A0111CD654AF}"/>
              </a:ext>
            </a:extLst>
          </p:cNvPr>
          <p:cNvPicPr>
            <a:picLocks noChangeAspect="1"/>
          </p:cNvPicPr>
          <p:nvPr/>
        </p:nvPicPr>
        <p:blipFill>
          <a:blip r:embed="rId4"/>
          <a:stretch>
            <a:fillRect/>
          </a:stretch>
        </p:blipFill>
        <p:spPr>
          <a:xfrm>
            <a:off x="7552771" y="3432440"/>
            <a:ext cx="329026" cy="700055"/>
          </a:xfrm>
          <a:prstGeom prst="rect">
            <a:avLst/>
          </a:prstGeom>
        </p:spPr>
      </p:pic>
      <p:pic>
        <p:nvPicPr>
          <p:cNvPr id="7" name="Bilde 6">
            <a:extLst>
              <a:ext uri="{FF2B5EF4-FFF2-40B4-BE49-F238E27FC236}">
                <a16:creationId xmlns:a16="http://schemas.microsoft.com/office/drawing/2014/main" id="{FD390359-C485-C00A-BF2C-DC1AE47F2B6A}"/>
              </a:ext>
            </a:extLst>
          </p:cNvPr>
          <p:cNvPicPr>
            <a:picLocks noChangeAspect="1"/>
          </p:cNvPicPr>
          <p:nvPr/>
        </p:nvPicPr>
        <p:blipFill>
          <a:blip r:embed="rId5"/>
          <a:stretch>
            <a:fillRect/>
          </a:stretch>
        </p:blipFill>
        <p:spPr>
          <a:xfrm>
            <a:off x="965956" y="4462061"/>
            <a:ext cx="585007" cy="629267"/>
          </a:xfrm>
          <a:prstGeom prst="rect">
            <a:avLst/>
          </a:prstGeom>
        </p:spPr>
      </p:pic>
      <p:pic>
        <p:nvPicPr>
          <p:cNvPr id="8" name="Bilde 7">
            <a:extLst>
              <a:ext uri="{FF2B5EF4-FFF2-40B4-BE49-F238E27FC236}">
                <a16:creationId xmlns:a16="http://schemas.microsoft.com/office/drawing/2014/main" id="{656D6060-CDD6-7AE1-F7AF-2EFE924AC534}"/>
              </a:ext>
            </a:extLst>
          </p:cNvPr>
          <p:cNvPicPr>
            <a:picLocks noChangeAspect="1"/>
          </p:cNvPicPr>
          <p:nvPr/>
        </p:nvPicPr>
        <p:blipFill>
          <a:blip r:embed="rId6"/>
          <a:stretch>
            <a:fillRect/>
          </a:stretch>
        </p:blipFill>
        <p:spPr>
          <a:xfrm>
            <a:off x="3721176" y="3623747"/>
            <a:ext cx="628298" cy="628298"/>
          </a:xfrm>
          <a:prstGeom prst="rect">
            <a:avLst/>
          </a:prstGeom>
        </p:spPr>
      </p:pic>
      <p:pic>
        <p:nvPicPr>
          <p:cNvPr id="14" name="Bilde 13">
            <a:extLst>
              <a:ext uri="{FF2B5EF4-FFF2-40B4-BE49-F238E27FC236}">
                <a16:creationId xmlns:a16="http://schemas.microsoft.com/office/drawing/2014/main" id="{8582A3E9-A012-A1EE-AE3A-58C9E48D8E88}"/>
              </a:ext>
            </a:extLst>
          </p:cNvPr>
          <p:cNvPicPr>
            <a:picLocks noChangeAspect="1"/>
          </p:cNvPicPr>
          <p:nvPr/>
        </p:nvPicPr>
        <p:blipFill>
          <a:blip r:embed="rId7"/>
          <a:stretch>
            <a:fillRect/>
          </a:stretch>
        </p:blipFill>
        <p:spPr>
          <a:xfrm>
            <a:off x="3745559" y="4484633"/>
            <a:ext cx="628298" cy="542171"/>
          </a:xfrm>
          <a:prstGeom prst="rect">
            <a:avLst/>
          </a:prstGeom>
        </p:spPr>
      </p:pic>
      <p:pic>
        <p:nvPicPr>
          <p:cNvPr id="15" name="Bilde 14">
            <a:extLst>
              <a:ext uri="{FF2B5EF4-FFF2-40B4-BE49-F238E27FC236}">
                <a16:creationId xmlns:a16="http://schemas.microsoft.com/office/drawing/2014/main" id="{1E9BF14B-2C2F-5BCA-F371-3E7B4B8CF2EE}"/>
              </a:ext>
            </a:extLst>
          </p:cNvPr>
          <p:cNvPicPr>
            <a:picLocks noChangeAspect="1"/>
          </p:cNvPicPr>
          <p:nvPr/>
        </p:nvPicPr>
        <p:blipFill>
          <a:blip r:embed="rId8"/>
          <a:stretch>
            <a:fillRect/>
          </a:stretch>
        </p:blipFill>
        <p:spPr>
          <a:xfrm>
            <a:off x="985689" y="5233652"/>
            <a:ext cx="585007" cy="667113"/>
          </a:xfrm>
          <a:prstGeom prst="rect">
            <a:avLst/>
          </a:prstGeom>
        </p:spPr>
      </p:pic>
      <p:pic>
        <p:nvPicPr>
          <p:cNvPr id="16" name="Bilde 15">
            <a:extLst>
              <a:ext uri="{FF2B5EF4-FFF2-40B4-BE49-F238E27FC236}">
                <a16:creationId xmlns:a16="http://schemas.microsoft.com/office/drawing/2014/main" id="{55F43C89-6D8E-709E-86F3-D29653B131A7}"/>
              </a:ext>
            </a:extLst>
          </p:cNvPr>
          <p:cNvPicPr>
            <a:picLocks noChangeAspect="1"/>
          </p:cNvPicPr>
          <p:nvPr/>
        </p:nvPicPr>
        <p:blipFill>
          <a:blip r:embed="rId9"/>
          <a:stretch>
            <a:fillRect/>
          </a:stretch>
        </p:blipFill>
        <p:spPr>
          <a:xfrm>
            <a:off x="3659132" y="5299818"/>
            <a:ext cx="690342" cy="501745"/>
          </a:xfrm>
          <a:prstGeom prst="rect">
            <a:avLst/>
          </a:prstGeom>
        </p:spPr>
      </p:pic>
      <p:pic>
        <p:nvPicPr>
          <p:cNvPr id="17" name="Bilde 16">
            <a:extLst>
              <a:ext uri="{FF2B5EF4-FFF2-40B4-BE49-F238E27FC236}">
                <a16:creationId xmlns:a16="http://schemas.microsoft.com/office/drawing/2014/main" id="{208E7FE0-95CD-F5E2-6284-14E222BFF773}"/>
              </a:ext>
            </a:extLst>
          </p:cNvPr>
          <p:cNvPicPr>
            <a:picLocks noChangeAspect="1"/>
          </p:cNvPicPr>
          <p:nvPr/>
        </p:nvPicPr>
        <p:blipFill>
          <a:blip r:embed="rId10"/>
          <a:stretch>
            <a:fillRect/>
          </a:stretch>
        </p:blipFill>
        <p:spPr>
          <a:xfrm>
            <a:off x="7552772" y="4517990"/>
            <a:ext cx="372370" cy="700056"/>
          </a:xfrm>
          <a:prstGeom prst="rect">
            <a:avLst/>
          </a:prstGeom>
        </p:spPr>
      </p:pic>
      <p:pic>
        <p:nvPicPr>
          <p:cNvPr id="18" name="Bilde 17">
            <a:extLst>
              <a:ext uri="{FF2B5EF4-FFF2-40B4-BE49-F238E27FC236}">
                <a16:creationId xmlns:a16="http://schemas.microsoft.com/office/drawing/2014/main" id="{E45DDE50-33C0-0A1F-3239-260D211F5514}"/>
              </a:ext>
            </a:extLst>
          </p:cNvPr>
          <p:cNvPicPr>
            <a:picLocks noChangeAspect="1"/>
          </p:cNvPicPr>
          <p:nvPr/>
        </p:nvPicPr>
        <p:blipFill>
          <a:blip r:embed="rId11"/>
          <a:stretch>
            <a:fillRect/>
          </a:stretch>
        </p:blipFill>
        <p:spPr>
          <a:xfrm>
            <a:off x="7507921" y="5515825"/>
            <a:ext cx="417222" cy="417222"/>
          </a:xfrm>
          <a:prstGeom prst="rect">
            <a:avLst/>
          </a:prstGeom>
        </p:spPr>
      </p:pic>
    </p:spTree>
    <p:extLst>
      <p:ext uri="{BB962C8B-B14F-4D97-AF65-F5344CB8AC3E}">
        <p14:creationId xmlns:p14="http://schemas.microsoft.com/office/powerpoint/2010/main" val="3964663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1798320" y="2614047"/>
            <a:ext cx="8595359" cy="2490153"/>
          </a:xfrm>
        </p:spPr>
        <p:txBody>
          <a:bodyPr/>
          <a:lstStyle/>
          <a:p>
            <a:pPr marL="0" indent="0" algn="ctr">
              <a:lnSpc>
                <a:spcPct val="100000"/>
              </a:lnSpc>
              <a:buNone/>
            </a:pPr>
            <a:r>
              <a:rPr lang="nb-NO" sz="2400">
                <a:solidFill>
                  <a:schemeClr val="tx1"/>
                </a:solidFill>
                <a:latin typeface="+mn-lt"/>
              </a:rPr>
              <a:t>at alle har rett til å uttrykke sine kulturelle, tradisjonelle eller religiøse bakgrunn ved å ha på seg en spesiell type klær. Samtidig skal ingen bli presset eller tvunget til å kle seg på denne måten. Generelle klesforbud som krenker friheten til de som ønsker å kle seg på en bestemt måte, er ikke veien å gå for å hindre dette.</a:t>
            </a:r>
          </a:p>
        </p:txBody>
      </p:sp>
      <p:sp>
        <p:nvSpPr>
          <p:cNvPr id="5" name="Tittel 5">
            <a:extLst>
              <a:ext uri="{FF2B5EF4-FFF2-40B4-BE49-F238E27FC236}">
                <a16:creationId xmlns:a16="http://schemas.microsoft.com/office/drawing/2014/main" id="{C40EA319-8CC8-4229-4905-64C2995B286C}"/>
              </a:ext>
            </a:extLst>
          </p:cNvPr>
          <p:cNvSpPr txBox="1">
            <a:spLocks/>
          </p:cNvSpPr>
          <p:nvPr/>
        </p:nvSpPr>
        <p:spPr>
          <a:xfrm>
            <a:off x="4392459" y="1224472"/>
            <a:ext cx="3407079"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AMNESTY MENER</a:t>
            </a:r>
          </a:p>
        </p:txBody>
      </p:sp>
    </p:spTree>
    <p:extLst>
      <p:ext uri="{BB962C8B-B14F-4D97-AF65-F5344CB8AC3E}">
        <p14:creationId xmlns:p14="http://schemas.microsoft.com/office/powerpoint/2010/main" val="2024350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58A3FEF-A519-BE46-B003-51346F9F0B5C}"/>
              </a:ext>
            </a:extLst>
          </p:cNvPr>
          <p:cNvPicPr>
            <a:picLocks noChangeAspect="1"/>
          </p:cNvPicPr>
          <p:nvPr/>
        </p:nvPicPr>
        <p:blipFill rotWithShape="1">
          <a:blip r:embed="rId3"/>
          <a:srcRect l="8415" t="7747" r="1878" b="16544"/>
          <a:stretch/>
        </p:blipFill>
        <p:spPr>
          <a:xfrm>
            <a:off x="3068" y="0"/>
            <a:ext cx="12188932" cy="6857999"/>
          </a:xfrm>
          <a:prstGeom prst="rect">
            <a:avLst/>
          </a:prstGeom>
        </p:spPr>
      </p:pic>
      <p:sp>
        <p:nvSpPr>
          <p:cNvPr id="6" name="Tittel 5">
            <a:extLst>
              <a:ext uri="{FF2B5EF4-FFF2-40B4-BE49-F238E27FC236}">
                <a16:creationId xmlns:a16="http://schemas.microsoft.com/office/drawing/2014/main" id="{2A91575E-C406-B149-9EFB-348C1CA45B44}"/>
              </a:ext>
            </a:extLst>
          </p:cNvPr>
          <p:cNvSpPr>
            <a:spLocks noGrp="1"/>
          </p:cNvSpPr>
          <p:nvPr>
            <p:ph type="ctrTitle"/>
          </p:nvPr>
        </p:nvSpPr>
        <p:spPr>
          <a:xfrm>
            <a:off x="3743550" y="2679703"/>
            <a:ext cx="4704900" cy="1498591"/>
          </a:xfrm>
          <a:solidFill>
            <a:schemeClr val="tx2"/>
          </a:solidFill>
        </p:spPr>
        <p:txBody>
          <a:bodyPr anchor="ctr">
            <a:normAutofit/>
          </a:bodyPr>
          <a:lstStyle/>
          <a:p>
            <a:r>
              <a:rPr lang="nb-NO" sz="4400">
                <a:solidFill>
                  <a:schemeClr val="tx1"/>
                </a:solidFill>
              </a:rPr>
              <a:t>OPPSUMMERING</a:t>
            </a:r>
          </a:p>
        </p:txBody>
      </p:sp>
      <p:sp>
        <p:nvSpPr>
          <p:cNvPr id="7" name="Rektangel 6">
            <a:extLst>
              <a:ext uri="{FF2B5EF4-FFF2-40B4-BE49-F238E27FC236}">
                <a16:creationId xmlns:a16="http://schemas.microsoft.com/office/drawing/2014/main" id="{DDA17AB1-CE94-8703-E492-2136EACB57EA}"/>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Tree>
    <p:extLst>
      <p:ext uri="{BB962C8B-B14F-4D97-AF65-F5344CB8AC3E}">
        <p14:creationId xmlns:p14="http://schemas.microsoft.com/office/powerpoint/2010/main" val="597012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2584449" y="3105151"/>
            <a:ext cx="7023102" cy="7694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b="0">
                <a:solidFill>
                  <a:schemeClr val="tx1"/>
                </a:solidFill>
                <a:latin typeface="+mj-lt"/>
              </a:rPr>
              <a:t>Har noen endret mening?</a:t>
            </a:r>
          </a:p>
        </p:txBody>
      </p:sp>
      <p:sp>
        <p:nvSpPr>
          <p:cNvPr id="5" name="Rektangel 4">
            <a:extLst>
              <a:ext uri="{FF2B5EF4-FFF2-40B4-BE49-F238E27FC236}">
                <a16:creationId xmlns:a16="http://schemas.microsoft.com/office/drawing/2014/main" id="{37D8644B-890B-114A-8FA5-ABB7F740421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6" name="Rektangel 5">
            <a:extLst>
              <a:ext uri="{FF2B5EF4-FFF2-40B4-BE49-F238E27FC236}">
                <a16:creationId xmlns:a16="http://schemas.microsoft.com/office/drawing/2014/main" id="{71799520-C617-2344-A14B-34B7A41710AF}"/>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spTree>
    <p:extLst>
      <p:ext uri="{BB962C8B-B14F-4D97-AF65-F5344CB8AC3E}">
        <p14:creationId xmlns:p14="http://schemas.microsoft.com/office/powerpoint/2010/main" val="1463648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818067" y="2757600"/>
            <a:ext cx="4555866" cy="533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b="0">
                <a:solidFill>
                  <a:schemeClr val="bg1">
                    <a:lumMod val="95000"/>
                  </a:schemeClr>
                </a:solidFill>
                <a:latin typeface="+mj-lt"/>
              </a:rPr>
              <a:t>Alle diskriminerer</a:t>
            </a: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latin typeface="Arial" panose="020B0604020202020204" pitchFamily="34" charset="0"/>
                <a:cs typeface="Arial" panose="020B0604020202020204" pitchFamily="34" charset="0"/>
              </a:rPr>
              <a:t>Rasisme og diskriminering </a:t>
            </a:r>
          </a:p>
        </p:txBody>
      </p:sp>
      <p:sp>
        <p:nvSpPr>
          <p:cNvPr id="9" name="Tittel 5">
            <a:extLst>
              <a:ext uri="{FF2B5EF4-FFF2-40B4-BE49-F238E27FC236}">
                <a16:creationId xmlns:a16="http://schemas.microsoft.com/office/drawing/2014/main" id="{E5B4F379-441A-6EE7-17C5-3BEC5A7B7E36}"/>
              </a:ext>
            </a:extLst>
          </p:cNvPr>
          <p:cNvSpPr txBox="1">
            <a:spLocks/>
          </p:cNvSpPr>
          <p:nvPr/>
        </p:nvSpPr>
        <p:spPr>
          <a:xfrm>
            <a:off x="5151600" y="1220400"/>
            <a:ext cx="1886702"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PÅSTAND</a:t>
            </a:r>
          </a:p>
        </p:txBody>
      </p:sp>
      <p:pic>
        <p:nvPicPr>
          <p:cNvPr id="8" name="Bilde 7" descr="Et bilde som inneholder natthimmel&#10;&#10;Automatisk generert beskrivelse">
            <a:extLst>
              <a:ext uri="{FF2B5EF4-FFF2-40B4-BE49-F238E27FC236}">
                <a16:creationId xmlns:a16="http://schemas.microsoft.com/office/drawing/2014/main" id="{7B481715-9D91-7715-1E0B-00A5CFFB48D1}"/>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2569308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818067" y="2757600"/>
            <a:ext cx="4555866" cy="1340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b="0">
                <a:solidFill>
                  <a:schemeClr val="bg1">
                    <a:lumMod val="95000"/>
                  </a:schemeClr>
                </a:solidFill>
                <a:latin typeface="+mn-lt"/>
              </a:rPr>
              <a:t>En verden uten</a:t>
            </a:r>
            <a:br>
              <a:rPr lang="nb-NO" b="0">
                <a:solidFill>
                  <a:schemeClr val="bg1">
                    <a:lumMod val="95000"/>
                  </a:schemeClr>
                </a:solidFill>
                <a:latin typeface="+mn-lt"/>
              </a:rPr>
            </a:br>
            <a:r>
              <a:rPr lang="nb-NO" b="0">
                <a:solidFill>
                  <a:schemeClr val="bg1">
                    <a:lumMod val="95000"/>
                  </a:schemeClr>
                </a:solidFill>
                <a:latin typeface="+mn-lt"/>
              </a:rPr>
              <a:t>rasisme er mulig</a:t>
            </a: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latin typeface="Arial" panose="020B0604020202020204" pitchFamily="34" charset="0"/>
                <a:cs typeface="Arial" panose="020B0604020202020204" pitchFamily="34" charset="0"/>
              </a:rPr>
              <a:t>Rasisme og diskriminering </a:t>
            </a:r>
          </a:p>
        </p:txBody>
      </p:sp>
      <p:sp>
        <p:nvSpPr>
          <p:cNvPr id="7" name="Tittel 5">
            <a:extLst>
              <a:ext uri="{FF2B5EF4-FFF2-40B4-BE49-F238E27FC236}">
                <a16:creationId xmlns:a16="http://schemas.microsoft.com/office/drawing/2014/main" id="{3E1831FB-849C-420F-90ED-2662C85EE312}"/>
              </a:ext>
            </a:extLst>
          </p:cNvPr>
          <p:cNvSpPr txBox="1">
            <a:spLocks/>
          </p:cNvSpPr>
          <p:nvPr/>
        </p:nvSpPr>
        <p:spPr>
          <a:xfrm>
            <a:off x="5152649" y="1220400"/>
            <a:ext cx="1886702"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PÅSTAND</a:t>
            </a:r>
          </a:p>
        </p:txBody>
      </p:sp>
      <p:pic>
        <p:nvPicPr>
          <p:cNvPr id="8" name="Bilde 7" descr="Et bilde som inneholder mørk, natthimmel&#10;&#10;Automatisk generert beskrivelse">
            <a:extLst>
              <a:ext uri="{FF2B5EF4-FFF2-40B4-BE49-F238E27FC236}">
                <a16:creationId xmlns:a16="http://schemas.microsoft.com/office/drawing/2014/main" id="{0BE1FD00-BCFB-81B8-6244-6F271B5082D9}"/>
              </a:ext>
            </a:extLst>
          </p:cNvPr>
          <p:cNvPicPr>
            <a:picLocks noChangeAspect="1"/>
          </p:cNvPicPr>
          <p:nvPr/>
        </p:nvPicPr>
        <p:blipFill>
          <a:blip r:embed="rId3"/>
          <a:stretch>
            <a:fillRect/>
          </a:stretch>
        </p:blipFill>
        <p:spPr>
          <a:xfrm>
            <a:off x="10779428" y="5874520"/>
            <a:ext cx="944285" cy="786904"/>
          </a:xfrm>
          <a:prstGeom prst="rect">
            <a:avLst/>
          </a:prstGeom>
        </p:spPr>
      </p:pic>
    </p:spTree>
    <p:extLst>
      <p:ext uri="{BB962C8B-B14F-4D97-AF65-F5344CB8AC3E}">
        <p14:creationId xmlns:p14="http://schemas.microsoft.com/office/powerpoint/2010/main" val="2531925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5">
            <a:extLst>
              <a:ext uri="{FF2B5EF4-FFF2-40B4-BE49-F238E27FC236}">
                <a16:creationId xmlns:a16="http://schemas.microsoft.com/office/drawing/2014/main" id="{9B812A2C-A076-82AD-C1EE-8A6947988876}"/>
              </a:ext>
            </a:extLst>
          </p:cNvPr>
          <p:cNvSpPr>
            <a:spLocks noGrp="1"/>
          </p:cNvSpPr>
          <p:nvPr>
            <p:ph type="ctrTitle"/>
          </p:nvPr>
        </p:nvSpPr>
        <p:spPr>
          <a:xfrm>
            <a:off x="3743551" y="1656447"/>
            <a:ext cx="4704900" cy="1108527"/>
          </a:xfrm>
          <a:solidFill>
            <a:srgbClr val="FFFF1D"/>
          </a:solidFill>
        </p:spPr>
        <p:txBody>
          <a:bodyPr anchor="ctr">
            <a:normAutofit/>
          </a:bodyPr>
          <a:lstStyle/>
          <a:p>
            <a:r>
              <a:rPr lang="nb-NO" sz="4400">
                <a:solidFill>
                  <a:schemeClr val="tx1"/>
                </a:solidFill>
                <a:highlight>
                  <a:srgbClr val="FFFF00"/>
                </a:highlight>
              </a:rPr>
              <a:t>    Veien videre</a:t>
            </a:r>
          </a:p>
        </p:txBody>
      </p:sp>
    </p:spTree>
    <p:extLst>
      <p:ext uri="{BB962C8B-B14F-4D97-AF65-F5344CB8AC3E}">
        <p14:creationId xmlns:p14="http://schemas.microsoft.com/office/powerpoint/2010/main" val="2142530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5" name="Tittel 1">
            <a:extLst>
              <a:ext uri="{FF2B5EF4-FFF2-40B4-BE49-F238E27FC236}">
                <a16:creationId xmlns:a16="http://schemas.microsoft.com/office/drawing/2014/main" id="{F964C4E8-0C4B-E448-9BB7-6409AEB8C992}"/>
              </a:ext>
            </a:extLst>
          </p:cNvPr>
          <p:cNvSpPr txBox="1">
            <a:spLocks/>
          </p:cNvSpPr>
          <p:nvPr/>
        </p:nvSpPr>
        <p:spPr>
          <a:xfrm>
            <a:off x="1978025" y="2695574"/>
            <a:ext cx="8235951" cy="19335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b="0">
                <a:solidFill>
                  <a:schemeClr val="tx1"/>
                </a:solidFill>
                <a:latin typeface="+mj-lt"/>
              </a:rPr>
              <a:t>Hva kan du gjøre for å forhindre rasisme og diskriminering?</a:t>
            </a:r>
          </a:p>
        </p:txBody>
      </p:sp>
      <p:sp>
        <p:nvSpPr>
          <p:cNvPr id="4" name="Rektangel 3">
            <a:extLst>
              <a:ext uri="{FF2B5EF4-FFF2-40B4-BE49-F238E27FC236}">
                <a16:creationId xmlns:a16="http://schemas.microsoft.com/office/drawing/2014/main" id="{C2112014-13A3-AD4F-9269-CD747E71809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2"/>
                </a:solidFill>
                <a:latin typeface="Arial" panose="020B0604020202020204" pitchFamily="34" charset="0"/>
                <a:cs typeface="Arial" panose="020B0604020202020204" pitchFamily="34" charset="0"/>
              </a:rPr>
              <a:t>Rasisme og diskriminering </a:t>
            </a:r>
          </a:p>
        </p:txBody>
      </p:sp>
      <p:pic>
        <p:nvPicPr>
          <p:cNvPr id="3" name="Bilde 2" descr="Et bilde som inneholder natthimmel&#10;&#10;Automatisk generert beskrivelse">
            <a:extLst>
              <a:ext uri="{FF2B5EF4-FFF2-40B4-BE49-F238E27FC236}">
                <a16:creationId xmlns:a16="http://schemas.microsoft.com/office/drawing/2014/main" id="{B9AF9C8B-1A42-DB18-4690-8FD2EB3F9EDA}"/>
              </a:ext>
            </a:extLst>
          </p:cNvPr>
          <p:cNvPicPr>
            <a:picLocks noChangeAspect="1"/>
          </p:cNvPicPr>
          <p:nvPr/>
        </p:nvPicPr>
        <p:blipFill>
          <a:blip r:embed="rId3"/>
          <a:stretch>
            <a:fillRect/>
          </a:stretch>
        </p:blipFill>
        <p:spPr>
          <a:xfrm>
            <a:off x="11047546" y="5829579"/>
            <a:ext cx="707973" cy="707973"/>
          </a:xfrm>
          <a:prstGeom prst="rect">
            <a:avLst/>
          </a:prstGeom>
        </p:spPr>
      </p:pic>
      <p:pic>
        <p:nvPicPr>
          <p:cNvPr id="2" name="Bilde 1" descr="Et bilde som inneholder mørk, natthimmel&#10;&#10;Automatisk generert beskrivelse">
            <a:extLst>
              <a:ext uri="{FF2B5EF4-FFF2-40B4-BE49-F238E27FC236}">
                <a16:creationId xmlns:a16="http://schemas.microsoft.com/office/drawing/2014/main" id="{84E701DE-F961-1CCB-8712-124CFD43CB0D}"/>
              </a:ext>
            </a:extLst>
          </p:cNvPr>
          <p:cNvPicPr>
            <a:picLocks noChangeAspect="1"/>
          </p:cNvPicPr>
          <p:nvPr/>
        </p:nvPicPr>
        <p:blipFill>
          <a:blip r:embed="rId4"/>
          <a:stretch>
            <a:fillRect/>
          </a:stretch>
        </p:blipFill>
        <p:spPr>
          <a:xfrm>
            <a:off x="327132" y="5790114"/>
            <a:ext cx="944285" cy="786904"/>
          </a:xfrm>
          <a:prstGeom prst="rect">
            <a:avLst/>
          </a:prstGeom>
        </p:spPr>
      </p:pic>
    </p:spTree>
    <p:extLst>
      <p:ext uri="{BB962C8B-B14F-4D97-AF65-F5344CB8AC3E}">
        <p14:creationId xmlns:p14="http://schemas.microsoft.com/office/powerpoint/2010/main" val="3992610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6A9E75-A9A1-F442-82C1-0A619B59B947}"/>
              </a:ext>
            </a:extLst>
          </p:cNvPr>
          <p:cNvSpPr/>
          <p:nvPr/>
        </p:nvSpPr>
        <p:spPr>
          <a:xfrm>
            <a:off x="3146423" y="1470544"/>
            <a:ext cx="5845177" cy="739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ACDE662-7F9E-D844-B02B-92E8A70BD9FA}"/>
              </a:ext>
            </a:extLst>
          </p:cNvPr>
          <p:cNvSpPr/>
          <p:nvPr/>
        </p:nvSpPr>
        <p:spPr>
          <a:xfrm>
            <a:off x="3752849" y="835718"/>
            <a:ext cx="4686300" cy="739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31EA8B59-C95F-3741-9462-DDC25D5722B9}"/>
              </a:ext>
            </a:extLst>
          </p:cNvPr>
          <p:cNvSpPr>
            <a:spLocks noGrp="1"/>
          </p:cNvSpPr>
          <p:nvPr>
            <p:ph idx="1"/>
          </p:nvPr>
        </p:nvSpPr>
        <p:spPr>
          <a:xfrm>
            <a:off x="939452" y="2548086"/>
            <a:ext cx="8220877" cy="3965447"/>
          </a:xfrm>
        </p:spPr>
        <p:txBody>
          <a:bodyPr/>
          <a:lstStyle/>
          <a:p>
            <a:pPr algn="just">
              <a:lnSpc>
                <a:spcPct val="100000"/>
              </a:lnSpc>
            </a:pPr>
            <a:r>
              <a:rPr lang="nb-NO" sz="2400" dirty="0">
                <a:solidFill>
                  <a:schemeClr val="tx1"/>
                </a:solidFill>
              </a:rPr>
              <a:t>Lær deg mer om tema! </a:t>
            </a:r>
            <a:r>
              <a:rPr lang="nb-NO" sz="2400" dirty="0">
                <a:solidFill>
                  <a:schemeClr val="tx1"/>
                </a:solidFill>
                <a:hlinkClick r:id="rId3"/>
              </a:rPr>
              <a:t>https://amnesty.no/rasisme</a:t>
            </a:r>
            <a:r>
              <a:rPr lang="nb-NO" sz="2400" dirty="0">
                <a:solidFill>
                  <a:schemeClr val="tx1"/>
                </a:solidFill>
              </a:rPr>
              <a:t>. </a:t>
            </a:r>
          </a:p>
          <a:p>
            <a:pPr algn="just">
              <a:lnSpc>
                <a:spcPct val="100000"/>
              </a:lnSpc>
            </a:pPr>
            <a:r>
              <a:rPr lang="nb-NO" sz="2400" dirty="0">
                <a:solidFill>
                  <a:schemeClr val="tx1"/>
                </a:solidFill>
              </a:rPr>
              <a:t>Si ifra når du ser diskriminering! </a:t>
            </a:r>
          </a:p>
          <a:p>
            <a:pPr algn="just">
              <a:lnSpc>
                <a:spcPct val="100000"/>
              </a:lnSpc>
            </a:pPr>
            <a:r>
              <a:rPr lang="nb-NO" sz="2400" dirty="0">
                <a:solidFill>
                  <a:schemeClr val="tx1"/>
                </a:solidFill>
              </a:rPr>
              <a:t>Diskuter fordommer og diskriminering med ditt nærmiljø</a:t>
            </a:r>
          </a:p>
          <a:p>
            <a:pPr algn="just">
              <a:lnSpc>
                <a:spcPct val="100000"/>
              </a:lnSpc>
            </a:pPr>
            <a:r>
              <a:rPr lang="nb-NO" sz="2400" dirty="0">
                <a:solidFill>
                  <a:schemeClr val="tx1"/>
                </a:solidFill>
              </a:rPr>
              <a:t>Bli med i en organisasjon som jobber mot rasisme og diskriminering</a:t>
            </a:r>
          </a:p>
          <a:p>
            <a:pPr algn="just">
              <a:lnSpc>
                <a:spcPct val="100000"/>
              </a:lnSpc>
            </a:pPr>
            <a:r>
              <a:rPr lang="nb-NO" sz="2400" dirty="0">
                <a:solidFill>
                  <a:schemeClr val="tx1"/>
                </a:solidFill>
              </a:rPr>
              <a:t>Du kan rapportere rasistiske hendelser til</a:t>
            </a:r>
          </a:p>
          <a:p>
            <a:pPr marL="0" indent="0" algn="just">
              <a:lnSpc>
                <a:spcPct val="100000"/>
              </a:lnSpc>
              <a:buNone/>
            </a:pPr>
            <a:r>
              <a:rPr lang="nb-NO" sz="2400" dirty="0">
                <a:solidFill>
                  <a:schemeClr val="tx1"/>
                </a:solidFill>
              </a:rPr>
              <a:t>   Antirasistisksenter.no</a:t>
            </a:r>
          </a:p>
        </p:txBody>
      </p:sp>
      <p:sp>
        <p:nvSpPr>
          <p:cNvPr id="4" name="Tittel 1">
            <a:extLst>
              <a:ext uri="{FF2B5EF4-FFF2-40B4-BE49-F238E27FC236}">
                <a16:creationId xmlns:a16="http://schemas.microsoft.com/office/drawing/2014/main" id="{C385829C-FC25-0549-8ECD-4B6DBF63686A}"/>
              </a:ext>
            </a:extLst>
          </p:cNvPr>
          <p:cNvSpPr txBox="1">
            <a:spLocks/>
          </p:cNvSpPr>
          <p:nvPr/>
        </p:nvSpPr>
        <p:spPr>
          <a:xfrm>
            <a:off x="645243" y="810317"/>
            <a:ext cx="9131474" cy="1399483"/>
          </a:xfrm>
          <a:prstGeom prst="rect">
            <a:avLst/>
          </a:prstGeom>
          <a:solidFill>
            <a:schemeClr val="tx1"/>
          </a:solidFill>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lnSpc>
                <a:spcPct val="100000"/>
              </a:lnSpc>
            </a:pPr>
            <a:r>
              <a:rPr lang="nb-NO">
                <a:solidFill>
                  <a:schemeClr val="tx2"/>
                </a:solidFill>
              </a:rPr>
              <a:t>HVORDAN KAN DU FOREBYGGE RASISME? </a:t>
            </a:r>
          </a:p>
        </p:txBody>
      </p:sp>
      <p:pic>
        <p:nvPicPr>
          <p:cNvPr id="5" name="Bilde 7" descr="Et bilde som inneholder tekst, servise, tallerken&#10;&#10;Automatisk generert beskrivelse">
            <a:extLst>
              <a:ext uri="{FF2B5EF4-FFF2-40B4-BE49-F238E27FC236}">
                <a16:creationId xmlns:a16="http://schemas.microsoft.com/office/drawing/2014/main" id="{FAA3D9B7-2CBA-4E30-A1CF-72F78697C86A}"/>
              </a:ext>
            </a:extLst>
          </p:cNvPr>
          <p:cNvPicPr>
            <a:picLocks noChangeAspect="1"/>
          </p:cNvPicPr>
          <p:nvPr/>
        </p:nvPicPr>
        <p:blipFill>
          <a:blip r:embed="rId4"/>
          <a:stretch>
            <a:fillRect/>
          </a:stretch>
        </p:blipFill>
        <p:spPr>
          <a:xfrm>
            <a:off x="9160329" y="5887041"/>
            <a:ext cx="2743200" cy="717276"/>
          </a:xfrm>
          <a:prstGeom prst="rect">
            <a:avLst/>
          </a:prstGeom>
        </p:spPr>
      </p:pic>
      <p:pic>
        <p:nvPicPr>
          <p:cNvPr id="8" name="Bilde 7">
            <a:extLst>
              <a:ext uri="{FF2B5EF4-FFF2-40B4-BE49-F238E27FC236}">
                <a16:creationId xmlns:a16="http://schemas.microsoft.com/office/drawing/2014/main" id="{FB4CB197-4459-5EB1-10DA-2B91BFEB61B5}"/>
              </a:ext>
            </a:extLst>
          </p:cNvPr>
          <p:cNvPicPr>
            <a:picLocks noChangeAspect="1"/>
          </p:cNvPicPr>
          <p:nvPr/>
        </p:nvPicPr>
        <p:blipFill>
          <a:blip r:embed="rId5"/>
          <a:stretch>
            <a:fillRect/>
          </a:stretch>
        </p:blipFill>
        <p:spPr>
          <a:xfrm>
            <a:off x="9463153" y="2927786"/>
            <a:ext cx="2137551" cy="2137551"/>
          </a:xfrm>
          <a:prstGeom prst="rect">
            <a:avLst/>
          </a:prstGeom>
        </p:spPr>
      </p:pic>
    </p:spTree>
    <p:extLst>
      <p:ext uri="{BB962C8B-B14F-4D97-AF65-F5344CB8AC3E}">
        <p14:creationId xmlns:p14="http://schemas.microsoft.com/office/powerpoint/2010/main" val="765183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64A703F-72B5-47FD-2C0B-0FC8C084B0D7}"/>
              </a:ext>
            </a:extLst>
          </p:cNvPr>
          <p:cNvPicPr>
            <a:picLocks noChangeAspect="1"/>
          </p:cNvPicPr>
          <p:nvPr/>
        </p:nvPicPr>
        <p:blipFill>
          <a:blip r:embed="rId3"/>
          <a:stretch>
            <a:fillRect/>
          </a:stretch>
        </p:blipFill>
        <p:spPr>
          <a:xfrm>
            <a:off x="2894657" y="2287427"/>
            <a:ext cx="6402686" cy="1992993"/>
          </a:xfrm>
          <a:prstGeom prst="rect">
            <a:avLst/>
          </a:prstGeom>
        </p:spPr>
      </p:pic>
      <p:sp>
        <p:nvSpPr>
          <p:cNvPr id="2" name="TekstSylinder 1">
            <a:extLst>
              <a:ext uri="{FF2B5EF4-FFF2-40B4-BE49-F238E27FC236}">
                <a16:creationId xmlns:a16="http://schemas.microsoft.com/office/drawing/2014/main" id="{F7381DCD-5DE6-F1D3-6B9B-DECFDB8E5F62}"/>
              </a:ext>
            </a:extLst>
          </p:cNvPr>
          <p:cNvSpPr txBox="1"/>
          <p:nvPr/>
        </p:nvSpPr>
        <p:spPr>
          <a:xfrm>
            <a:off x="3445242" y="4721902"/>
            <a:ext cx="5301516" cy="369332"/>
          </a:xfrm>
          <a:prstGeom prst="rect">
            <a:avLst/>
          </a:prstGeom>
          <a:noFill/>
        </p:spPr>
        <p:txBody>
          <a:bodyPr wrap="none" rtlCol="0">
            <a:spAutoFit/>
          </a:bodyPr>
          <a:lstStyle/>
          <a:p>
            <a:r>
              <a:rPr lang="nb-NO" dirty="0">
                <a:latin typeface="+mj-lt"/>
              </a:rPr>
              <a:t>Denne presentasjonen ble i 2022 støttet av </a:t>
            </a:r>
            <a:r>
              <a:rPr lang="nb-NO" dirty="0" err="1">
                <a:latin typeface="+mj-lt"/>
              </a:rPr>
              <a:t>Bufdir</a:t>
            </a:r>
            <a:r>
              <a:rPr lang="nb-NO" dirty="0">
                <a:latin typeface="+mj-lt"/>
              </a:rPr>
              <a:t>.</a:t>
            </a:r>
            <a:endParaRPr lang="en-US" dirty="0">
              <a:latin typeface="+mj-lt"/>
            </a:endParaRPr>
          </a:p>
        </p:txBody>
      </p:sp>
    </p:spTree>
    <p:extLst>
      <p:ext uri="{BB962C8B-B14F-4D97-AF65-F5344CB8AC3E}">
        <p14:creationId xmlns:p14="http://schemas.microsoft.com/office/powerpoint/2010/main" val="8713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323957F-A2F5-BB8A-E4E9-0070487996BD}"/>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t="-9931" b="-99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5">
            <a:extLst>
              <a:ext uri="{FF2B5EF4-FFF2-40B4-BE49-F238E27FC236}">
                <a16:creationId xmlns:a16="http://schemas.microsoft.com/office/drawing/2014/main" id="{2A91575E-C406-B149-9EFB-348C1CA45B44}"/>
              </a:ext>
            </a:extLst>
          </p:cNvPr>
          <p:cNvSpPr>
            <a:spLocks noGrp="1"/>
          </p:cNvSpPr>
          <p:nvPr>
            <p:ph type="ctrTitle"/>
          </p:nvPr>
        </p:nvSpPr>
        <p:spPr>
          <a:xfrm>
            <a:off x="2254250" y="2679699"/>
            <a:ext cx="7683500" cy="1498591"/>
          </a:xfrm>
          <a:solidFill>
            <a:schemeClr val="tx2"/>
          </a:solidFill>
        </p:spPr>
        <p:txBody>
          <a:bodyPr anchor="ctr">
            <a:normAutofit/>
          </a:bodyPr>
          <a:lstStyle/>
          <a:p>
            <a:r>
              <a:rPr lang="nb-NO" sz="4400">
                <a:solidFill>
                  <a:schemeClr val="tx1"/>
                </a:solidFill>
              </a:rPr>
              <a:t>RASISME OG DISKRIMINERING</a:t>
            </a:r>
          </a:p>
        </p:txBody>
      </p:sp>
    </p:spTree>
    <p:extLst>
      <p:ext uri="{BB962C8B-B14F-4D97-AF65-F5344CB8AC3E}">
        <p14:creationId xmlns:p14="http://schemas.microsoft.com/office/powerpoint/2010/main" val="1854190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229649D-A2BE-475E-9C62-23B23C84A346}"/>
              </a:ext>
            </a:extLst>
          </p:cNvPr>
          <p:cNvSpPr txBox="1"/>
          <p:nvPr/>
        </p:nvSpPr>
        <p:spPr>
          <a:xfrm>
            <a:off x="2322263" y="3336235"/>
            <a:ext cx="8597528" cy="769441"/>
          </a:xfrm>
          <a:prstGeom prst="rect">
            <a:avLst/>
          </a:prstGeom>
          <a:noFill/>
        </p:spPr>
        <p:txBody>
          <a:bodyPr wrap="square" rtlCol="0">
            <a:spAutoFit/>
          </a:bodyPr>
          <a:lstStyle/>
          <a:p>
            <a:pPr defTabSz="914377">
              <a:defRPr/>
            </a:pPr>
            <a:r>
              <a:rPr lang="nb-NO" sz="4400">
                <a:solidFill>
                  <a:srgbClr val="000000"/>
                </a:solidFill>
                <a:latin typeface="Arial" panose="020B0604020202020204"/>
              </a:rPr>
              <a:t>Nyttige lenker og telefonnumre</a:t>
            </a:r>
          </a:p>
        </p:txBody>
      </p:sp>
    </p:spTree>
    <p:extLst>
      <p:ext uri="{BB962C8B-B14F-4D97-AF65-F5344CB8AC3E}">
        <p14:creationId xmlns:p14="http://schemas.microsoft.com/office/powerpoint/2010/main" val="305477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85829C-FC25-0549-8ECD-4B6DBF63686A}"/>
              </a:ext>
            </a:extLst>
          </p:cNvPr>
          <p:cNvSpPr txBox="1">
            <a:spLocks/>
          </p:cNvSpPr>
          <p:nvPr/>
        </p:nvSpPr>
        <p:spPr>
          <a:xfrm>
            <a:off x="2438399" y="499986"/>
            <a:ext cx="7315202" cy="132045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MENNESKERETTIGHETENE</a:t>
            </a:r>
          </a:p>
        </p:txBody>
      </p:sp>
      <p:sp>
        <p:nvSpPr>
          <p:cNvPr id="5" name="Rektangel 4">
            <a:extLst>
              <a:ext uri="{FF2B5EF4-FFF2-40B4-BE49-F238E27FC236}">
                <a16:creationId xmlns:a16="http://schemas.microsoft.com/office/drawing/2014/main" id="{240B7640-6C08-7A4B-A662-8AE43DE8710B}"/>
              </a:ext>
            </a:extLst>
          </p:cNvPr>
          <p:cNvSpPr/>
          <p:nvPr/>
        </p:nvSpPr>
        <p:spPr>
          <a:xfrm>
            <a:off x="5247837" y="2622362"/>
            <a:ext cx="2140244" cy="446276"/>
          </a:xfrm>
          <a:prstGeom prst="rect">
            <a:avLst/>
          </a:prstGeom>
          <a:solidFill>
            <a:schemeClr val="bg1"/>
          </a:solidFill>
        </p:spPr>
        <p:txBody>
          <a:bodyPr wrap="square">
            <a:spAutoFit/>
          </a:bodyPr>
          <a:lstStyle/>
          <a:p>
            <a:pPr algn="ctr"/>
            <a:r>
              <a:rPr lang="nb-NO" sz="2300" b="1">
                <a:latin typeface="Arial Narrow" panose="020B0604020202020204" pitchFamily="34" charset="0"/>
                <a:cs typeface="Arial Narrow" panose="020B0604020202020204" pitchFamily="34" charset="0"/>
              </a:rPr>
              <a:t>En kort innføring</a:t>
            </a:r>
          </a:p>
        </p:txBody>
      </p:sp>
      <p:sp>
        <p:nvSpPr>
          <p:cNvPr id="8" name="TekstSylinder 7">
            <a:extLst>
              <a:ext uri="{FF2B5EF4-FFF2-40B4-BE49-F238E27FC236}">
                <a16:creationId xmlns:a16="http://schemas.microsoft.com/office/drawing/2014/main" id="{DB2F7780-D59A-AE4A-BCEC-F0277ECC0C77}"/>
              </a:ext>
            </a:extLst>
          </p:cNvPr>
          <p:cNvSpPr txBox="1"/>
          <p:nvPr/>
        </p:nvSpPr>
        <p:spPr>
          <a:xfrm>
            <a:off x="6054579" y="4616685"/>
            <a:ext cx="3245675" cy="830997"/>
          </a:xfrm>
          <a:prstGeom prst="rect">
            <a:avLst/>
          </a:prstGeom>
          <a:noFill/>
        </p:spPr>
        <p:txBody>
          <a:bodyPr wrap="square" rtlCol="0">
            <a:spAutoFit/>
          </a:bodyPr>
          <a:lstStyle/>
          <a:p>
            <a:r>
              <a:rPr lang="nb-NO" sz="2400">
                <a:hlinkClick r:id="rId3"/>
              </a:rPr>
              <a:t>Menneskerettighetene rett i lomma</a:t>
            </a:r>
            <a:endParaRPr lang="nb-NO" sz="2400"/>
          </a:p>
        </p:txBody>
      </p:sp>
      <p:sp>
        <p:nvSpPr>
          <p:cNvPr id="10" name="Ellipse 9">
            <a:hlinkClick r:id="rId4"/>
            <a:extLst>
              <a:ext uri="{FF2B5EF4-FFF2-40B4-BE49-F238E27FC236}">
                <a16:creationId xmlns:a16="http://schemas.microsoft.com/office/drawing/2014/main" id="{098692EF-AFFE-674A-B789-5D52CFA7D12F}"/>
              </a:ext>
            </a:extLst>
          </p:cNvPr>
          <p:cNvSpPr/>
          <p:nvPr/>
        </p:nvSpPr>
        <p:spPr>
          <a:xfrm>
            <a:off x="5247837" y="3696378"/>
            <a:ext cx="543072" cy="543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13" name="Grafikk 12" descr="Spill av">
            <a:extLst>
              <a:ext uri="{FF2B5EF4-FFF2-40B4-BE49-F238E27FC236}">
                <a16:creationId xmlns:a16="http://schemas.microsoft.com/office/drawing/2014/main" id="{3283757D-6245-6146-9528-792D703E2B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66971" y="3790444"/>
            <a:ext cx="360000" cy="360000"/>
          </a:xfrm>
          <a:prstGeom prst="rect">
            <a:avLst/>
          </a:prstGeom>
        </p:spPr>
      </p:pic>
      <p:sp>
        <p:nvSpPr>
          <p:cNvPr id="14" name="Ellipse 13">
            <a:hlinkClick r:id="rId7"/>
            <a:extLst>
              <a:ext uri="{FF2B5EF4-FFF2-40B4-BE49-F238E27FC236}">
                <a16:creationId xmlns:a16="http://schemas.microsoft.com/office/drawing/2014/main" id="{15DBA5A1-70BB-BC43-B968-E0F854C883A2}"/>
              </a:ext>
            </a:extLst>
          </p:cNvPr>
          <p:cNvSpPr/>
          <p:nvPr/>
        </p:nvSpPr>
        <p:spPr>
          <a:xfrm>
            <a:off x="5247837" y="4674278"/>
            <a:ext cx="543072" cy="543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15" name="Grafikk 14" descr="Spill av">
            <a:hlinkClick r:id="rId7"/>
            <a:extLst>
              <a:ext uri="{FF2B5EF4-FFF2-40B4-BE49-F238E27FC236}">
                <a16:creationId xmlns:a16="http://schemas.microsoft.com/office/drawing/2014/main" id="{659E67EF-CDE4-A943-A920-0C9EDA3D65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66971" y="4768344"/>
            <a:ext cx="360000" cy="360000"/>
          </a:xfrm>
          <a:prstGeom prst="rect">
            <a:avLst/>
          </a:prstGeom>
        </p:spPr>
      </p:pic>
      <p:pic>
        <p:nvPicPr>
          <p:cNvPr id="3" name="Bilde 2">
            <a:extLst>
              <a:ext uri="{FF2B5EF4-FFF2-40B4-BE49-F238E27FC236}">
                <a16:creationId xmlns:a16="http://schemas.microsoft.com/office/drawing/2014/main" id="{710AF9BF-6EBA-DE4F-9F5C-3C9CC214CDCD}"/>
              </a:ext>
            </a:extLst>
          </p:cNvPr>
          <p:cNvPicPr>
            <a:picLocks noChangeAspect="1"/>
          </p:cNvPicPr>
          <p:nvPr/>
        </p:nvPicPr>
        <p:blipFill>
          <a:blip r:embed="rId8"/>
          <a:stretch>
            <a:fillRect/>
          </a:stretch>
        </p:blipFill>
        <p:spPr>
          <a:xfrm rot="20863247">
            <a:off x="2193877" y="2382119"/>
            <a:ext cx="2406913" cy="3398235"/>
          </a:xfrm>
          <a:prstGeom prst="rect">
            <a:avLst/>
          </a:prstGeom>
          <a:ln>
            <a:solidFill>
              <a:schemeClr val="tx1"/>
            </a:solidFill>
          </a:ln>
        </p:spPr>
      </p:pic>
      <p:pic>
        <p:nvPicPr>
          <p:cNvPr id="6" name="Bilde 5">
            <a:extLst>
              <a:ext uri="{FF2B5EF4-FFF2-40B4-BE49-F238E27FC236}">
                <a16:creationId xmlns:a16="http://schemas.microsoft.com/office/drawing/2014/main" id="{C7B5A17C-FF4E-3FCF-6EE9-1614C578E310}"/>
              </a:ext>
            </a:extLst>
          </p:cNvPr>
          <p:cNvPicPr>
            <a:picLocks noChangeAspect="1"/>
          </p:cNvPicPr>
          <p:nvPr/>
        </p:nvPicPr>
        <p:blipFill>
          <a:blip r:embed="rId9"/>
          <a:stretch>
            <a:fillRect/>
          </a:stretch>
        </p:blipFill>
        <p:spPr>
          <a:xfrm>
            <a:off x="9563924" y="4276538"/>
            <a:ext cx="1173669" cy="1780285"/>
          </a:xfrm>
          <a:prstGeom prst="rect">
            <a:avLst/>
          </a:prstGeom>
        </p:spPr>
      </p:pic>
      <p:sp>
        <p:nvSpPr>
          <p:cNvPr id="2" name="TekstSylinder 1">
            <a:extLst>
              <a:ext uri="{FF2B5EF4-FFF2-40B4-BE49-F238E27FC236}">
                <a16:creationId xmlns:a16="http://schemas.microsoft.com/office/drawing/2014/main" id="{EFD353AA-5C19-A652-D052-D271A01F7750}"/>
              </a:ext>
            </a:extLst>
          </p:cNvPr>
          <p:cNvSpPr txBox="1"/>
          <p:nvPr/>
        </p:nvSpPr>
        <p:spPr>
          <a:xfrm>
            <a:off x="6054579" y="3757803"/>
            <a:ext cx="4365634" cy="461665"/>
          </a:xfrm>
          <a:prstGeom prst="rect">
            <a:avLst/>
          </a:prstGeom>
          <a:noFill/>
        </p:spPr>
        <p:txBody>
          <a:bodyPr wrap="square" rtlCol="0">
            <a:spAutoFit/>
          </a:bodyPr>
          <a:lstStyle/>
          <a:p>
            <a:r>
              <a:rPr lang="nb-NO" sz="2400" u="sng">
                <a:solidFill>
                  <a:srgbClr val="0000FF"/>
                </a:solidFill>
                <a:ea typeface="Calibri" panose="020F0502020204030204" pitchFamily="34" charset="0"/>
                <a:cs typeface="Times New Roman" panose="02020603050405020304" pitchFamily="18" charset="0"/>
                <a:hlinkClick r:id="rId4"/>
              </a:rPr>
              <a:t>Menneskerettighetene 70 år</a:t>
            </a:r>
            <a:endParaRPr lang="nb-NO" sz="2400"/>
          </a:p>
        </p:txBody>
      </p:sp>
    </p:spTree>
    <p:extLst>
      <p:ext uri="{BB962C8B-B14F-4D97-AF65-F5344CB8AC3E}">
        <p14:creationId xmlns:p14="http://schemas.microsoft.com/office/powerpoint/2010/main" val="2840900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02368DF-0670-0047-9FE0-CD3D7F95FF8F}"/>
              </a:ext>
            </a:extLst>
          </p:cNvPr>
          <p:cNvSpPr/>
          <p:nvPr/>
        </p:nvSpPr>
        <p:spPr>
          <a:xfrm>
            <a:off x="1867737" y="1389369"/>
            <a:ext cx="8671891" cy="723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ysClr val="windowText" lastClr="000000"/>
              </a:solidFill>
            </a:endParaRPr>
          </a:p>
        </p:txBody>
      </p:sp>
      <p:sp>
        <p:nvSpPr>
          <p:cNvPr id="12" name="Tittel 1">
            <a:extLst>
              <a:ext uri="{FF2B5EF4-FFF2-40B4-BE49-F238E27FC236}">
                <a16:creationId xmlns:a16="http://schemas.microsoft.com/office/drawing/2014/main" id="{3F655A04-9F1B-B248-9C1A-FD3B1324E7BF}"/>
              </a:ext>
            </a:extLst>
          </p:cNvPr>
          <p:cNvSpPr txBox="1">
            <a:spLocks/>
          </p:cNvSpPr>
          <p:nvPr/>
        </p:nvSpPr>
        <p:spPr>
          <a:xfrm>
            <a:off x="1867736" y="1592297"/>
            <a:ext cx="8671892" cy="52775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lnSpc>
                <a:spcPct val="150000"/>
              </a:lnSpc>
            </a:pPr>
            <a:r>
              <a:rPr lang="nb-NO">
                <a:latin typeface="+mj-lt"/>
              </a:rPr>
              <a:t>RASISME OG DISKRIMINERING </a:t>
            </a:r>
          </a:p>
        </p:txBody>
      </p:sp>
      <p:pic>
        <p:nvPicPr>
          <p:cNvPr id="4" name="Bilde 3">
            <a:extLst>
              <a:ext uri="{FF2B5EF4-FFF2-40B4-BE49-F238E27FC236}">
                <a16:creationId xmlns:a16="http://schemas.microsoft.com/office/drawing/2014/main" id="{E7D3C369-BB43-E145-96E4-466D0BE6E279}"/>
              </a:ext>
            </a:extLst>
          </p:cNvPr>
          <p:cNvPicPr>
            <a:picLocks noChangeAspect="1"/>
          </p:cNvPicPr>
          <p:nvPr/>
        </p:nvPicPr>
        <p:blipFill rotWithShape="1">
          <a:blip r:embed="rId3"/>
          <a:srcRect b="54544"/>
          <a:stretch/>
        </p:blipFill>
        <p:spPr>
          <a:xfrm>
            <a:off x="2233815" y="3240156"/>
            <a:ext cx="3668474" cy="3617843"/>
          </a:xfrm>
          <a:prstGeom prst="rect">
            <a:avLst/>
          </a:prstGeom>
          <a:effectLst>
            <a:glow rad="127000">
              <a:srgbClr val="FFFF1D"/>
            </a:glow>
          </a:effectLst>
        </p:spPr>
      </p:pic>
      <p:pic>
        <p:nvPicPr>
          <p:cNvPr id="5" name="Bilde 4">
            <a:extLst>
              <a:ext uri="{FF2B5EF4-FFF2-40B4-BE49-F238E27FC236}">
                <a16:creationId xmlns:a16="http://schemas.microsoft.com/office/drawing/2014/main" id="{3B8B8C9A-2865-0C4E-915D-EBEDCB064102}"/>
              </a:ext>
            </a:extLst>
          </p:cNvPr>
          <p:cNvPicPr>
            <a:picLocks noChangeAspect="1"/>
          </p:cNvPicPr>
          <p:nvPr/>
        </p:nvPicPr>
        <p:blipFill>
          <a:blip r:embed="rId4"/>
          <a:stretch>
            <a:fillRect/>
          </a:stretch>
        </p:blipFill>
        <p:spPr>
          <a:xfrm>
            <a:off x="5902289" y="2441339"/>
            <a:ext cx="5547589" cy="3207118"/>
          </a:xfrm>
          <a:prstGeom prst="rect">
            <a:avLst/>
          </a:prstGeom>
          <a:effectLst>
            <a:glow rad="127000">
              <a:srgbClr val="FFFF1D"/>
            </a:glow>
          </a:effectLst>
        </p:spPr>
      </p:pic>
      <p:sp>
        <p:nvSpPr>
          <p:cNvPr id="11" name="Plassholder for innhold 2">
            <a:extLst>
              <a:ext uri="{FF2B5EF4-FFF2-40B4-BE49-F238E27FC236}">
                <a16:creationId xmlns:a16="http://schemas.microsoft.com/office/drawing/2014/main" id="{61096FEA-E7E2-074E-9BCA-4DC6B558FAC5}"/>
              </a:ext>
            </a:extLst>
          </p:cNvPr>
          <p:cNvSpPr>
            <a:spLocks noGrp="1"/>
          </p:cNvSpPr>
          <p:nvPr>
            <p:ph idx="1"/>
          </p:nvPr>
        </p:nvSpPr>
        <p:spPr>
          <a:xfrm>
            <a:off x="7168916" y="2951921"/>
            <a:ext cx="3843641" cy="2097156"/>
          </a:xfrm>
        </p:spPr>
        <p:txBody>
          <a:bodyPr/>
          <a:lstStyle/>
          <a:p>
            <a:pPr>
              <a:lnSpc>
                <a:spcPct val="100000"/>
              </a:lnSpc>
            </a:pPr>
            <a:r>
              <a:rPr lang="nb-NO" sz="2400" b="1"/>
              <a:t>Hva er en dialog? </a:t>
            </a:r>
          </a:p>
          <a:p>
            <a:pPr>
              <a:lnSpc>
                <a:spcPct val="100000"/>
              </a:lnSpc>
            </a:pPr>
            <a:r>
              <a:rPr lang="nb-NO" sz="2400" b="1"/>
              <a:t>Regler for samtalen</a:t>
            </a:r>
          </a:p>
          <a:p>
            <a:pPr>
              <a:lnSpc>
                <a:spcPct val="100000"/>
              </a:lnSpc>
            </a:pPr>
            <a:r>
              <a:rPr lang="nb-NO" sz="2400" b="1"/>
              <a:t>Forslag til oppfølgingsspørsmål</a:t>
            </a:r>
          </a:p>
        </p:txBody>
      </p:sp>
      <p:sp>
        <p:nvSpPr>
          <p:cNvPr id="6" name="TekstSylinder 5">
            <a:extLst>
              <a:ext uri="{FF2B5EF4-FFF2-40B4-BE49-F238E27FC236}">
                <a16:creationId xmlns:a16="http://schemas.microsoft.com/office/drawing/2014/main" id="{EF8945E1-E874-EE09-BA04-A2174F4A521D}"/>
              </a:ext>
            </a:extLst>
          </p:cNvPr>
          <p:cNvSpPr txBox="1"/>
          <p:nvPr/>
        </p:nvSpPr>
        <p:spPr>
          <a:xfrm>
            <a:off x="4504417" y="583999"/>
            <a:ext cx="3152692" cy="707886"/>
          </a:xfrm>
          <a:prstGeom prst="rect">
            <a:avLst/>
          </a:prstGeom>
          <a:noFill/>
        </p:spPr>
        <p:txBody>
          <a:bodyPr wrap="square">
            <a:spAutoFit/>
          </a:bodyPr>
          <a:lstStyle/>
          <a:p>
            <a:r>
              <a:rPr lang="nb-NO" sz="4000" b="1">
                <a:latin typeface="+mj-lt"/>
              </a:rPr>
              <a:t>DIALOG OM </a:t>
            </a:r>
            <a:endParaRPr lang="nb-NO" sz="4000" b="1"/>
          </a:p>
        </p:txBody>
      </p:sp>
    </p:spTree>
    <p:extLst>
      <p:ext uri="{BB962C8B-B14F-4D97-AF65-F5344CB8AC3E}">
        <p14:creationId xmlns:p14="http://schemas.microsoft.com/office/powerpoint/2010/main" val="3633562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tel 5">
            <a:extLst>
              <a:ext uri="{FF2B5EF4-FFF2-40B4-BE49-F238E27FC236}">
                <a16:creationId xmlns:a16="http://schemas.microsoft.com/office/drawing/2014/main" id="{F32D3ADC-4DE9-A148-A7B8-FB9509A59430}"/>
              </a:ext>
            </a:extLst>
          </p:cNvPr>
          <p:cNvSpPr txBox="1">
            <a:spLocks/>
          </p:cNvSpPr>
          <p:nvPr/>
        </p:nvSpPr>
        <p:spPr>
          <a:xfrm>
            <a:off x="3521868" y="1474960"/>
            <a:ext cx="5148264"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solidFill>
                  <a:schemeClr val="tx2"/>
                </a:solidFill>
              </a:rPr>
              <a:t>RETNINGSLINJER FOR SAMTALEN</a:t>
            </a:r>
          </a:p>
        </p:txBody>
      </p:sp>
      <p:sp>
        <p:nvSpPr>
          <p:cNvPr id="5" name="Rektangel 4">
            <a:extLst>
              <a:ext uri="{FF2B5EF4-FFF2-40B4-BE49-F238E27FC236}">
                <a16:creationId xmlns:a16="http://schemas.microsoft.com/office/drawing/2014/main" id="{C6DABD99-5CC7-C44B-B2D2-36B7ADA40080}"/>
              </a:ext>
            </a:extLst>
          </p:cNvPr>
          <p:cNvSpPr/>
          <p:nvPr/>
        </p:nvSpPr>
        <p:spPr>
          <a:xfrm>
            <a:off x="546101"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latin typeface="Arial" panose="020B0604020202020204" pitchFamily="34" charset="0"/>
                <a:cs typeface="Arial" panose="020B0604020202020204" pitchFamily="34" charset="0"/>
              </a:rPr>
              <a:t>Rasisme og diskriminering </a:t>
            </a:r>
          </a:p>
        </p:txBody>
      </p:sp>
      <p:sp>
        <p:nvSpPr>
          <p:cNvPr id="6" name="Plassholder for innhold 2">
            <a:extLst>
              <a:ext uri="{FF2B5EF4-FFF2-40B4-BE49-F238E27FC236}">
                <a16:creationId xmlns:a16="http://schemas.microsoft.com/office/drawing/2014/main" id="{D9939C52-B5D2-9E4C-B389-7A7B53A5A88F}"/>
              </a:ext>
            </a:extLst>
          </p:cNvPr>
          <p:cNvSpPr>
            <a:spLocks noGrp="1"/>
          </p:cNvSpPr>
          <p:nvPr>
            <p:ph idx="1"/>
          </p:nvPr>
        </p:nvSpPr>
        <p:spPr>
          <a:xfrm>
            <a:off x="2260599" y="2385390"/>
            <a:ext cx="8930861" cy="3737113"/>
          </a:xfrm>
        </p:spPr>
        <p:txBody>
          <a:bodyPr/>
          <a:lstStyle/>
          <a:p>
            <a:pPr>
              <a:lnSpc>
                <a:spcPct val="100000"/>
              </a:lnSpc>
            </a:pPr>
            <a:r>
              <a:rPr lang="nb-NO" sz="2400" b="1">
                <a:solidFill>
                  <a:schemeClr val="tx1"/>
                </a:solidFill>
              </a:rPr>
              <a:t>Respekter hverandre og hverandres meninger.</a:t>
            </a:r>
          </a:p>
          <a:p>
            <a:pPr>
              <a:lnSpc>
                <a:spcPct val="100000"/>
              </a:lnSpc>
            </a:pPr>
            <a:r>
              <a:rPr lang="nb-NO" sz="2400" b="1">
                <a:solidFill>
                  <a:schemeClr val="tx1"/>
                </a:solidFill>
              </a:rPr>
              <a:t>Lytt til de andres synspunkter.</a:t>
            </a:r>
          </a:p>
          <a:p>
            <a:pPr>
              <a:lnSpc>
                <a:spcPct val="100000"/>
              </a:lnSpc>
            </a:pPr>
            <a:r>
              <a:rPr lang="nb-NO" sz="2400" b="1">
                <a:solidFill>
                  <a:schemeClr val="tx1"/>
                </a:solidFill>
              </a:rPr>
              <a:t>Bidra i samtalen med egne synspunkter.</a:t>
            </a:r>
          </a:p>
          <a:p>
            <a:pPr>
              <a:lnSpc>
                <a:spcPct val="100000"/>
              </a:lnSpc>
            </a:pPr>
            <a:r>
              <a:rPr lang="nb-NO" sz="2400" b="1">
                <a:solidFill>
                  <a:schemeClr val="tx1"/>
                </a:solidFill>
              </a:rPr>
              <a:t>Still gjerne oppfølgingsspørsmål til de andre underveis i dialogen. </a:t>
            </a:r>
          </a:p>
          <a:p>
            <a:pPr>
              <a:lnSpc>
                <a:spcPct val="100000"/>
              </a:lnSpc>
            </a:pPr>
            <a:r>
              <a:rPr lang="nb-NO" sz="2400" b="1">
                <a:solidFill>
                  <a:schemeClr val="tx1"/>
                </a:solidFill>
              </a:rPr>
              <a:t>Dette er IKKE en debatt. Du skal ikke overbevise andre om dine meninger, men dele egne tanker samtidig som du lytter til og prøver å forstå andres meninger.</a:t>
            </a:r>
          </a:p>
        </p:txBody>
      </p:sp>
    </p:spTree>
    <p:extLst>
      <p:ext uri="{BB962C8B-B14F-4D97-AF65-F5344CB8AC3E}">
        <p14:creationId xmlns:p14="http://schemas.microsoft.com/office/powerpoint/2010/main" val="381174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tel 5">
            <a:extLst>
              <a:ext uri="{FF2B5EF4-FFF2-40B4-BE49-F238E27FC236}">
                <a16:creationId xmlns:a16="http://schemas.microsoft.com/office/drawing/2014/main" id="{F32D3ADC-4DE9-A148-A7B8-FB9509A59430}"/>
              </a:ext>
            </a:extLst>
          </p:cNvPr>
          <p:cNvSpPr txBox="1">
            <a:spLocks/>
          </p:cNvSpPr>
          <p:nvPr/>
        </p:nvSpPr>
        <p:spPr>
          <a:xfrm>
            <a:off x="3475434" y="1474960"/>
            <a:ext cx="5241132"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solidFill>
                  <a:schemeClr val="tx2"/>
                </a:solidFill>
              </a:rPr>
              <a:t>TIPS TIL OPPFØLGINGSSPØRSMÅL</a:t>
            </a:r>
          </a:p>
        </p:txBody>
      </p:sp>
      <p:sp>
        <p:nvSpPr>
          <p:cNvPr id="5" name="Rektangel 4">
            <a:extLst>
              <a:ext uri="{FF2B5EF4-FFF2-40B4-BE49-F238E27FC236}">
                <a16:creationId xmlns:a16="http://schemas.microsoft.com/office/drawing/2014/main" id="{C6DABD99-5CC7-C44B-B2D2-36B7ADA40080}"/>
              </a:ext>
            </a:extLst>
          </p:cNvPr>
          <p:cNvSpPr/>
          <p:nvPr/>
        </p:nvSpPr>
        <p:spPr>
          <a:xfrm>
            <a:off x="546101"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38A70188-E468-C248-8D72-451DA9018308}"/>
              </a:ext>
            </a:extLst>
          </p:cNvPr>
          <p:cNvSpPr txBox="1">
            <a:spLocks/>
          </p:cNvSpPr>
          <p:nvPr/>
        </p:nvSpPr>
        <p:spPr>
          <a:xfrm>
            <a:off x="3345412" y="2683565"/>
            <a:ext cx="6235910" cy="32040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b="1">
                <a:solidFill>
                  <a:schemeClr val="tx1"/>
                </a:solidFill>
              </a:rPr>
              <a:t>Hvorfor mener du det? </a:t>
            </a:r>
          </a:p>
          <a:p>
            <a:r>
              <a:rPr lang="nb-NO" sz="2400" b="1">
                <a:solidFill>
                  <a:schemeClr val="tx1"/>
                </a:solidFill>
              </a:rPr>
              <a:t>Hva tenker andre om din oppfatning? </a:t>
            </a:r>
          </a:p>
          <a:p>
            <a:r>
              <a:rPr lang="nb-NO" sz="2400" b="1">
                <a:solidFill>
                  <a:schemeClr val="tx1"/>
                </a:solidFill>
              </a:rPr>
              <a:t>Hva er grunnen til at du tenker slik?</a:t>
            </a:r>
          </a:p>
          <a:p>
            <a:r>
              <a:rPr lang="nb-NO" sz="2400" b="1">
                <a:solidFill>
                  <a:schemeClr val="tx1"/>
                </a:solidFill>
              </a:rPr>
              <a:t>Finnes det unntak til meningen din?</a:t>
            </a:r>
          </a:p>
          <a:p>
            <a:r>
              <a:rPr lang="nb-NO" sz="2400" b="1">
                <a:solidFill>
                  <a:schemeClr val="tx1"/>
                </a:solidFill>
              </a:rPr>
              <a:t>Kan du utdype tankene dine? </a:t>
            </a:r>
          </a:p>
        </p:txBody>
      </p:sp>
    </p:spTree>
    <p:extLst>
      <p:ext uri="{BB962C8B-B14F-4D97-AF65-F5344CB8AC3E}">
        <p14:creationId xmlns:p14="http://schemas.microsoft.com/office/powerpoint/2010/main" val="2931940744"/>
      </p:ext>
    </p:extLst>
  </p:cSld>
  <p:clrMapOvr>
    <a:masterClrMapping/>
  </p:clrMapOvr>
</p:sld>
</file>

<file path=ppt/theme/theme1.xml><?xml version="1.0" encoding="utf-8"?>
<a:theme xmlns:a="http://schemas.openxmlformats.org/drawingml/2006/main" name="Office-tema">
  <a:themeElements>
    <a:clrScheme name="AMNESTY PROFIL">
      <a:dk1>
        <a:srgbClr val="000000"/>
      </a:dk1>
      <a:lt1>
        <a:srgbClr val="FFFFFF"/>
      </a:lt1>
      <a:dk2>
        <a:srgbClr val="FEF100"/>
      </a:dk2>
      <a:lt2>
        <a:srgbClr val="F18E8E"/>
      </a:lt2>
      <a:accent1>
        <a:srgbClr val="FA6652"/>
      </a:accent1>
      <a:accent2>
        <a:srgbClr val="B3E6BE"/>
      </a:accent2>
      <a:accent3>
        <a:srgbClr val="79E493"/>
      </a:accent3>
      <a:accent4>
        <a:srgbClr val="E7D6C6"/>
      </a:accent4>
      <a:accent5>
        <a:srgbClr val="FF6633"/>
      </a:accent5>
      <a:accent6>
        <a:srgbClr val="FF993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Presentasjon" ma:contentTypeID="0x0101006358AC05C20F4D4AB46FA448B115A6A7006F0473A9B419824DA7F3D803A7CB07BE" ma:contentTypeVersion="68" ma:contentTypeDescription="" ma:contentTypeScope="" ma:versionID="1f4ef2c866ef8ca65c3b1ec8910adc38">
  <xsd:schema xmlns:xsd="http://www.w3.org/2001/XMLSchema" xmlns:xs="http://www.w3.org/2001/XMLSchema" xmlns:p="http://schemas.microsoft.com/office/2006/metadata/properties" targetNamespace="http://schemas.microsoft.com/office/2006/metadata/properties" ma:root="true" ma:fieldsID="942f732b124882f608d67867ee18e57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2f69f596-a07f-4c1a-bb81-7e4ab0cc3554" ContentTypeId="0x0101006358AC05C20F4D4AB46FA448B115A6A7"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1529E1-5BF7-4288-9CFB-35AD2E8CF039}">
  <ds:schemaRefs>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purl.org/dc/dcmitype/"/>
  </ds:schemaRefs>
</ds:datastoreItem>
</file>

<file path=customXml/itemProps2.xml><?xml version="1.0" encoding="utf-8"?>
<ds:datastoreItem xmlns:ds="http://schemas.openxmlformats.org/officeDocument/2006/customXml" ds:itemID="{21326F51-D5AD-45BC-9ABE-D99C3B9F2E27}">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542E195-67DE-4BB2-B783-D2DC3A99D9BE}">
  <ds:schemaRefs>
    <ds:schemaRef ds:uri="Microsoft.SharePoint.Taxonomy.ContentTypeSync"/>
  </ds:schemaRefs>
</ds:datastoreItem>
</file>

<file path=customXml/itemProps4.xml><?xml version="1.0" encoding="utf-8"?>
<ds:datastoreItem xmlns:ds="http://schemas.openxmlformats.org/officeDocument/2006/customXml" ds:itemID="{E891AD92-B610-4C9D-A321-AB97812360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6781</Words>
  <Application>Microsoft Office PowerPoint</Application>
  <PresentationFormat>Widescreen</PresentationFormat>
  <Paragraphs>710</Paragraphs>
  <Slides>50</Slides>
  <Notes>50</Notes>
  <HiddenSlides>1</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50</vt:i4>
      </vt:variant>
    </vt:vector>
  </HeadingPairs>
  <TitlesOfParts>
    <vt:vector size="60" baseType="lpstr">
      <vt:lpstr>Amnesty Trade Gothic</vt:lpstr>
      <vt:lpstr>AmnestyTradeGothic</vt:lpstr>
      <vt:lpstr>Arial</vt:lpstr>
      <vt:lpstr>Arial Narrow</vt:lpstr>
      <vt:lpstr>Calibri</vt:lpstr>
      <vt:lpstr>Helvetica Neue</vt:lpstr>
      <vt:lpstr>Inter</vt:lpstr>
      <vt:lpstr>SCYEJC+ZapfDingbatsITC</vt:lpstr>
      <vt:lpstr>Symbol</vt:lpstr>
      <vt:lpstr>Office-tema</vt:lpstr>
      <vt:lpstr>PowerPoint-presentasjon</vt:lpstr>
      <vt:lpstr>HUMAN RIGHTS DIALOGUE</vt:lpstr>
      <vt:lpstr>HUMAN RIGHTS DIALOGUE </vt:lpstr>
      <vt:lpstr>ENERGIZERS KEEP THE SURROUNDING ALIVE, BE AN ENERGIZER ALL DAY LONG</vt:lpstr>
      <vt:lpstr>RASISME OG DISKRIMINERING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OPPSUMMERING</vt:lpstr>
      <vt:lpstr>PowerPoint-presentasjon</vt:lpstr>
      <vt:lpstr>PowerPoint-presentasjon</vt:lpstr>
      <vt:lpstr>PowerPoint-presentasjon</vt:lpstr>
      <vt:lpstr>    Veien videre</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Hanna Tysse</dc:creator>
  <cp:lastModifiedBy>Charlotte Johansen</cp:lastModifiedBy>
  <cp:revision>1</cp:revision>
  <dcterms:created xsi:type="dcterms:W3CDTF">2020-10-16T11:48:55Z</dcterms:created>
  <dcterms:modified xsi:type="dcterms:W3CDTF">2022-12-05T09:35:32Z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0x0101006358AC05C20F4D4AB46FA448B115A6A7006F0473A9B419824DA7F3D803A7CB07BE</vt:lpwstr>
  </property>
  <property fmtid="{D5CDD505-2E9C-101B-9397-08002B2CF9AE}" pid="3" name="SharedWithUsers">
    <vt:lpwstr>576;#Gunvor Romsbotn;#23;#Ole Gunnar Solheim;#18;#Tanja Clifford;#22;#Tove Marie Paasche;#20;#Camilla Olsen;#483;#Stine Solvoll Navarsete;#25;#Ingeborg Moa;#31;#Henriette Maanum;#770;#Inger Dorthea Garthus Asheim;#771;#Vetle Hedlund;#323;#Elise Almås;#17;#Hildegunn Guddal Svensson;#852;#Ida Johanne Aadland;#910;#Maria Hagerupsen;#865;#Gerda Kuncienè;#24;#Andrea Giæver Loko;#21;#Lisa Kirchgatterer;#92;#Kristine Djuvik Kro;#1338;#Håkon Eide</vt:lpwstr>
  </property>
  <property fmtid="{D5CDD505-2E9C-101B-9397-08002B2CF9AE}" pid="4" name="_ExtendedDescription">
    <vt:lpwstr/>
  </property>
</Properties>
</file>